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7"/>
  </p:notesMasterIdLst>
  <p:handoutMasterIdLst>
    <p:handoutMasterId r:id="rId18"/>
  </p:handoutMasterIdLst>
  <p:sldIdLst>
    <p:sldId id="402" r:id="rId2"/>
    <p:sldId id="405" r:id="rId3"/>
    <p:sldId id="521" r:id="rId4"/>
    <p:sldId id="404" r:id="rId5"/>
    <p:sldId id="403" r:id="rId6"/>
    <p:sldId id="406" r:id="rId7"/>
    <p:sldId id="407" r:id="rId8"/>
    <p:sldId id="408" r:id="rId9"/>
    <p:sldId id="458" r:id="rId10"/>
    <p:sldId id="459" r:id="rId11"/>
    <p:sldId id="460" r:id="rId12"/>
    <p:sldId id="409" r:id="rId13"/>
    <p:sldId id="412" r:id="rId14"/>
    <p:sldId id="410" r:id="rId15"/>
    <p:sldId id="546" r:id="rId16"/>
  </p:sldIdLst>
  <p:sldSz cx="9144000" cy="6858000" type="screen4x3"/>
  <p:notesSz cx="6797675" cy="987425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56" autoAdjust="0"/>
    <p:restoredTop sz="83617" autoAdjust="0"/>
  </p:normalViewPr>
  <p:slideViewPr>
    <p:cSldViewPr>
      <p:cViewPr>
        <p:scale>
          <a:sx n="64" d="100"/>
          <a:sy n="64" d="100"/>
        </p:scale>
        <p:origin x="-1338" y="-6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3" name="2 Veri Yer Tutucusu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4162E1-D606-4831-8DC8-909F8A4D2691}" type="datetimeFigureOut">
              <a:rPr lang="tr-TR" smtClean="0"/>
              <a:pPr/>
              <a:t>21.06.2011</a:t>
            </a:fld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D49884-0B20-4D5B-88FE-FD781A3B28E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9621F1-99BC-43CF-8377-89142DBC6119}" type="datetimeFigureOut">
              <a:rPr lang="tr-TR" smtClean="0"/>
              <a:pPr/>
              <a:t>21.06.2011</a:t>
            </a:fld>
            <a:endParaRPr lang="tr-TR" dirty="0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 dirty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201684-2216-4F06-B982-814FC81B0ED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01684-2216-4F06-B982-814FC81B0ED6}" type="slidenum">
              <a:rPr lang="tr-TR" smtClean="0"/>
              <a:pPr/>
              <a:t>1</a:t>
            </a:fld>
            <a:endParaRPr lang="tr-TR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DFC174-AFC9-47A9-B108-F1BE95BE2418}" type="slidenum">
              <a:rPr lang="tr-TR" smtClean="0"/>
              <a:pPr>
                <a:defRPr/>
              </a:pPr>
              <a:t>10</a:t>
            </a:fld>
            <a:endParaRPr lang="tr-T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DFC174-AFC9-47A9-B108-F1BE95BE2418}" type="slidenum">
              <a:rPr lang="tr-TR" smtClean="0"/>
              <a:pPr>
                <a:defRPr/>
              </a:pPr>
              <a:t>11</a:t>
            </a:fld>
            <a:endParaRPr lang="tr-T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baseline="0" dirty="0" smtClean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DFC174-AFC9-47A9-B108-F1BE95BE2418}" type="slidenum">
              <a:rPr lang="tr-TR" smtClean="0"/>
              <a:pPr>
                <a:defRPr/>
              </a:pPr>
              <a:t>12</a:t>
            </a:fld>
            <a:endParaRPr lang="tr-T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baseline="0" dirty="0" smtClean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DFC174-AFC9-47A9-B108-F1BE95BE2418}" type="slidenum">
              <a:rPr lang="tr-TR" smtClean="0"/>
              <a:pPr>
                <a:defRPr/>
              </a:pPr>
              <a:t>13</a:t>
            </a:fld>
            <a:endParaRPr lang="tr-T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01684-2216-4F06-B982-814FC81B0ED6}" type="slidenum">
              <a:rPr lang="tr-TR" smtClean="0"/>
              <a:pPr/>
              <a:t>14</a:t>
            </a:fld>
            <a:endParaRPr lang="tr-TR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DFC174-AFC9-47A9-B108-F1BE95BE2418}" type="slidenum">
              <a:rPr lang="tr-TR" smtClean="0"/>
              <a:pPr>
                <a:defRPr/>
              </a:pPr>
              <a:t>2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DFC174-AFC9-47A9-B108-F1BE95BE2418}" type="slidenum">
              <a:rPr lang="tr-TR" smtClean="0"/>
              <a:pPr>
                <a:defRPr/>
              </a:pPr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baseline="0" dirty="0" smtClean="0"/>
          </a:p>
          <a:p>
            <a:endParaRPr lang="tr-TR" baseline="0" dirty="0" smtClean="0"/>
          </a:p>
          <a:p>
            <a:endParaRPr lang="en-US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DFC174-AFC9-47A9-B108-F1BE95BE2418}" type="slidenum">
              <a:rPr lang="tr-TR" smtClean="0"/>
              <a:pPr>
                <a:defRPr/>
              </a:pPr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01684-2216-4F06-B982-814FC81B0ED6}" type="slidenum">
              <a:rPr lang="tr-TR" smtClean="0"/>
              <a:pPr/>
              <a:t>5</a:t>
            </a:fld>
            <a:endParaRPr lang="tr-TR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DFC174-AFC9-47A9-B108-F1BE95BE2418}" type="slidenum">
              <a:rPr lang="tr-TR" smtClean="0"/>
              <a:pPr>
                <a:defRPr/>
              </a:pPr>
              <a:t>6</a:t>
            </a:fld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baseline="0" dirty="0" smtClean="0"/>
          </a:p>
          <a:p>
            <a:r>
              <a:rPr lang="tr-TR" baseline="0" dirty="0" smtClean="0"/>
              <a:t>TIR EPD NİN AVANTAJLARI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DFC174-AFC9-47A9-B108-F1BE95BE2418}" type="slidenum">
              <a:rPr lang="tr-TR" smtClean="0"/>
              <a:pPr>
                <a:defRPr/>
              </a:pPr>
              <a:t>7</a:t>
            </a:fld>
            <a:endParaRPr lang="tr-T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DFC174-AFC9-47A9-B108-F1BE95BE2418}" type="slidenum">
              <a:rPr lang="tr-TR" smtClean="0"/>
              <a:pPr>
                <a:defRPr/>
              </a:pPr>
              <a:t>8</a:t>
            </a:fld>
            <a:endParaRPr lang="tr-T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DFC174-AFC9-47A9-B108-F1BE95BE2418}" type="slidenum">
              <a:rPr lang="tr-TR" smtClean="0"/>
              <a:pPr>
                <a:defRPr/>
              </a:pPr>
              <a:t>9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28 Başlık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6" name="1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21.06.2011</a:t>
            </a:fld>
            <a:endParaRPr lang="tr-TR" dirty="0"/>
          </a:p>
        </p:txBody>
      </p:sp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21.06.2011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21.06.2011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7" name="2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21.06.2011</a:t>
            </a:fld>
            <a:endParaRPr lang="tr-TR" dirty="0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5 Metin Yer Tutucusu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21.06.2011</a:t>
            </a:fld>
            <a:endParaRPr lang="tr-TR" dirty="0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21.06.2011</a:t>
            </a:fld>
            <a:endParaRPr lang="tr-TR" dirty="0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Başlık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5" name="24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8" name="27 İçerik Yer Tutucusu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21.06.2011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21.06.2011</a:t>
            </a:fld>
            <a:endParaRPr lang="tr-TR" dirty="0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21.06.2011</a:t>
            </a:fld>
            <a:endParaRPr lang="tr-TR" dirty="0"/>
          </a:p>
        </p:txBody>
      </p:sp>
      <p:sp>
        <p:nvSpPr>
          <p:cNvPr id="24" name="2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11 Başlık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21.06.2011</a:t>
            </a:fld>
            <a:endParaRPr lang="tr-TR" dirty="0"/>
          </a:p>
        </p:txBody>
      </p:sp>
      <p:sp>
        <p:nvSpPr>
          <p:cNvPr id="29" name="2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dirty="0" smtClean="0"/>
              <a:t>Resim eklemek için simgeyi tıklatın</a:t>
            </a:r>
            <a:endParaRPr kumimoji="0" lang="en-US" dirty="0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21.06.2011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7 Metin Yer Tutucusu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1" name="10 Veri Yer Tutucusu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21.06.2011</a:t>
            </a:fld>
            <a:endParaRPr lang="tr-TR" dirty="0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0" name="9 Başlık Yer Tutucusu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 descr="tobb%20logo%20tr_seffa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114300"/>
            <a:ext cx="1042988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4 Metin kutusu"/>
          <p:cNvSpPr txBox="1">
            <a:spLocks noChangeArrowheads="1"/>
          </p:cNvSpPr>
          <p:nvPr/>
        </p:nvSpPr>
        <p:spPr bwMode="auto">
          <a:xfrm>
            <a:off x="928662" y="142852"/>
            <a:ext cx="7643866" cy="5570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r-TR" sz="6600" b="1" dirty="0" smtClean="0">
                <a:solidFill>
                  <a:srgbClr val="002060"/>
                </a:solidFill>
              </a:rPr>
              <a:t>IRU </a:t>
            </a:r>
            <a:r>
              <a:rPr lang="tr-TR" sz="6600" b="1" dirty="0">
                <a:solidFill>
                  <a:srgbClr val="002060"/>
                </a:solidFill>
              </a:rPr>
              <a:t>TIR EPD</a:t>
            </a:r>
          </a:p>
          <a:p>
            <a:pPr algn="ctr"/>
            <a:endParaRPr lang="tr-TR" sz="4000" dirty="0" smtClean="0">
              <a:solidFill>
                <a:srgbClr val="002060"/>
              </a:solidFill>
            </a:endParaRPr>
          </a:p>
          <a:p>
            <a:pPr algn="ctr"/>
            <a:r>
              <a:rPr lang="tr-TR" sz="6000" b="1" dirty="0" smtClean="0">
                <a:solidFill>
                  <a:srgbClr val="002060"/>
                </a:solidFill>
              </a:rPr>
              <a:t>Ücretsiz </a:t>
            </a:r>
          </a:p>
          <a:p>
            <a:pPr algn="ctr"/>
            <a:r>
              <a:rPr lang="tr-TR" sz="5000" dirty="0" smtClean="0">
                <a:solidFill>
                  <a:srgbClr val="002060"/>
                </a:solidFill>
              </a:rPr>
              <a:t>Elektronik </a:t>
            </a:r>
          </a:p>
          <a:p>
            <a:pPr algn="ctr"/>
            <a:r>
              <a:rPr lang="tr-TR" sz="5000" dirty="0" smtClean="0">
                <a:solidFill>
                  <a:srgbClr val="002060"/>
                </a:solidFill>
              </a:rPr>
              <a:t>Ön/Giriş/Çıkış/Özet Beyan Sistemi</a:t>
            </a:r>
            <a:endParaRPr lang="tr-TR" sz="5000" dirty="0">
              <a:solidFill>
                <a:srgbClr val="002060"/>
              </a:solidFill>
            </a:endParaRPr>
          </a:p>
          <a:p>
            <a:pPr algn="ctr"/>
            <a:endParaRPr lang="tr-TR" dirty="0">
              <a:solidFill>
                <a:srgbClr val="002060"/>
              </a:solidFill>
            </a:endParaRPr>
          </a:p>
          <a:p>
            <a:pPr algn="ctr"/>
            <a:r>
              <a:rPr lang="tr-TR" sz="2200" u="sng" dirty="0">
                <a:solidFill>
                  <a:srgbClr val="002060"/>
                </a:solidFill>
              </a:rPr>
              <a:t>www.</a:t>
            </a:r>
            <a:r>
              <a:rPr lang="tr-TR" sz="2200" u="sng" dirty="0" err="1">
                <a:solidFill>
                  <a:srgbClr val="002060"/>
                </a:solidFill>
              </a:rPr>
              <a:t>tirepd</a:t>
            </a:r>
            <a:r>
              <a:rPr lang="tr-TR" sz="2200" u="sng" dirty="0">
                <a:solidFill>
                  <a:srgbClr val="002060"/>
                </a:solidFill>
              </a:rPr>
              <a:t>.org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2500298" y="6357958"/>
            <a:ext cx="464347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" dirty="0" smtClean="0">
                <a:solidFill>
                  <a:schemeClr val="accent1">
                    <a:lumMod val="50000"/>
                  </a:schemeClr>
                </a:solidFill>
              </a:rPr>
              <a:t>TIR ve ATA Karnesi Müdürlüğü</a:t>
            </a:r>
            <a:endParaRPr lang="en-US" sz="15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857277" y="285729"/>
            <a:ext cx="7500937" cy="3877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r-TR" sz="5000" b="1" dirty="0">
                <a:solidFill>
                  <a:srgbClr val="002060"/>
                </a:solidFill>
              </a:rPr>
              <a:t>IRU TIR </a:t>
            </a:r>
            <a:r>
              <a:rPr lang="tr-TR" sz="5000" b="1" dirty="0" smtClean="0">
                <a:solidFill>
                  <a:srgbClr val="002060"/>
                </a:solidFill>
              </a:rPr>
              <a:t>EPD</a:t>
            </a:r>
          </a:p>
          <a:p>
            <a:pPr algn="ctr">
              <a:defRPr/>
            </a:pPr>
            <a:endParaRPr lang="tr-TR" sz="5000" u="sng" dirty="0">
              <a:solidFill>
                <a:srgbClr val="002060"/>
              </a:solidFill>
            </a:endParaRPr>
          </a:p>
          <a:p>
            <a:pPr>
              <a:defRPr/>
            </a:pPr>
            <a:endParaRPr lang="tr-TR" sz="3200" kern="10" dirty="0">
              <a:ln w="9525">
                <a:noFill/>
                <a:round/>
                <a:headEnd/>
                <a:tailEnd/>
              </a:ln>
              <a:solidFill>
                <a:srgbClr val="CC330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endParaRPr lang="tr-TR" sz="3200" kern="10" dirty="0" smtClean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endParaRPr lang="tr-TR" sz="8200" kern="10" dirty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2500298" y="6357958"/>
            <a:ext cx="464347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" dirty="0" smtClean="0">
                <a:solidFill>
                  <a:schemeClr val="accent1">
                    <a:lumMod val="50000"/>
                  </a:schemeClr>
                </a:solidFill>
              </a:rPr>
              <a:t>TIR ve ATA Karnesi Müdürlüğü</a:t>
            </a:r>
            <a:endParaRPr lang="en-US" sz="15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785786" y="1364188"/>
            <a:ext cx="7858180" cy="5647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 smtClean="0">
              <a:solidFill>
                <a:srgbClr val="002060"/>
              </a:solidFill>
            </a:endParaRPr>
          </a:p>
          <a:p>
            <a:pPr algn="ctr"/>
            <a:r>
              <a:rPr lang="tr-TR" sz="3800" b="1" dirty="0" smtClean="0">
                <a:solidFill>
                  <a:srgbClr val="002060"/>
                </a:solidFill>
              </a:rPr>
              <a:t>Bulgar Gümrükleri</a:t>
            </a:r>
          </a:p>
          <a:p>
            <a:pPr algn="ctr"/>
            <a:r>
              <a:rPr lang="tr-TR" sz="3800" b="1" dirty="0" smtClean="0">
                <a:solidFill>
                  <a:srgbClr val="002060"/>
                </a:solidFill>
              </a:rPr>
              <a:t>Sorunlar &amp; Çözümler</a:t>
            </a:r>
          </a:p>
          <a:p>
            <a:pPr lvl="1"/>
            <a:endParaRPr lang="tr-TR" sz="3200" b="0" dirty="0" smtClean="0">
              <a:solidFill>
                <a:srgbClr val="002060"/>
              </a:solidFill>
            </a:endParaRPr>
          </a:p>
          <a:p>
            <a:pPr lvl="1"/>
            <a:r>
              <a:rPr lang="tr-TR" sz="3200" dirty="0" smtClean="0">
                <a:solidFill>
                  <a:srgbClr val="002060"/>
                </a:solidFill>
              </a:rPr>
              <a:t>TIR EPD Pass</a:t>
            </a:r>
          </a:p>
          <a:p>
            <a:pPr lvl="1"/>
            <a:r>
              <a:rPr lang="tr-TR" sz="3200" dirty="0" smtClean="0">
                <a:solidFill>
                  <a:srgbClr val="002060"/>
                </a:solidFill>
              </a:rPr>
              <a:t>Bilgilendirme &amp; eğitim faaliyetleri</a:t>
            </a:r>
          </a:p>
          <a:p>
            <a:pPr lvl="1"/>
            <a:r>
              <a:rPr lang="tr-TR" sz="3200" dirty="0" smtClean="0">
                <a:solidFill>
                  <a:srgbClr val="002060"/>
                </a:solidFill>
              </a:rPr>
              <a:t>TIR EPD kullanımının artması</a:t>
            </a:r>
          </a:p>
          <a:p>
            <a:endParaRPr lang="tr-TR" sz="3200" dirty="0" smtClean="0">
              <a:solidFill>
                <a:srgbClr val="002060"/>
              </a:solidFill>
            </a:endParaRPr>
          </a:p>
          <a:p>
            <a:endParaRPr lang="tr-TR" sz="3200" dirty="0" smtClean="0">
              <a:solidFill>
                <a:srgbClr val="002060"/>
              </a:solidFill>
            </a:endParaRPr>
          </a:p>
          <a:p>
            <a:pPr>
              <a:buFont typeface="Wingdings 2" pitchFamily="18" charset="2"/>
              <a:buChar char="C"/>
            </a:pPr>
            <a:endParaRPr lang="tr-TR" sz="2500" dirty="0" smtClean="0">
              <a:solidFill>
                <a:srgbClr val="002060"/>
              </a:solidFill>
            </a:endParaRPr>
          </a:p>
          <a:p>
            <a:pPr lvl="1"/>
            <a:endParaRPr lang="tr-TR" sz="2500" dirty="0" smtClean="0">
              <a:solidFill>
                <a:srgbClr val="002060"/>
              </a:solidFill>
            </a:endParaRPr>
          </a:p>
          <a:p>
            <a:pPr lvl="1"/>
            <a:endParaRPr lang="en-US" sz="2500" dirty="0" smtClean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7" name="Group 33"/>
          <p:cNvGrpSpPr>
            <a:grpSpLocks/>
          </p:cNvGrpSpPr>
          <p:nvPr/>
        </p:nvGrpSpPr>
        <p:grpSpPr bwMode="auto">
          <a:xfrm>
            <a:off x="5143504" y="2285992"/>
            <a:ext cx="3786214" cy="2578511"/>
            <a:chOff x="4178374" y="2488827"/>
            <a:chExt cx="3431485" cy="2320894"/>
          </a:xfrm>
        </p:grpSpPr>
        <p:sp>
          <p:nvSpPr>
            <p:cNvPr id="8" name="TextBox 29"/>
            <p:cNvSpPr txBox="1">
              <a:spLocks noChangeArrowheads="1"/>
            </p:cNvSpPr>
            <p:nvPr/>
          </p:nvSpPr>
          <p:spPr bwMode="auto">
            <a:xfrm>
              <a:off x="4243119" y="2488827"/>
              <a:ext cx="2913525" cy="5679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3500" b="1" dirty="0" smtClean="0">
                  <a:solidFill>
                    <a:srgbClr val="C00000"/>
                  </a:solidFill>
                  <a:latin typeface="Bradley Hand ITC" pitchFamily="66" charset="0"/>
                </a:rPr>
                <a:t>VX</a:t>
              </a:r>
              <a:r>
                <a:rPr lang="tr-TR" sz="3500" b="1" dirty="0" smtClean="0">
                  <a:solidFill>
                    <a:srgbClr val="C00000"/>
                  </a:solidFill>
                  <a:latin typeface="Bradley Hand ITC" pitchFamily="66" charset="0"/>
                </a:rPr>
                <a:t>  60 256 218</a:t>
              </a:r>
              <a:endParaRPr lang="fr-CH" sz="3500" b="1" dirty="0">
                <a:solidFill>
                  <a:srgbClr val="C00000"/>
                </a:solidFill>
                <a:latin typeface="Bradley Hand ITC" pitchFamily="66" charset="0"/>
              </a:endParaRPr>
            </a:p>
          </p:txBody>
        </p:sp>
        <p:sp>
          <p:nvSpPr>
            <p:cNvPr id="9" name="TextBox 30"/>
            <p:cNvSpPr txBox="1">
              <a:spLocks noChangeArrowheads="1"/>
            </p:cNvSpPr>
            <p:nvPr/>
          </p:nvSpPr>
          <p:spPr bwMode="auto">
            <a:xfrm>
              <a:off x="4243119" y="2938932"/>
              <a:ext cx="2795513" cy="3878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tr-TR" sz="2200" b="1" dirty="0" smtClean="0">
                  <a:solidFill>
                    <a:srgbClr val="C00000"/>
                  </a:solidFill>
                  <a:latin typeface="Bradley Hand ITC" pitchFamily="66" charset="0"/>
                </a:rPr>
                <a:t>BG</a:t>
              </a:r>
              <a:r>
                <a:rPr lang="en-US" sz="2200" b="1" dirty="0" smtClean="0">
                  <a:solidFill>
                    <a:srgbClr val="C00000"/>
                  </a:solidFill>
                  <a:latin typeface="Bradley Hand ITC" pitchFamily="66" charset="0"/>
                </a:rPr>
                <a:t>31735709S0000001</a:t>
              </a:r>
              <a:endParaRPr lang="fr-CH" sz="2200" b="1" dirty="0">
                <a:solidFill>
                  <a:srgbClr val="C00000"/>
                </a:solidFill>
                <a:latin typeface="Bradley Hand ITC" pitchFamily="66" charset="0"/>
              </a:endParaRPr>
            </a:p>
          </p:txBody>
        </p:sp>
        <p:sp>
          <p:nvSpPr>
            <p:cNvPr id="10" name="TextBox 31"/>
            <p:cNvSpPr txBox="1">
              <a:spLocks noChangeArrowheads="1"/>
            </p:cNvSpPr>
            <p:nvPr/>
          </p:nvSpPr>
          <p:spPr bwMode="auto">
            <a:xfrm>
              <a:off x="4178374" y="3774842"/>
              <a:ext cx="3431485" cy="360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tr-TR" sz="2000" b="1" dirty="0" smtClean="0">
                  <a:solidFill>
                    <a:srgbClr val="C00000"/>
                  </a:solidFill>
                  <a:latin typeface="Bradley Hand ITC" pitchFamily="66" charset="0"/>
                </a:rPr>
                <a:t>01</a:t>
              </a:r>
              <a:r>
                <a:rPr lang="en-US" sz="2000" b="1" dirty="0" smtClean="0">
                  <a:solidFill>
                    <a:srgbClr val="C00000"/>
                  </a:solidFill>
                  <a:latin typeface="Bradley Hand ITC" pitchFamily="66" charset="0"/>
                </a:rPr>
                <a:t> </a:t>
              </a:r>
              <a:r>
                <a:rPr lang="tr-TR" sz="2000" b="1" dirty="0" smtClean="0">
                  <a:solidFill>
                    <a:srgbClr val="C00000"/>
                  </a:solidFill>
                  <a:latin typeface="Bradley Hand ITC" pitchFamily="66" charset="0"/>
                </a:rPr>
                <a:t>01</a:t>
              </a:r>
              <a:r>
                <a:rPr lang="en-US" sz="2000" b="1" dirty="0" smtClean="0">
                  <a:solidFill>
                    <a:srgbClr val="C00000"/>
                  </a:solidFill>
                  <a:latin typeface="Bradley Hand ITC" pitchFamily="66" charset="0"/>
                </a:rPr>
                <a:t>    </a:t>
              </a:r>
              <a:r>
                <a:rPr lang="tr-TR" sz="2000" b="1" dirty="0" smtClean="0">
                  <a:solidFill>
                    <a:srgbClr val="C00000"/>
                  </a:solidFill>
                  <a:latin typeface="Bradley Hand ITC" pitchFamily="66" charset="0"/>
                </a:rPr>
                <a:t>   </a:t>
              </a:r>
              <a:r>
                <a:rPr lang="en-US" sz="2000" b="1" dirty="0" smtClean="0">
                  <a:solidFill>
                    <a:srgbClr val="C00000"/>
                  </a:solidFill>
                  <a:latin typeface="Bradley Hand ITC" pitchFamily="66" charset="0"/>
                </a:rPr>
                <a:t>11                          09</a:t>
              </a:r>
              <a:r>
                <a:rPr lang="tr-TR" sz="2000" b="1" dirty="0" smtClean="0">
                  <a:solidFill>
                    <a:srgbClr val="C00000"/>
                  </a:solidFill>
                  <a:latin typeface="Bradley Hand ITC" pitchFamily="66" charset="0"/>
                </a:rPr>
                <a:t>:</a:t>
              </a:r>
              <a:r>
                <a:rPr lang="en-US" sz="2000" b="1" dirty="0" smtClean="0">
                  <a:solidFill>
                    <a:srgbClr val="C00000"/>
                  </a:solidFill>
                  <a:latin typeface="Bradley Hand ITC" pitchFamily="66" charset="0"/>
                </a:rPr>
                <a:t>32</a:t>
              </a:r>
              <a:endParaRPr lang="fr-CH" sz="2000" b="1" dirty="0">
                <a:solidFill>
                  <a:srgbClr val="C00000"/>
                </a:solidFill>
                <a:latin typeface="Bradley Hand ITC" pitchFamily="66" charset="0"/>
              </a:endParaRPr>
            </a:p>
          </p:txBody>
        </p:sp>
        <p:sp>
          <p:nvSpPr>
            <p:cNvPr id="12" name="TextBox 32"/>
            <p:cNvSpPr txBox="1">
              <a:spLocks noChangeArrowheads="1"/>
            </p:cNvSpPr>
            <p:nvPr/>
          </p:nvSpPr>
          <p:spPr bwMode="auto">
            <a:xfrm>
              <a:off x="5149549" y="4224946"/>
              <a:ext cx="62345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CH" sz="3200" b="1" dirty="0" smtClean="0">
                  <a:solidFill>
                    <a:srgbClr val="C00000"/>
                  </a:solidFill>
                  <a:latin typeface="Bradley Hand ITC" pitchFamily="66" charset="0"/>
                  <a:sym typeface="Wingdings" pitchFamily="2" charset="2"/>
                </a:rPr>
                <a:t></a:t>
              </a:r>
              <a:endParaRPr lang="fr-CH" sz="3200" b="1" dirty="0">
                <a:solidFill>
                  <a:srgbClr val="C00000"/>
                </a:solidFill>
                <a:latin typeface="Bradley Hand ITC" pitchFamily="66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 descr="tobb%20logo%20tr_seffa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114300"/>
            <a:ext cx="1042988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857277" y="285729"/>
            <a:ext cx="7500937" cy="3877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r-TR" sz="5000" b="1" dirty="0">
                <a:solidFill>
                  <a:srgbClr val="002060"/>
                </a:solidFill>
              </a:rPr>
              <a:t>IRU TIR </a:t>
            </a:r>
            <a:r>
              <a:rPr lang="tr-TR" sz="5000" b="1" dirty="0" smtClean="0">
                <a:solidFill>
                  <a:srgbClr val="002060"/>
                </a:solidFill>
              </a:rPr>
              <a:t>EPD</a:t>
            </a:r>
          </a:p>
          <a:p>
            <a:pPr algn="ctr">
              <a:defRPr/>
            </a:pPr>
            <a:endParaRPr lang="tr-TR" sz="5000" u="sng" dirty="0">
              <a:solidFill>
                <a:srgbClr val="002060"/>
              </a:solidFill>
            </a:endParaRPr>
          </a:p>
          <a:p>
            <a:pPr>
              <a:defRPr/>
            </a:pPr>
            <a:endParaRPr lang="tr-TR" sz="3200" kern="10" dirty="0">
              <a:ln w="9525">
                <a:noFill/>
                <a:round/>
                <a:headEnd/>
                <a:tailEnd/>
              </a:ln>
              <a:solidFill>
                <a:srgbClr val="CC330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endParaRPr lang="tr-TR" sz="3200" kern="10" dirty="0" smtClean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endParaRPr lang="tr-TR" sz="8200" kern="10" dirty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2500298" y="6357958"/>
            <a:ext cx="464347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" dirty="0" smtClean="0">
                <a:solidFill>
                  <a:schemeClr val="accent1">
                    <a:lumMod val="50000"/>
                  </a:schemeClr>
                </a:solidFill>
              </a:rPr>
              <a:t>TIR ve ATA Karnesi Müdürlüğü</a:t>
            </a:r>
            <a:endParaRPr lang="en-US" sz="15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785786" y="1364188"/>
            <a:ext cx="7858180" cy="6140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 smtClean="0">
              <a:solidFill>
                <a:srgbClr val="002060"/>
              </a:solidFill>
            </a:endParaRPr>
          </a:p>
          <a:p>
            <a:pPr algn="ctr"/>
            <a:r>
              <a:rPr lang="tr-TR" sz="3800" b="1" u="sng" dirty="0" smtClean="0">
                <a:solidFill>
                  <a:srgbClr val="002060"/>
                </a:solidFill>
              </a:rPr>
              <a:t>Bulgar Gümrükleri</a:t>
            </a:r>
          </a:p>
          <a:p>
            <a:pPr algn="ctr"/>
            <a:r>
              <a:rPr lang="tr-TR" sz="3800" b="1" u="sng" dirty="0" smtClean="0">
                <a:solidFill>
                  <a:srgbClr val="002060"/>
                </a:solidFill>
              </a:rPr>
              <a:t>Sorunlar &amp; Çözümler</a:t>
            </a:r>
          </a:p>
          <a:p>
            <a:pPr lvl="1"/>
            <a:endParaRPr lang="tr-TR" sz="3200" b="0" dirty="0" smtClean="0">
              <a:solidFill>
                <a:srgbClr val="002060"/>
              </a:solidFill>
            </a:endParaRPr>
          </a:p>
          <a:p>
            <a:pPr lvl="1"/>
            <a:endParaRPr lang="tr-TR" sz="3200" b="0" dirty="0" smtClean="0">
              <a:solidFill>
                <a:srgbClr val="002060"/>
              </a:solidFill>
            </a:endParaRPr>
          </a:p>
          <a:p>
            <a:pPr lvl="1" algn="ctr"/>
            <a:r>
              <a:rPr lang="tr-TR" sz="3200" dirty="0" smtClean="0">
                <a:solidFill>
                  <a:srgbClr val="002060"/>
                </a:solidFill>
              </a:rPr>
              <a:t>Bilgilendirme &amp; eğitim faaliyetleri</a:t>
            </a:r>
          </a:p>
          <a:p>
            <a:pPr lvl="1" algn="ctr"/>
            <a:endParaRPr lang="tr-TR" sz="3200" dirty="0" smtClean="0">
              <a:solidFill>
                <a:srgbClr val="002060"/>
              </a:solidFill>
            </a:endParaRPr>
          </a:p>
          <a:p>
            <a:pPr lvl="1" algn="ctr"/>
            <a:r>
              <a:rPr lang="tr-TR" sz="3200" dirty="0" smtClean="0">
                <a:solidFill>
                  <a:srgbClr val="002060"/>
                </a:solidFill>
              </a:rPr>
              <a:t>TIR EPD kullanımının artması</a:t>
            </a:r>
          </a:p>
          <a:p>
            <a:endParaRPr lang="tr-TR" sz="3200" dirty="0" smtClean="0">
              <a:solidFill>
                <a:srgbClr val="002060"/>
              </a:solidFill>
            </a:endParaRPr>
          </a:p>
          <a:p>
            <a:endParaRPr lang="tr-TR" sz="3200" dirty="0" smtClean="0">
              <a:solidFill>
                <a:srgbClr val="002060"/>
              </a:solidFill>
            </a:endParaRPr>
          </a:p>
          <a:p>
            <a:pPr>
              <a:buFont typeface="Wingdings 2" pitchFamily="18" charset="2"/>
              <a:buChar char="C"/>
            </a:pPr>
            <a:endParaRPr lang="tr-TR" sz="2500" dirty="0" smtClean="0">
              <a:solidFill>
                <a:srgbClr val="002060"/>
              </a:solidFill>
            </a:endParaRPr>
          </a:p>
          <a:p>
            <a:pPr lvl="1"/>
            <a:endParaRPr lang="tr-TR" sz="2500" dirty="0" smtClean="0">
              <a:solidFill>
                <a:srgbClr val="002060"/>
              </a:solidFill>
            </a:endParaRPr>
          </a:p>
          <a:p>
            <a:pPr lvl="1"/>
            <a:endParaRPr lang="en-US" sz="2500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 descr="tobb%20logo%20tr_seffa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114300"/>
            <a:ext cx="1042988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857277" y="285729"/>
            <a:ext cx="7500937" cy="3877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r-TR" sz="5000" b="1" dirty="0">
                <a:solidFill>
                  <a:srgbClr val="002060"/>
                </a:solidFill>
              </a:rPr>
              <a:t>IRU TIR </a:t>
            </a:r>
            <a:r>
              <a:rPr lang="tr-TR" sz="5000" b="1" dirty="0" smtClean="0">
                <a:solidFill>
                  <a:srgbClr val="002060"/>
                </a:solidFill>
              </a:rPr>
              <a:t>EPD</a:t>
            </a:r>
          </a:p>
          <a:p>
            <a:pPr algn="ctr">
              <a:defRPr/>
            </a:pPr>
            <a:endParaRPr lang="tr-TR" sz="5000" u="sng" dirty="0">
              <a:solidFill>
                <a:srgbClr val="002060"/>
              </a:solidFill>
            </a:endParaRPr>
          </a:p>
          <a:p>
            <a:pPr>
              <a:defRPr/>
            </a:pPr>
            <a:endParaRPr lang="tr-TR" sz="3200" kern="10" dirty="0">
              <a:ln w="9525">
                <a:noFill/>
                <a:round/>
                <a:headEnd/>
                <a:tailEnd/>
              </a:ln>
              <a:solidFill>
                <a:srgbClr val="CC330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endParaRPr lang="tr-TR" sz="3200" kern="10" dirty="0" smtClean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endParaRPr lang="tr-TR" sz="8200" kern="10" dirty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2500298" y="6357958"/>
            <a:ext cx="464347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" dirty="0" smtClean="0">
                <a:solidFill>
                  <a:schemeClr val="accent1">
                    <a:lumMod val="50000"/>
                  </a:schemeClr>
                </a:solidFill>
              </a:rPr>
              <a:t>TIR ve ATA Karnesi Müdürlüğü</a:t>
            </a:r>
            <a:endParaRPr lang="en-US" sz="15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785786" y="1364188"/>
            <a:ext cx="7858180" cy="44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 smtClean="0">
              <a:solidFill>
                <a:srgbClr val="002060"/>
              </a:solidFill>
            </a:endParaRPr>
          </a:p>
          <a:p>
            <a:pPr>
              <a:buFont typeface="Wingdings 2" pitchFamily="18" charset="2"/>
              <a:buChar char="C"/>
            </a:pPr>
            <a:r>
              <a:rPr lang="tr-TR" sz="3200" dirty="0" smtClean="0">
                <a:solidFill>
                  <a:srgbClr val="002060"/>
                </a:solidFill>
              </a:rPr>
              <a:t>1 Temmuz 2011</a:t>
            </a:r>
          </a:p>
          <a:p>
            <a:pPr>
              <a:buFont typeface="Wingdings 2" pitchFamily="18" charset="2"/>
              <a:buChar char="C"/>
            </a:pPr>
            <a:endParaRPr lang="tr-TR" sz="3200" dirty="0" smtClean="0">
              <a:solidFill>
                <a:srgbClr val="002060"/>
              </a:solidFill>
            </a:endParaRPr>
          </a:p>
          <a:p>
            <a:pPr>
              <a:buFont typeface="Wingdings 2" pitchFamily="18" charset="2"/>
              <a:buChar char="C"/>
            </a:pPr>
            <a:r>
              <a:rPr lang="tr-TR" sz="3200" dirty="0" smtClean="0">
                <a:solidFill>
                  <a:srgbClr val="002060"/>
                </a:solidFill>
              </a:rPr>
              <a:t>TIR </a:t>
            </a:r>
            <a:r>
              <a:rPr lang="tr-TR" sz="3200" dirty="0" smtClean="0">
                <a:solidFill>
                  <a:srgbClr val="002060"/>
                </a:solidFill>
              </a:rPr>
              <a:t>EPD </a:t>
            </a:r>
            <a:r>
              <a:rPr lang="tr-TR" sz="3200" dirty="0" smtClean="0">
                <a:solidFill>
                  <a:srgbClr val="002060"/>
                </a:solidFill>
                <a:sym typeface="Webdings"/>
              </a:rPr>
              <a:t> </a:t>
            </a:r>
            <a:r>
              <a:rPr lang="tr-TR" sz="3200" dirty="0" err="1" smtClean="0">
                <a:solidFill>
                  <a:srgbClr val="002060"/>
                </a:solidFill>
              </a:rPr>
              <a:t>eTIR</a:t>
            </a:r>
            <a:r>
              <a:rPr lang="tr-TR" sz="3200" dirty="0" smtClean="0">
                <a:solidFill>
                  <a:srgbClr val="002060"/>
                </a:solidFill>
              </a:rPr>
              <a:t> beyan mekanizması</a:t>
            </a:r>
          </a:p>
          <a:p>
            <a:pPr>
              <a:buFont typeface="Wingdings 2" pitchFamily="18" charset="2"/>
              <a:buChar char="C"/>
            </a:pPr>
            <a:endParaRPr lang="tr-TR" sz="3200" dirty="0" smtClean="0">
              <a:solidFill>
                <a:srgbClr val="002060"/>
              </a:solidFill>
            </a:endParaRPr>
          </a:p>
          <a:p>
            <a:pPr>
              <a:buFont typeface="Wingdings 2" pitchFamily="18" charset="2"/>
              <a:buChar char="C"/>
            </a:pPr>
            <a:r>
              <a:rPr lang="tr-TR" sz="3200" dirty="0" smtClean="0">
                <a:solidFill>
                  <a:srgbClr val="002060"/>
                </a:solidFill>
              </a:rPr>
              <a:t>Fransa </a:t>
            </a:r>
            <a:r>
              <a:rPr lang="tr-TR" sz="3200" dirty="0" smtClean="0">
                <a:solidFill>
                  <a:srgbClr val="002060"/>
                </a:solidFill>
                <a:sym typeface="Webdings"/>
              </a:rPr>
              <a:t>, Almanya, Belçika</a:t>
            </a:r>
          </a:p>
          <a:p>
            <a:endParaRPr lang="tr-TR" sz="3200" dirty="0" smtClean="0">
              <a:solidFill>
                <a:srgbClr val="002060"/>
              </a:solidFill>
              <a:sym typeface="Webdings"/>
            </a:endParaRPr>
          </a:p>
          <a:p>
            <a:pPr>
              <a:buFont typeface="Wingdings 2" pitchFamily="18" charset="2"/>
              <a:buChar char="C"/>
            </a:pPr>
            <a:endParaRPr lang="tr-TR" sz="2500" dirty="0" smtClean="0">
              <a:solidFill>
                <a:srgbClr val="002060"/>
              </a:solidFill>
            </a:endParaRPr>
          </a:p>
          <a:p>
            <a:pPr lvl="1"/>
            <a:endParaRPr lang="tr-TR" sz="2500" dirty="0" smtClean="0">
              <a:solidFill>
                <a:srgbClr val="002060"/>
              </a:solidFill>
            </a:endParaRPr>
          </a:p>
          <a:p>
            <a:pPr lvl="1"/>
            <a:endParaRPr lang="en-US" sz="2500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 descr="tobb%20logo%20tr_seffa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114300"/>
            <a:ext cx="1042988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857277" y="285729"/>
            <a:ext cx="7500937" cy="3877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r-TR" sz="5000" b="1" dirty="0">
                <a:solidFill>
                  <a:srgbClr val="002060"/>
                </a:solidFill>
              </a:rPr>
              <a:t>IRU TIR </a:t>
            </a:r>
            <a:r>
              <a:rPr lang="tr-TR" sz="5000" b="1" dirty="0" smtClean="0">
                <a:solidFill>
                  <a:srgbClr val="002060"/>
                </a:solidFill>
              </a:rPr>
              <a:t>EPD</a:t>
            </a:r>
          </a:p>
          <a:p>
            <a:pPr algn="ctr">
              <a:defRPr/>
            </a:pPr>
            <a:endParaRPr lang="tr-TR" sz="5000" u="sng" dirty="0">
              <a:solidFill>
                <a:srgbClr val="002060"/>
              </a:solidFill>
            </a:endParaRPr>
          </a:p>
          <a:p>
            <a:pPr>
              <a:defRPr/>
            </a:pPr>
            <a:endParaRPr lang="tr-TR" sz="3200" kern="10" dirty="0">
              <a:ln w="9525">
                <a:noFill/>
                <a:round/>
                <a:headEnd/>
                <a:tailEnd/>
              </a:ln>
              <a:solidFill>
                <a:srgbClr val="CC330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endParaRPr lang="tr-TR" sz="3200" kern="10" dirty="0" smtClean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endParaRPr lang="tr-TR" sz="8200" kern="10" dirty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2500298" y="6357958"/>
            <a:ext cx="464347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" dirty="0" smtClean="0">
                <a:solidFill>
                  <a:schemeClr val="accent1">
                    <a:lumMod val="50000"/>
                  </a:schemeClr>
                </a:solidFill>
              </a:rPr>
              <a:t>TIR ve ATA Karnesi Müdürlüğü</a:t>
            </a:r>
            <a:endParaRPr lang="en-US" sz="15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785786" y="1364188"/>
            <a:ext cx="7858180" cy="5955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 smtClean="0">
              <a:solidFill>
                <a:srgbClr val="002060"/>
              </a:solidFill>
            </a:endParaRPr>
          </a:p>
          <a:p>
            <a:pPr algn="ctr"/>
            <a:r>
              <a:rPr lang="tr-TR" sz="3200" dirty="0" smtClean="0">
                <a:solidFill>
                  <a:srgbClr val="002060"/>
                </a:solidFill>
              </a:rPr>
              <a:t>TIR EPD Başvuru &amp; Şifre Yenileme</a:t>
            </a:r>
          </a:p>
          <a:p>
            <a:endParaRPr lang="tr-TR" sz="3200" dirty="0" smtClean="0">
              <a:solidFill>
                <a:srgbClr val="002060"/>
              </a:solidFill>
            </a:endParaRPr>
          </a:p>
          <a:p>
            <a:pPr algn="ctr"/>
            <a:r>
              <a:rPr lang="tr-TR" sz="3200" u="sng" dirty="0" smtClean="0">
                <a:solidFill>
                  <a:srgbClr val="002060"/>
                </a:solidFill>
              </a:rPr>
              <a:t>www.</a:t>
            </a:r>
            <a:r>
              <a:rPr lang="tr-TR" sz="3200" u="sng" dirty="0" err="1" smtClean="0">
                <a:solidFill>
                  <a:srgbClr val="002060"/>
                </a:solidFill>
              </a:rPr>
              <a:t>tobb</a:t>
            </a:r>
            <a:r>
              <a:rPr lang="tr-TR" sz="3200" u="sng" dirty="0" smtClean="0">
                <a:solidFill>
                  <a:srgbClr val="002060"/>
                </a:solidFill>
              </a:rPr>
              <a:t>.</a:t>
            </a:r>
            <a:r>
              <a:rPr lang="tr-TR" sz="3200" u="sng" dirty="0" err="1" smtClean="0">
                <a:solidFill>
                  <a:srgbClr val="002060"/>
                </a:solidFill>
              </a:rPr>
              <a:t>org.tr</a:t>
            </a:r>
            <a:endParaRPr lang="tr-TR" sz="3200" u="sng" dirty="0" smtClean="0">
              <a:solidFill>
                <a:srgbClr val="002060"/>
              </a:solidFill>
            </a:endParaRPr>
          </a:p>
          <a:p>
            <a:pPr algn="ctr"/>
            <a:r>
              <a:rPr lang="tr-TR" sz="3200" dirty="0" smtClean="0">
                <a:solidFill>
                  <a:srgbClr val="002060"/>
                </a:solidFill>
              </a:rPr>
              <a:t> </a:t>
            </a:r>
          </a:p>
          <a:p>
            <a:pPr algn="ctr"/>
            <a:r>
              <a:rPr lang="tr-TR" sz="3200" dirty="0" smtClean="0">
                <a:solidFill>
                  <a:srgbClr val="002060"/>
                </a:solidFill>
              </a:rPr>
              <a:t>TIR EPD Kullanıcı Kılavuzu</a:t>
            </a:r>
          </a:p>
          <a:p>
            <a:pPr algn="ctr"/>
            <a:r>
              <a:rPr lang="tr-TR" sz="3200" dirty="0" smtClean="0">
                <a:solidFill>
                  <a:srgbClr val="002060"/>
                </a:solidFill>
              </a:rPr>
              <a:t>TIR EPD Broşürü</a:t>
            </a:r>
          </a:p>
          <a:p>
            <a:pPr algn="ctr"/>
            <a:endParaRPr lang="tr-TR" sz="3200" dirty="0" smtClean="0">
              <a:solidFill>
                <a:srgbClr val="002060"/>
              </a:solidFill>
            </a:endParaRPr>
          </a:p>
          <a:p>
            <a:pPr algn="ctr"/>
            <a:endParaRPr lang="tr-TR" sz="3200" dirty="0" smtClean="0">
              <a:solidFill>
                <a:srgbClr val="002060"/>
              </a:solidFill>
            </a:endParaRPr>
          </a:p>
          <a:p>
            <a:endParaRPr lang="tr-TR" sz="3200" dirty="0" smtClean="0">
              <a:solidFill>
                <a:srgbClr val="002060"/>
              </a:solidFill>
            </a:endParaRPr>
          </a:p>
          <a:p>
            <a:pPr>
              <a:buFont typeface="Wingdings 2" pitchFamily="18" charset="2"/>
              <a:buChar char="C"/>
            </a:pPr>
            <a:endParaRPr lang="tr-TR" sz="2500" dirty="0" smtClean="0">
              <a:solidFill>
                <a:srgbClr val="002060"/>
              </a:solidFill>
            </a:endParaRPr>
          </a:p>
          <a:p>
            <a:pPr lvl="1"/>
            <a:endParaRPr lang="tr-TR" sz="2500" dirty="0" smtClean="0">
              <a:solidFill>
                <a:srgbClr val="002060"/>
              </a:solidFill>
            </a:endParaRPr>
          </a:p>
          <a:p>
            <a:pPr lvl="1"/>
            <a:endParaRPr lang="en-US" sz="2500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 descr="tobb%20logo%20tr_seffa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114300"/>
            <a:ext cx="1042988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WordArt 4"/>
          <p:cNvSpPr>
            <a:spLocks noChangeArrowheads="1" noChangeShapeType="1" noTextEdit="1"/>
          </p:cNvSpPr>
          <p:nvPr/>
        </p:nvSpPr>
        <p:spPr bwMode="auto">
          <a:xfrm>
            <a:off x="971550" y="1527175"/>
            <a:ext cx="7056438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kern="10">
              <a:ln w="19050">
                <a:noFill/>
                <a:round/>
                <a:headEnd/>
                <a:tailEnd/>
              </a:ln>
              <a:solidFill>
                <a:srgbClr val="EA9D8E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rial"/>
              <a:cs typeface="Arial"/>
            </a:endParaRPr>
          </a:p>
        </p:txBody>
      </p:sp>
      <p:sp>
        <p:nvSpPr>
          <p:cNvPr id="28677" name="Text Box 6"/>
          <p:cNvSpPr txBox="1">
            <a:spLocks noChangeArrowheads="1"/>
          </p:cNvSpPr>
          <p:nvPr/>
        </p:nvSpPr>
        <p:spPr bwMode="auto">
          <a:xfrm>
            <a:off x="928688" y="2357438"/>
            <a:ext cx="76755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endParaRPr lang="tr-TR" sz="2400">
              <a:solidFill>
                <a:srgbClr val="CC3300"/>
              </a:solidFill>
            </a:endParaRPr>
          </a:p>
          <a:p>
            <a:pPr algn="just">
              <a:buFont typeface="Arial" charset="0"/>
              <a:buChar char="•"/>
            </a:pPr>
            <a:endParaRPr lang="tr-TR" sz="2400">
              <a:solidFill>
                <a:srgbClr val="CC3300"/>
              </a:solidFill>
            </a:endParaRPr>
          </a:p>
          <a:p>
            <a:pPr algn="just"/>
            <a:endParaRPr lang="tr-TR" sz="2400">
              <a:solidFill>
                <a:srgbClr val="CC3300"/>
              </a:solidFill>
            </a:endParaRPr>
          </a:p>
        </p:txBody>
      </p:sp>
      <p:sp>
        <p:nvSpPr>
          <p:cNvPr id="28678" name="6 Dikdörtgen"/>
          <p:cNvSpPr>
            <a:spLocks noChangeArrowheads="1"/>
          </p:cNvSpPr>
          <p:nvPr/>
        </p:nvSpPr>
        <p:spPr bwMode="auto">
          <a:xfrm>
            <a:off x="428625" y="214290"/>
            <a:ext cx="8715375" cy="4416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tr-TR" sz="5000" b="1" dirty="0" smtClean="0">
                <a:solidFill>
                  <a:srgbClr val="002060"/>
                </a:solidFill>
              </a:rPr>
              <a:t>IRU TIR EPD</a:t>
            </a:r>
          </a:p>
          <a:p>
            <a:endParaRPr lang="tr-TR" sz="3200" kern="10" dirty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cs typeface="Times New Roman"/>
            </a:endParaRPr>
          </a:p>
          <a:p>
            <a:pPr algn="ctr"/>
            <a:endParaRPr lang="tr-TR" sz="4500" b="1" kern="10" dirty="0" smtClean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cs typeface="Times New Roman"/>
              <a:sym typeface="Wingdings" pitchFamily="2" charset="2"/>
            </a:endParaRPr>
          </a:p>
          <a:p>
            <a:pPr algn="ctr"/>
            <a:endParaRPr lang="tr-TR" sz="4500" b="1" kern="10" dirty="0" smtClean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cs typeface="Times New Roman"/>
              <a:sym typeface="Wingdings" pitchFamily="2" charset="2"/>
            </a:endParaRPr>
          </a:p>
          <a:p>
            <a:pPr algn="ctr"/>
            <a:r>
              <a:rPr lang="tr-TR" sz="45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  <a:sym typeface="Wingdings" pitchFamily="2" charset="2"/>
              </a:rPr>
              <a:t>SORULARINIZ ?</a:t>
            </a:r>
            <a:endParaRPr lang="tr-TR" sz="3200" kern="10" dirty="0" smtClean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cs typeface="Times New Roman"/>
              <a:sym typeface="Wingdings" pitchFamily="2" charset="2"/>
            </a:endParaRPr>
          </a:p>
          <a:p>
            <a:pPr algn="ctr"/>
            <a:endParaRPr lang="tr-TR" sz="3200" kern="10" dirty="0" smtClean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cs typeface="Times New Roman"/>
              <a:sym typeface="Wingdings" pitchFamily="2" charset="2"/>
            </a:endParaRPr>
          </a:p>
          <a:p>
            <a:pPr algn="ctr"/>
            <a:r>
              <a:rPr lang="tr-TR" sz="3200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</a:rPr>
              <a:t> </a:t>
            </a:r>
            <a:endParaRPr lang="tr-TR" sz="3200" kern="10" dirty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cs typeface="Times New Roman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2500298" y="6357958"/>
            <a:ext cx="464347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" dirty="0" smtClean="0">
                <a:solidFill>
                  <a:schemeClr val="accent1">
                    <a:lumMod val="50000"/>
                  </a:schemeClr>
                </a:solidFill>
              </a:rPr>
              <a:t>TIR ve ATA Karnesi Müdürlüğü</a:t>
            </a:r>
            <a:endParaRPr lang="en-US" sz="15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6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1 Metin kutusu"/>
          <p:cNvSpPr txBox="1">
            <a:spLocks noChangeArrowheads="1"/>
          </p:cNvSpPr>
          <p:nvPr/>
        </p:nvSpPr>
        <p:spPr bwMode="auto">
          <a:xfrm>
            <a:off x="1214414" y="1357298"/>
            <a:ext cx="7215188" cy="578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tr-TR" sz="6000" b="1" dirty="0" smtClean="0">
              <a:solidFill>
                <a:srgbClr val="002060"/>
              </a:solidFill>
              <a:latin typeface="Franklin Gothic Book" pitchFamily="34" charset="0"/>
            </a:endParaRPr>
          </a:p>
          <a:p>
            <a:pPr algn="ctr"/>
            <a:r>
              <a:rPr lang="tr-TR" sz="6000" b="1" dirty="0" smtClean="0">
                <a:solidFill>
                  <a:srgbClr val="002060"/>
                </a:solidFill>
                <a:latin typeface="Franklin Gothic Book" pitchFamily="34" charset="0"/>
              </a:rPr>
              <a:t>TEŞEKKÜRLER</a:t>
            </a:r>
          </a:p>
          <a:p>
            <a:pPr algn="ctr"/>
            <a:endParaRPr lang="tr-TR" sz="6000" b="1" dirty="0" smtClean="0">
              <a:solidFill>
                <a:srgbClr val="002060"/>
              </a:solidFill>
              <a:latin typeface="Franklin Gothic Book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/>
              <a:buChar char="*"/>
              <a:defRPr/>
            </a:pPr>
            <a:r>
              <a:rPr lang="tr-TR" sz="35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  <a:sym typeface="Wingdings" pitchFamily="2" charset="2"/>
              </a:rPr>
              <a:t>nedret.cambaz</a:t>
            </a:r>
            <a:r>
              <a:rPr lang="tr-TR" sz="35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</a:rPr>
              <a:t>@</a:t>
            </a:r>
            <a:r>
              <a:rPr lang="tr-TR" sz="3500" b="1" kern="10" dirty="0" err="1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</a:rPr>
              <a:t>tobb</a:t>
            </a:r>
            <a:r>
              <a:rPr lang="tr-TR" sz="35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</a:rPr>
              <a:t>.</a:t>
            </a:r>
            <a:r>
              <a:rPr lang="tr-TR" sz="3500" b="1" kern="10" dirty="0" err="1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</a:rPr>
              <a:t>org.tr</a:t>
            </a:r>
            <a:endParaRPr lang="tr-TR" sz="3500" b="1" kern="10" dirty="0" smtClean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cs typeface="Times New Roman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/>
              <a:buChar char="("/>
              <a:defRPr/>
            </a:pPr>
            <a:r>
              <a:rPr lang="tr-TR" sz="35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</a:rPr>
              <a:t>(312) 218 22 59</a:t>
            </a:r>
          </a:p>
          <a:p>
            <a:pPr algn="ctr"/>
            <a:endParaRPr lang="tr-TR" sz="6000" b="1" dirty="0" smtClean="0">
              <a:solidFill>
                <a:srgbClr val="002060"/>
              </a:solidFill>
              <a:latin typeface="Franklin Gothic Book" pitchFamily="34" charset="0"/>
            </a:endParaRPr>
          </a:p>
          <a:p>
            <a:pPr algn="ctr"/>
            <a:endParaRPr lang="en-US" sz="6000" b="1" dirty="0">
              <a:solidFill>
                <a:srgbClr val="002060"/>
              </a:solidFill>
              <a:latin typeface="Franklin Gothic Book" pitchFamily="34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2357438" y="6286500"/>
            <a:ext cx="4643437" cy="323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TIR ve ATA Karnesi Müdürlüğü</a:t>
            </a:r>
            <a:endParaRPr lang="en-US" sz="1500" dirty="0">
              <a:solidFill>
                <a:schemeClr val="accent1">
                  <a:lumMod val="5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31748" name="Picture 3" descr="tobb%20logo%20tr_seffa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42988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 descr="tobb%20logo%20tr_seffa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114300"/>
            <a:ext cx="1042988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857277" y="285728"/>
            <a:ext cx="7500937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r-TR" sz="5000" b="1" dirty="0">
                <a:solidFill>
                  <a:srgbClr val="002060"/>
                </a:solidFill>
              </a:rPr>
              <a:t>IRU TIR </a:t>
            </a:r>
            <a:r>
              <a:rPr lang="tr-TR" sz="5000" b="1" dirty="0" smtClean="0">
                <a:solidFill>
                  <a:srgbClr val="002060"/>
                </a:solidFill>
              </a:rPr>
              <a:t>EPD</a:t>
            </a:r>
            <a:endParaRPr lang="tr-TR" sz="5000" b="1" dirty="0">
              <a:solidFill>
                <a:srgbClr val="002060"/>
              </a:solidFill>
            </a:endParaRPr>
          </a:p>
          <a:p>
            <a:pPr>
              <a:defRPr/>
            </a:pPr>
            <a:endParaRPr lang="tr-TR" sz="3200" kern="10" dirty="0" smtClean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cs typeface="Times New Roman"/>
            </a:endParaRPr>
          </a:p>
          <a:p>
            <a:pPr>
              <a:defRPr/>
            </a:pPr>
            <a:endParaRPr lang="tr-TR" sz="3200" kern="10" dirty="0" smtClean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cs typeface="Times New Roman"/>
            </a:endParaRPr>
          </a:p>
          <a:p>
            <a:pPr>
              <a:defRPr/>
            </a:pPr>
            <a:r>
              <a:rPr lang="tr-TR" sz="3200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</a:rPr>
              <a:t>2009</a:t>
            </a:r>
            <a:r>
              <a:rPr lang="tr-TR" sz="3200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  <a:sym typeface="Webdings"/>
              </a:rPr>
              <a:t></a:t>
            </a:r>
            <a:r>
              <a:rPr lang="tr-TR" sz="3200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</a:rPr>
              <a:t>Elektronik ön beyan</a:t>
            </a:r>
          </a:p>
          <a:p>
            <a:pPr>
              <a:defRPr/>
            </a:pPr>
            <a:endParaRPr lang="tr-TR" sz="3200" kern="10" dirty="0" smtClean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cs typeface="Times New Roman"/>
            </a:endParaRPr>
          </a:p>
          <a:p>
            <a:pPr>
              <a:defRPr/>
            </a:pPr>
            <a:r>
              <a:rPr lang="tr-TR" sz="3200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</a:rPr>
              <a:t>2011</a:t>
            </a:r>
            <a:r>
              <a:rPr lang="tr-TR" sz="3200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  <a:sym typeface="Webdings"/>
              </a:rPr>
              <a:t> </a:t>
            </a:r>
            <a:r>
              <a:rPr lang="tr-TR" sz="3200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</a:rPr>
              <a:t>Elektronik giriş/çıkış özet beyan</a:t>
            </a:r>
          </a:p>
          <a:p>
            <a:pPr>
              <a:defRPr/>
            </a:pPr>
            <a:r>
              <a:rPr lang="tr-TR" sz="3200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</a:rPr>
              <a:t>	  </a:t>
            </a:r>
            <a:r>
              <a:rPr lang="tr-TR" sz="2500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</a:rPr>
              <a:t>   (EORI no.su/ güzergah/ödeme şekli)</a:t>
            </a:r>
          </a:p>
          <a:p>
            <a:pPr algn="ctr">
              <a:defRPr/>
            </a:pPr>
            <a:endParaRPr lang="tr-TR" sz="8200" kern="10" dirty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cs typeface="Times New Roman"/>
            </a:endParaRPr>
          </a:p>
          <a:p>
            <a:pPr algn="ctr">
              <a:defRPr/>
            </a:pPr>
            <a:r>
              <a:rPr lang="tr-TR" sz="40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</a:rPr>
              <a:t> </a:t>
            </a:r>
            <a:endParaRPr lang="tr-TR" sz="4000" b="1" kern="10" dirty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cs typeface="Times New Roman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2500298" y="6357958"/>
            <a:ext cx="464347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" dirty="0" smtClean="0">
                <a:solidFill>
                  <a:schemeClr val="accent1">
                    <a:lumMod val="50000"/>
                  </a:schemeClr>
                </a:solidFill>
              </a:rPr>
              <a:t>TIR ve ATA Karnesi Müdürlüğü</a:t>
            </a:r>
            <a:endParaRPr lang="en-US" sz="15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 descr="tobb%20logo%20tr_seffa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114300"/>
            <a:ext cx="1042988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857277" y="285728"/>
            <a:ext cx="7500937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r-TR" sz="5000" b="1" dirty="0">
                <a:solidFill>
                  <a:srgbClr val="002060"/>
                </a:solidFill>
              </a:rPr>
              <a:t>IRU TIR </a:t>
            </a:r>
            <a:r>
              <a:rPr lang="tr-TR" sz="5000" b="1" dirty="0" smtClean="0">
                <a:solidFill>
                  <a:srgbClr val="002060"/>
                </a:solidFill>
              </a:rPr>
              <a:t>EPD</a:t>
            </a:r>
            <a:endParaRPr lang="tr-TR" sz="5000" b="1" dirty="0">
              <a:solidFill>
                <a:srgbClr val="002060"/>
              </a:solidFill>
            </a:endParaRPr>
          </a:p>
          <a:p>
            <a:pPr algn="ctr">
              <a:defRPr/>
            </a:pPr>
            <a:endParaRPr lang="tr-TR" sz="3200" kern="10" dirty="0" smtClean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cs typeface="Times New Roman"/>
            </a:endParaRPr>
          </a:p>
          <a:p>
            <a:pPr algn="ctr">
              <a:defRPr/>
            </a:pPr>
            <a:r>
              <a:rPr lang="tr-TR" sz="3200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</a:rPr>
              <a:t>Elektronik ön beyan</a:t>
            </a:r>
          </a:p>
          <a:p>
            <a:pPr algn="ctr">
              <a:defRPr/>
            </a:pPr>
            <a:r>
              <a:rPr lang="tr-TR" sz="3200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</a:rPr>
              <a:t>Elektronik giriş/çıkış özet beyan</a:t>
            </a:r>
          </a:p>
          <a:p>
            <a:pPr algn="ctr">
              <a:defRPr/>
            </a:pPr>
            <a:r>
              <a:rPr lang="tr-TR" sz="8200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  <a:sym typeface="Webdings"/>
              </a:rPr>
              <a:t></a:t>
            </a:r>
            <a:endParaRPr lang="tr-TR" sz="8200" kern="10" dirty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cs typeface="Times New Roman"/>
            </a:endParaRPr>
          </a:p>
          <a:p>
            <a:pPr algn="ctr">
              <a:defRPr/>
            </a:pPr>
            <a:r>
              <a:rPr lang="tr-TR" sz="40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</a:rPr>
              <a:t>MRN </a:t>
            </a:r>
          </a:p>
          <a:p>
            <a:pPr algn="ctr">
              <a:defRPr/>
            </a:pPr>
            <a:r>
              <a:rPr lang="tr-TR" sz="40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</a:rPr>
              <a:t>(Hareket Referans Numarası) </a:t>
            </a:r>
            <a:endParaRPr lang="tr-TR" sz="4000" b="1" kern="10" dirty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cs typeface="Times New Roman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2500298" y="6357958"/>
            <a:ext cx="464347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" dirty="0" smtClean="0">
                <a:solidFill>
                  <a:schemeClr val="accent1">
                    <a:lumMod val="50000"/>
                  </a:schemeClr>
                </a:solidFill>
              </a:rPr>
              <a:t>TIR ve ATA Karnesi Müdürlüğü</a:t>
            </a:r>
            <a:endParaRPr lang="en-US" sz="15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1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 descr="tobb%20logo%20tr_seffa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114300"/>
            <a:ext cx="1042988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0" y="285728"/>
            <a:ext cx="8858280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r-TR" sz="5000" b="1" dirty="0">
                <a:solidFill>
                  <a:srgbClr val="002060"/>
                </a:solidFill>
              </a:rPr>
              <a:t>IRU TIR </a:t>
            </a:r>
            <a:r>
              <a:rPr lang="tr-TR" sz="5000" b="1" dirty="0" smtClean="0">
                <a:solidFill>
                  <a:srgbClr val="002060"/>
                </a:solidFill>
              </a:rPr>
              <a:t>EPD</a:t>
            </a:r>
            <a:endParaRPr lang="tr-TR" sz="5000" b="1" dirty="0">
              <a:solidFill>
                <a:srgbClr val="002060"/>
              </a:solidFill>
            </a:endParaRPr>
          </a:p>
          <a:p>
            <a:pPr>
              <a:defRPr/>
            </a:pPr>
            <a:endParaRPr lang="tr-TR" sz="3200" kern="10" dirty="0">
              <a:ln w="9525">
                <a:noFill/>
                <a:round/>
                <a:headEnd/>
                <a:tailEnd/>
              </a:ln>
              <a:solidFill>
                <a:srgbClr val="CC3300"/>
              </a:solidFill>
              <a:cs typeface="Times New Roman"/>
            </a:endParaRPr>
          </a:p>
          <a:p>
            <a:pPr algn="ctr">
              <a:defRPr/>
            </a:pPr>
            <a:r>
              <a:rPr lang="tr-TR" sz="40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</a:rPr>
              <a:t>ICS/ECS </a:t>
            </a:r>
            <a:endParaRPr lang="tr-TR" sz="4000" kern="10" dirty="0" smtClean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cs typeface="Times New Roman"/>
            </a:endParaRPr>
          </a:p>
          <a:p>
            <a:pPr algn="ctr">
              <a:defRPr/>
            </a:pPr>
            <a:r>
              <a:rPr lang="tr-TR" sz="40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</a:rPr>
              <a:t>(İthalat-İhracat Kontrol Sistemi)</a:t>
            </a:r>
          </a:p>
          <a:p>
            <a:pPr algn="ctr">
              <a:defRPr/>
            </a:pPr>
            <a:r>
              <a:rPr lang="tr-TR" sz="40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</a:rPr>
              <a:t>ENS-EXS (ODN-ODV)</a:t>
            </a:r>
          </a:p>
          <a:p>
            <a:pPr algn="ctr">
              <a:defRPr/>
            </a:pPr>
            <a:r>
              <a:rPr lang="tr-TR" sz="82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  <a:sym typeface="Webdings"/>
              </a:rPr>
              <a:t>?</a:t>
            </a:r>
            <a:endParaRPr lang="tr-TR" sz="8200" b="1" kern="10" dirty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cs typeface="Times New Roman"/>
            </a:endParaRPr>
          </a:p>
          <a:p>
            <a:pPr algn="ctr">
              <a:defRPr/>
            </a:pPr>
            <a:r>
              <a:rPr lang="tr-TR" sz="46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</a:rPr>
              <a:t>MRN 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2500298" y="6357958"/>
            <a:ext cx="464347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" dirty="0" smtClean="0">
                <a:solidFill>
                  <a:schemeClr val="accent1">
                    <a:lumMod val="50000"/>
                  </a:schemeClr>
                </a:solidFill>
              </a:rPr>
              <a:t>TIR ve ATA Karnesi Müdürlüğü</a:t>
            </a:r>
            <a:endParaRPr lang="en-US" sz="15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1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 descr="tobb%20logo%20tr_seffa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114300"/>
            <a:ext cx="1042988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WordArt 4"/>
          <p:cNvSpPr>
            <a:spLocks noChangeArrowheads="1" noChangeShapeType="1" noTextEdit="1"/>
          </p:cNvSpPr>
          <p:nvPr/>
        </p:nvSpPr>
        <p:spPr bwMode="auto">
          <a:xfrm>
            <a:off x="971550" y="1527175"/>
            <a:ext cx="7056438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kern="10">
              <a:ln w="19050">
                <a:noFill/>
                <a:round/>
                <a:headEnd/>
                <a:tailEnd/>
              </a:ln>
              <a:solidFill>
                <a:srgbClr val="EA9D8E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rial"/>
              <a:cs typeface="Arial"/>
            </a:endParaRPr>
          </a:p>
        </p:txBody>
      </p:sp>
      <p:pic>
        <p:nvPicPr>
          <p:cNvPr id="60419" name="Picture 3" descr="C:\Users\nedret.cambaz\Desktop\Adsız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52" y="500042"/>
            <a:ext cx="6343650" cy="4705350"/>
          </a:xfrm>
          <a:prstGeom prst="rect">
            <a:avLst/>
          </a:prstGeom>
          <a:noFill/>
        </p:spPr>
      </p:pic>
      <p:sp>
        <p:nvSpPr>
          <p:cNvPr id="8" name="7 Metin kutusu"/>
          <p:cNvSpPr txBox="1"/>
          <p:nvPr/>
        </p:nvSpPr>
        <p:spPr>
          <a:xfrm>
            <a:off x="6500794" y="428604"/>
            <a:ext cx="2643206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tr-TR" sz="2000" dirty="0" smtClean="0">
                <a:solidFill>
                  <a:srgbClr val="002060"/>
                </a:solidFill>
              </a:rPr>
              <a:t>Almanya</a:t>
            </a:r>
          </a:p>
          <a:p>
            <a:pPr>
              <a:buFont typeface="Wingdings" pitchFamily="2" charset="2"/>
              <a:buChar char="ü"/>
            </a:pPr>
            <a:r>
              <a:rPr lang="tr-TR" sz="2000" dirty="0" smtClean="0">
                <a:solidFill>
                  <a:srgbClr val="002060"/>
                </a:solidFill>
              </a:rPr>
              <a:t>Bulgaristan</a:t>
            </a:r>
          </a:p>
          <a:p>
            <a:pPr>
              <a:buFont typeface="Wingdings" pitchFamily="2" charset="2"/>
              <a:buChar char="ü"/>
            </a:pPr>
            <a:r>
              <a:rPr lang="tr-TR" sz="2000" dirty="0" smtClean="0">
                <a:solidFill>
                  <a:srgbClr val="002060"/>
                </a:solidFill>
              </a:rPr>
              <a:t>Belçika</a:t>
            </a:r>
          </a:p>
          <a:p>
            <a:pPr>
              <a:buFont typeface="Wingdings" pitchFamily="2" charset="2"/>
              <a:buChar char="ü"/>
            </a:pPr>
            <a:r>
              <a:rPr lang="tr-TR" sz="2000" dirty="0" smtClean="0">
                <a:solidFill>
                  <a:srgbClr val="002060"/>
                </a:solidFill>
              </a:rPr>
              <a:t>Çek Cumhuriyeti</a:t>
            </a:r>
          </a:p>
          <a:p>
            <a:pPr>
              <a:buFont typeface="Wingdings" pitchFamily="2" charset="2"/>
              <a:buChar char="ü"/>
            </a:pPr>
            <a:r>
              <a:rPr lang="tr-TR" sz="2000" dirty="0" smtClean="0">
                <a:solidFill>
                  <a:srgbClr val="002060"/>
                </a:solidFill>
              </a:rPr>
              <a:t>Estonya</a:t>
            </a:r>
          </a:p>
          <a:p>
            <a:pPr>
              <a:buFont typeface="Wingdings" pitchFamily="2" charset="2"/>
              <a:buChar char="ü"/>
            </a:pPr>
            <a:r>
              <a:rPr lang="tr-TR" sz="2000" dirty="0" smtClean="0">
                <a:solidFill>
                  <a:srgbClr val="002060"/>
                </a:solidFill>
              </a:rPr>
              <a:t>Finlandiya</a:t>
            </a:r>
          </a:p>
          <a:p>
            <a:pPr>
              <a:buFont typeface="Wingdings" pitchFamily="2" charset="2"/>
              <a:buChar char="ü"/>
            </a:pPr>
            <a:r>
              <a:rPr lang="tr-TR" sz="2000" dirty="0" smtClean="0">
                <a:solidFill>
                  <a:srgbClr val="002060"/>
                </a:solidFill>
              </a:rPr>
              <a:t>Fransa </a:t>
            </a:r>
          </a:p>
          <a:p>
            <a:pPr>
              <a:buFont typeface="Wingdings" pitchFamily="2" charset="2"/>
              <a:buChar char="ü"/>
            </a:pPr>
            <a:r>
              <a:rPr lang="tr-TR" sz="2000" dirty="0" smtClean="0">
                <a:solidFill>
                  <a:srgbClr val="002060"/>
                </a:solidFill>
              </a:rPr>
              <a:t>Litvanya</a:t>
            </a:r>
          </a:p>
          <a:p>
            <a:pPr>
              <a:buFont typeface="Wingdings" pitchFamily="2" charset="2"/>
              <a:buChar char="ü"/>
            </a:pPr>
            <a:r>
              <a:rPr lang="tr-TR" sz="2000" dirty="0" smtClean="0">
                <a:solidFill>
                  <a:srgbClr val="002060"/>
                </a:solidFill>
              </a:rPr>
              <a:t>Letonya</a:t>
            </a:r>
          </a:p>
          <a:p>
            <a:pPr>
              <a:buFont typeface="Wingdings" pitchFamily="2" charset="2"/>
              <a:buChar char="ü"/>
            </a:pPr>
            <a:r>
              <a:rPr lang="tr-TR" sz="2000" dirty="0" smtClean="0">
                <a:solidFill>
                  <a:srgbClr val="002060"/>
                </a:solidFill>
              </a:rPr>
              <a:t>Macaristan</a:t>
            </a:r>
          </a:p>
          <a:p>
            <a:pPr>
              <a:buFont typeface="Wingdings" pitchFamily="2" charset="2"/>
              <a:buChar char="ü"/>
            </a:pPr>
            <a:r>
              <a:rPr lang="tr-TR" sz="2000" dirty="0" smtClean="0">
                <a:solidFill>
                  <a:srgbClr val="002060"/>
                </a:solidFill>
              </a:rPr>
              <a:t>Polonya</a:t>
            </a:r>
          </a:p>
          <a:p>
            <a:pPr>
              <a:buFont typeface="Wingdings" pitchFamily="2" charset="2"/>
              <a:buChar char="ü"/>
            </a:pPr>
            <a:r>
              <a:rPr lang="tr-TR" sz="2000" dirty="0" smtClean="0">
                <a:solidFill>
                  <a:srgbClr val="002060"/>
                </a:solidFill>
              </a:rPr>
              <a:t>Romanya</a:t>
            </a:r>
          </a:p>
          <a:p>
            <a:pPr>
              <a:buFont typeface="Wingdings" pitchFamily="2" charset="2"/>
              <a:buChar char="ü"/>
            </a:pPr>
            <a:r>
              <a:rPr lang="tr-TR" sz="2000" dirty="0" smtClean="0">
                <a:solidFill>
                  <a:srgbClr val="002060"/>
                </a:solidFill>
              </a:rPr>
              <a:t>Slovakya</a:t>
            </a:r>
          </a:p>
          <a:p>
            <a:pPr>
              <a:buFont typeface="Wingdings" pitchFamily="2" charset="2"/>
              <a:buChar char="ü"/>
            </a:pPr>
            <a:r>
              <a:rPr lang="tr-TR" sz="2000" u="sng" dirty="0" smtClean="0">
                <a:solidFill>
                  <a:srgbClr val="002060"/>
                </a:solidFill>
              </a:rPr>
              <a:t>Slovenya</a:t>
            </a:r>
          </a:p>
          <a:p>
            <a:endParaRPr lang="tr-TR" sz="2500" dirty="0" smtClean="0">
              <a:solidFill>
                <a:srgbClr val="002060"/>
              </a:solidFill>
            </a:endParaRPr>
          </a:p>
          <a:p>
            <a:endParaRPr lang="en-US" sz="2500" dirty="0">
              <a:solidFill>
                <a:srgbClr val="002060"/>
              </a:solidFill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2500298" y="6357958"/>
            <a:ext cx="464347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" dirty="0" smtClean="0">
                <a:solidFill>
                  <a:schemeClr val="accent1">
                    <a:lumMod val="50000"/>
                  </a:schemeClr>
                </a:solidFill>
              </a:rPr>
              <a:t>TIR ve ATA Karnesi Müdürlüğü</a:t>
            </a:r>
            <a:endParaRPr lang="en-US" sz="15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 descr="tobb%20logo%20tr_seffa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114300"/>
            <a:ext cx="1042988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857277" y="285728"/>
            <a:ext cx="7500937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r-TR" sz="5000" b="1" dirty="0">
                <a:solidFill>
                  <a:srgbClr val="002060"/>
                </a:solidFill>
              </a:rPr>
              <a:t>IRU TIR </a:t>
            </a:r>
            <a:r>
              <a:rPr lang="tr-TR" sz="5000" b="1" dirty="0" smtClean="0">
                <a:solidFill>
                  <a:srgbClr val="002060"/>
                </a:solidFill>
              </a:rPr>
              <a:t>EPD</a:t>
            </a:r>
            <a:endParaRPr lang="tr-TR" sz="5000" b="1" dirty="0">
              <a:solidFill>
                <a:srgbClr val="002060"/>
              </a:solidFill>
            </a:endParaRPr>
          </a:p>
          <a:p>
            <a:pPr>
              <a:defRPr/>
            </a:pPr>
            <a:endParaRPr lang="tr-TR" sz="3200" kern="10" dirty="0">
              <a:ln w="9525">
                <a:noFill/>
                <a:round/>
                <a:headEnd/>
                <a:tailEnd/>
              </a:ln>
              <a:solidFill>
                <a:srgbClr val="CC330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endParaRPr lang="tr-TR" sz="3200" kern="10" dirty="0" smtClean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endParaRPr lang="tr-TR" sz="8200" kern="10" dirty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2500298" y="6357958"/>
            <a:ext cx="464347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" dirty="0" smtClean="0">
                <a:solidFill>
                  <a:schemeClr val="accent1">
                    <a:lumMod val="50000"/>
                  </a:schemeClr>
                </a:solidFill>
              </a:rPr>
              <a:t>TIR ve ATA Karnesi Müdürlüğü</a:t>
            </a:r>
            <a:endParaRPr lang="en-US" sz="1500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7" name="6 Tablo"/>
          <p:cNvGraphicFramePr>
            <a:graphicFrameLocks noGrp="1"/>
          </p:cNvGraphicFramePr>
          <p:nvPr/>
        </p:nvGraphicFramePr>
        <p:xfrm>
          <a:off x="2500298" y="1857364"/>
          <a:ext cx="4064000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baseline="0" dirty="0" smtClean="0"/>
                        <a:t>TIR EPD’ ye Kayıtlı Firma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TIR EPD</a:t>
                      </a:r>
                      <a:r>
                        <a:rPr lang="tr-TR" baseline="0" dirty="0" smtClean="0"/>
                        <a:t> Sistemini Kullanan Firma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smtClean="0"/>
                        <a:t>567</a:t>
                      </a:r>
                      <a:endParaRPr lang="en-US" dirty="0" smtClean="0"/>
                    </a:p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94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7 Tablo"/>
          <p:cNvGraphicFramePr>
            <a:graphicFrameLocks noGrp="1"/>
          </p:cNvGraphicFramePr>
          <p:nvPr/>
        </p:nvGraphicFramePr>
        <p:xfrm>
          <a:off x="1285852" y="3857629"/>
          <a:ext cx="6500859" cy="1785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6953"/>
                <a:gridCol w="2166953"/>
                <a:gridCol w="2166953"/>
              </a:tblGrid>
              <a:tr h="827315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Ocak-Mayıs 2011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Temmuz 2009-Mayıs 2011</a:t>
                      </a:r>
                      <a:endParaRPr lang="en-US" dirty="0"/>
                    </a:p>
                  </a:txBody>
                  <a:tcPr/>
                </a:tc>
              </a:tr>
              <a:tr h="479317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Türk Firmalar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12052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49032</a:t>
                      </a:r>
                      <a:endParaRPr lang="en-US" dirty="0"/>
                    </a:p>
                  </a:txBody>
                  <a:tcPr/>
                </a:tc>
              </a:tr>
              <a:tr h="479317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Bütün Firmalar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25375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93832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8 Dikdörtgen"/>
          <p:cNvSpPr/>
          <p:nvPr/>
        </p:nvSpPr>
        <p:spPr>
          <a:xfrm>
            <a:off x="2500298" y="2857496"/>
            <a:ext cx="42862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tr-TR" sz="2000" dirty="0" smtClean="0">
              <a:solidFill>
                <a:srgbClr val="002060"/>
              </a:solidFill>
            </a:endParaRPr>
          </a:p>
          <a:p>
            <a:pPr algn="ctr"/>
            <a:endParaRPr lang="tr-TR" sz="2000" dirty="0" smtClean="0">
              <a:solidFill>
                <a:srgbClr val="002060"/>
              </a:solidFill>
            </a:endParaRPr>
          </a:p>
          <a:p>
            <a:pPr algn="ctr"/>
            <a:r>
              <a:rPr lang="tr-TR" sz="2000" b="1" dirty="0" smtClean="0">
                <a:solidFill>
                  <a:srgbClr val="002060"/>
                </a:solidFill>
              </a:rPr>
              <a:t>Gönderilen EPD Sayıları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2357422" y="1428736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sz="2000" b="1" dirty="0" smtClean="0">
                <a:solidFill>
                  <a:srgbClr val="002060"/>
                </a:solidFill>
              </a:rPr>
              <a:t>Firma Bilgileri </a:t>
            </a:r>
            <a:endParaRPr lang="en-US" sz="2000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 descr="tobb%20logo%20tr_seffa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114300"/>
            <a:ext cx="1042988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857277" y="285729"/>
            <a:ext cx="7500937" cy="3877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r-TR" sz="5000" b="1" dirty="0">
                <a:solidFill>
                  <a:srgbClr val="002060"/>
                </a:solidFill>
              </a:rPr>
              <a:t>IRU TIR </a:t>
            </a:r>
            <a:r>
              <a:rPr lang="tr-TR" sz="5000" b="1" dirty="0" smtClean="0">
                <a:solidFill>
                  <a:srgbClr val="002060"/>
                </a:solidFill>
              </a:rPr>
              <a:t>EPD</a:t>
            </a:r>
          </a:p>
          <a:p>
            <a:pPr algn="ctr">
              <a:defRPr/>
            </a:pPr>
            <a:endParaRPr lang="tr-TR" sz="5000" u="sng" dirty="0">
              <a:solidFill>
                <a:srgbClr val="002060"/>
              </a:solidFill>
            </a:endParaRPr>
          </a:p>
          <a:p>
            <a:pPr>
              <a:defRPr/>
            </a:pPr>
            <a:endParaRPr lang="tr-TR" sz="3200" kern="10" dirty="0">
              <a:ln w="9525">
                <a:noFill/>
                <a:round/>
                <a:headEnd/>
                <a:tailEnd/>
              </a:ln>
              <a:solidFill>
                <a:srgbClr val="CC330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endParaRPr lang="tr-TR" sz="3200" kern="10" dirty="0" smtClean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endParaRPr lang="tr-TR" sz="8200" kern="10" dirty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2500298" y="6357958"/>
            <a:ext cx="464347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" dirty="0" smtClean="0">
                <a:solidFill>
                  <a:schemeClr val="accent1">
                    <a:lumMod val="50000"/>
                  </a:schemeClr>
                </a:solidFill>
              </a:rPr>
              <a:t>TIR ve ATA Karnesi Müdürlüğü</a:t>
            </a:r>
            <a:endParaRPr lang="en-US" sz="15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214282" y="1357298"/>
            <a:ext cx="8572560" cy="6232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 2" pitchFamily="18" charset="2"/>
              <a:buChar char="C"/>
            </a:pPr>
            <a:r>
              <a:rPr lang="tr-TR" sz="3200" dirty="0" smtClean="0">
                <a:solidFill>
                  <a:srgbClr val="002060"/>
                </a:solidFill>
              </a:rPr>
              <a:t>Taşıma maliyetleri açısından</a:t>
            </a:r>
          </a:p>
          <a:p>
            <a:pPr lvl="1"/>
            <a:r>
              <a:rPr lang="tr-TR" sz="2500" b="0" dirty="0" smtClean="0">
                <a:solidFill>
                  <a:srgbClr val="002060"/>
                </a:solidFill>
              </a:rPr>
              <a:t>Gümrük komisyoncuları (Bulgar/Sloven)</a:t>
            </a:r>
            <a:r>
              <a:rPr lang="tr-TR" sz="2500" b="0" dirty="0" smtClean="0">
                <a:solidFill>
                  <a:srgbClr val="002060"/>
                </a:solidFill>
                <a:sym typeface="Webdings"/>
              </a:rPr>
              <a:t>30-40 €</a:t>
            </a:r>
          </a:p>
          <a:p>
            <a:pPr lvl="1"/>
            <a:endParaRPr lang="tr-TR" sz="2500" dirty="0" smtClean="0">
              <a:solidFill>
                <a:srgbClr val="002060"/>
              </a:solidFill>
              <a:sym typeface="Webdings"/>
            </a:endParaRPr>
          </a:p>
          <a:p>
            <a:r>
              <a:rPr lang="tr-TR" sz="3200" dirty="0" smtClean="0">
                <a:solidFill>
                  <a:srgbClr val="002060"/>
                </a:solidFill>
                <a:sym typeface="Wingdings 2"/>
              </a:rPr>
              <a:t></a:t>
            </a:r>
            <a:r>
              <a:rPr lang="tr-TR" sz="3200" dirty="0" smtClean="0">
                <a:solidFill>
                  <a:srgbClr val="002060"/>
                </a:solidFill>
              </a:rPr>
              <a:t>Slovenya taşımaları </a:t>
            </a:r>
          </a:p>
          <a:p>
            <a:endParaRPr lang="tr-TR" sz="2500" dirty="0" smtClean="0">
              <a:solidFill>
                <a:srgbClr val="002060"/>
              </a:solidFill>
              <a:sym typeface="Webdings"/>
            </a:endParaRPr>
          </a:p>
          <a:p>
            <a:pPr>
              <a:buFont typeface="Wingdings 2" pitchFamily="18" charset="2"/>
              <a:buChar char="C"/>
            </a:pPr>
            <a:r>
              <a:rPr lang="tr-TR" sz="3200" dirty="0" smtClean="0">
                <a:solidFill>
                  <a:srgbClr val="002060"/>
                </a:solidFill>
              </a:rPr>
              <a:t>Güvenlik açısından</a:t>
            </a:r>
          </a:p>
          <a:p>
            <a:pPr lvl="1"/>
            <a:r>
              <a:rPr lang="tr-TR" sz="2500" b="0" dirty="0" smtClean="0">
                <a:solidFill>
                  <a:srgbClr val="002060"/>
                </a:solidFill>
              </a:rPr>
              <a:t>Firmaya ait tek şifre</a:t>
            </a:r>
          </a:p>
          <a:p>
            <a:pPr lvl="1"/>
            <a:endParaRPr lang="tr-TR" sz="2800" dirty="0" smtClean="0">
              <a:solidFill>
                <a:srgbClr val="002060"/>
              </a:solidFill>
            </a:endParaRPr>
          </a:p>
          <a:p>
            <a:pPr>
              <a:buFont typeface="Wingdings 2" pitchFamily="18" charset="2"/>
              <a:buChar char="C"/>
            </a:pPr>
            <a:r>
              <a:rPr lang="tr-TR" sz="3200" dirty="0" smtClean="0">
                <a:solidFill>
                  <a:srgbClr val="002060"/>
                </a:solidFill>
              </a:rPr>
              <a:t>Türk Gümrükleri </a:t>
            </a:r>
            <a:r>
              <a:rPr lang="tr-TR" sz="3200" dirty="0" smtClean="0">
                <a:solidFill>
                  <a:srgbClr val="002060"/>
                </a:solidFill>
                <a:sym typeface="Webdings"/>
              </a:rPr>
              <a:t> </a:t>
            </a:r>
            <a:r>
              <a:rPr lang="tr-TR" sz="3200" dirty="0" smtClean="0">
                <a:solidFill>
                  <a:srgbClr val="002060"/>
                </a:solidFill>
              </a:rPr>
              <a:t>TIR EPD</a:t>
            </a:r>
          </a:p>
          <a:p>
            <a:pPr lvl="1"/>
            <a:endParaRPr lang="tr-TR" sz="2500" dirty="0" smtClean="0">
              <a:solidFill>
                <a:srgbClr val="002060"/>
              </a:solidFill>
            </a:endParaRPr>
          </a:p>
          <a:p>
            <a:pPr lvl="1"/>
            <a:endParaRPr lang="tr-TR" sz="2500" dirty="0" smtClean="0">
              <a:solidFill>
                <a:srgbClr val="002060"/>
              </a:solidFill>
            </a:endParaRPr>
          </a:p>
          <a:p>
            <a:pPr>
              <a:buFont typeface="Wingdings 2" pitchFamily="18" charset="2"/>
              <a:buChar char="C"/>
            </a:pPr>
            <a:endParaRPr lang="tr-TR" dirty="0" smtClean="0">
              <a:solidFill>
                <a:srgbClr val="002060"/>
              </a:solidFill>
            </a:endParaRPr>
          </a:p>
          <a:p>
            <a:endParaRPr lang="tr-TR" sz="2500" dirty="0" smtClean="0">
              <a:solidFill>
                <a:srgbClr val="002060"/>
              </a:solidFill>
            </a:endParaRPr>
          </a:p>
          <a:p>
            <a:pPr lvl="1"/>
            <a:endParaRPr lang="tr-TR" sz="2500" dirty="0" smtClean="0">
              <a:solidFill>
                <a:srgbClr val="002060"/>
              </a:solidFill>
            </a:endParaRPr>
          </a:p>
          <a:p>
            <a:pPr lvl="1"/>
            <a:endParaRPr lang="en-US" sz="2500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 descr="tobb%20logo%20tr_seffa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114300"/>
            <a:ext cx="1042988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857277" y="285729"/>
            <a:ext cx="7500937" cy="3877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r-TR" sz="5000" b="1" dirty="0">
                <a:solidFill>
                  <a:srgbClr val="002060"/>
                </a:solidFill>
              </a:rPr>
              <a:t>IRU TIR </a:t>
            </a:r>
            <a:r>
              <a:rPr lang="tr-TR" sz="5000" b="1" dirty="0" smtClean="0">
                <a:solidFill>
                  <a:srgbClr val="002060"/>
                </a:solidFill>
              </a:rPr>
              <a:t>EPD</a:t>
            </a:r>
          </a:p>
          <a:p>
            <a:pPr algn="ctr">
              <a:defRPr/>
            </a:pPr>
            <a:endParaRPr lang="tr-TR" sz="5000" u="sng" dirty="0">
              <a:solidFill>
                <a:srgbClr val="002060"/>
              </a:solidFill>
            </a:endParaRPr>
          </a:p>
          <a:p>
            <a:pPr>
              <a:defRPr/>
            </a:pPr>
            <a:endParaRPr lang="tr-TR" sz="3200" kern="10" dirty="0">
              <a:ln w="9525">
                <a:noFill/>
                <a:round/>
                <a:headEnd/>
                <a:tailEnd/>
              </a:ln>
              <a:solidFill>
                <a:srgbClr val="CC330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endParaRPr lang="tr-TR" sz="3200" kern="10" dirty="0" smtClean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endParaRPr lang="tr-TR" sz="8200" kern="10" dirty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2500298" y="6357958"/>
            <a:ext cx="464347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" dirty="0" smtClean="0">
                <a:solidFill>
                  <a:schemeClr val="accent1">
                    <a:lumMod val="50000"/>
                  </a:schemeClr>
                </a:solidFill>
              </a:rPr>
              <a:t>TIR ve ATA Karnesi Müdürlüğü</a:t>
            </a:r>
            <a:endParaRPr lang="en-US" sz="15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785786" y="1364188"/>
            <a:ext cx="7858180" cy="5155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 smtClean="0">
              <a:solidFill>
                <a:srgbClr val="002060"/>
              </a:solidFill>
            </a:endParaRPr>
          </a:p>
          <a:p>
            <a:pPr algn="ctr"/>
            <a:r>
              <a:rPr lang="tr-TR" sz="3800" b="1" u="sng" dirty="0" smtClean="0">
                <a:solidFill>
                  <a:srgbClr val="002060"/>
                </a:solidFill>
              </a:rPr>
              <a:t>Bulgar Gümrükleri</a:t>
            </a:r>
          </a:p>
          <a:p>
            <a:pPr algn="ctr"/>
            <a:r>
              <a:rPr lang="tr-TR" sz="3800" b="1" u="sng" dirty="0" smtClean="0">
                <a:solidFill>
                  <a:srgbClr val="002060"/>
                </a:solidFill>
              </a:rPr>
              <a:t>Sorunlar &amp; Çözümler</a:t>
            </a:r>
          </a:p>
          <a:p>
            <a:pPr lvl="1" algn="ctr"/>
            <a:endParaRPr lang="tr-TR" sz="3200" dirty="0" smtClean="0">
              <a:solidFill>
                <a:srgbClr val="002060"/>
              </a:solidFill>
            </a:endParaRPr>
          </a:p>
          <a:p>
            <a:pPr lvl="1" algn="ctr"/>
            <a:endParaRPr lang="tr-TR" sz="3200" dirty="0" smtClean="0">
              <a:solidFill>
                <a:srgbClr val="002060"/>
              </a:solidFill>
            </a:endParaRPr>
          </a:p>
          <a:p>
            <a:pPr lvl="1" algn="ctr"/>
            <a:r>
              <a:rPr lang="tr-TR" sz="3200" dirty="0" smtClean="0">
                <a:solidFill>
                  <a:srgbClr val="002060"/>
                </a:solidFill>
              </a:rPr>
              <a:t>TIR EPD Pass</a:t>
            </a:r>
          </a:p>
          <a:p>
            <a:endParaRPr lang="tr-TR" sz="3200" dirty="0" smtClean="0">
              <a:solidFill>
                <a:srgbClr val="002060"/>
              </a:solidFill>
            </a:endParaRPr>
          </a:p>
          <a:p>
            <a:endParaRPr lang="tr-TR" sz="3200" dirty="0" smtClean="0">
              <a:solidFill>
                <a:srgbClr val="002060"/>
              </a:solidFill>
            </a:endParaRPr>
          </a:p>
          <a:p>
            <a:pPr>
              <a:buFont typeface="Wingdings 2" pitchFamily="18" charset="2"/>
              <a:buChar char="C"/>
            </a:pPr>
            <a:endParaRPr lang="tr-TR" sz="2500" dirty="0" smtClean="0">
              <a:solidFill>
                <a:srgbClr val="002060"/>
              </a:solidFill>
            </a:endParaRPr>
          </a:p>
          <a:p>
            <a:pPr lvl="1"/>
            <a:endParaRPr lang="tr-TR" sz="2500" dirty="0" smtClean="0">
              <a:solidFill>
                <a:srgbClr val="002060"/>
              </a:solidFill>
            </a:endParaRPr>
          </a:p>
          <a:p>
            <a:pPr lvl="1"/>
            <a:endParaRPr lang="en-US" sz="2500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857277" y="285729"/>
            <a:ext cx="7500937" cy="3877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r-TR" sz="5000" b="1" dirty="0">
                <a:solidFill>
                  <a:srgbClr val="002060"/>
                </a:solidFill>
              </a:rPr>
              <a:t>IRU TIR </a:t>
            </a:r>
            <a:r>
              <a:rPr lang="tr-TR" sz="5000" b="1" dirty="0" smtClean="0">
                <a:solidFill>
                  <a:srgbClr val="002060"/>
                </a:solidFill>
              </a:rPr>
              <a:t>EPD</a:t>
            </a:r>
          </a:p>
          <a:p>
            <a:pPr algn="ctr">
              <a:defRPr/>
            </a:pPr>
            <a:endParaRPr lang="tr-TR" sz="5000" u="sng" dirty="0">
              <a:solidFill>
                <a:srgbClr val="002060"/>
              </a:solidFill>
            </a:endParaRPr>
          </a:p>
          <a:p>
            <a:pPr>
              <a:defRPr/>
            </a:pPr>
            <a:endParaRPr lang="tr-TR" sz="3200" kern="10" dirty="0">
              <a:ln w="9525">
                <a:noFill/>
                <a:round/>
                <a:headEnd/>
                <a:tailEnd/>
              </a:ln>
              <a:solidFill>
                <a:srgbClr val="CC330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endParaRPr lang="tr-TR" sz="3200" kern="10" dirty="0" smtClean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endParaRPr lang="tr-TR" sz="8200" kern="10" dirty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2500298" y="6357958"/>
            <a:ext cx="464347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" dirty="0" smtClean="0">
                <a:solidFill>
                  <a:schemeClr val="accent1">
                    <a:lumMod val="50000"/>
                  </a:schemeClr>
                </a:solidFill>
              </a:rPr>
              <a:t>TIR ve ATA Karnesi Müdürlüğü</a:t>
            </a:r>
            <a:endParaRPr lang="en-US" sz="1500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22" name="Group 27"/>
          <p:cNvGrpSpPr>
            <a:grpSpLocks/>
          </p:cNvGrpSpPr>
          <p:nvPr/>
        </p:nvGrpSpPr>
        <p:grpSpPr bwMode="auto">
          <a:xfrm>
            <a:off x="0" y="214290"/>
            <a:ext cx="8929718" cy="6643710"/>
            <a:chOff x="1631142" y="1649615"/>
            <a:chExt cx="6729176" cy="4501072"/>
          </a:xfrm>
        </p:grpSpPr>
        <p:sp>
          <p:nvSpPr>
            <p:cNvPr id="23" name="Rectangle 12"/>
            <p:cNvSpPr/>
            <p:nvPr/>
          </p:nvSpPr>
          <p:spPr>
            <a:xfrm>
              <a:off x="1631142" y="1649615"/>
              <a:ext cx="6729176" cy="4501072"/>
            </a:xfrm>
            <a:prstGeom prst="rect">
              <a:avLst/>
            </a:prstGeom>
            <a:solidFill>
              <a:schemeClr val="bg1"/>
            </a:solidFill>
            <a:ln w="79375" cap="flat" cmpd="thickThin">
              <a:solidFill>
                <a:srgbClr val="0059C2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CH"/>
            </a:p>
          </p:txBody>
        </p:sp>
        <p:sp>
          <p:nvSpPr>
            <p:cNvPr id="24" name="TextBox 22"/>
            <p:cNvSpPr txBox="1">
              <a:spLocks noChangeArrowheads="1"/>
            </p:cNvSpPr>
            <p:nvPr/>
          </p:nvSpPr>
          <p:spPr bwMode="auto">
            <a:xfrm flipH="1">
              <a:off x="3868389" y="1758199"/>
              <a:ext cx="2474561" cy="64633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3600" b="1" dirty="0">
                  <a:solidFill>
                    <a:srgbClr val="0059C2"/>
                  </a:solidFill>
                  <a:latin typeface="Arial Black" pitchFamily="34" charset="0"/>
                </a:rPr>
                <a:t>TIR-EPD</a:t>
              </a:r>
              <a:endParaRPr lang="fr-CH" sz="3600" b="1" dirty="0">
                <a:solidFill>
                  <a:srgbClr val="0059C2"/>
                </a:solidFill>
                <a:latin typeface="Arial Black" pitchFamily="34" charset="0"/>
              </a:endParaRPr>
            </a:p>
          </p:txBody>
        </p:sp>
        <p:sp>
          <p:nvSpPr>
            <p:cNvPr id="25" name="TextBox 14"/>
            <p:cNvSpPr txBox="1"/>
            <p:nvPr/>
          </p:nvSpPr>
          <p:spPr>
            <a:xfrm>
              <a:off x="2057862" y="2493087"/>
              <a:ext cx="5913120" cy="3154710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9900" dirty="0" smtClean="0">
                  <a:solidFill>
                    <a:srgbClr val="0059C2">
                      <a:alpha val="10000"/>
                    </a:srgbClr>
                  </a:solidFill>
                  <a:latin typeface="Arial Black" pitchFamily="34" charset="0"/>
                  <a:cs typeface="Arial" pitchFamily="34" charset="0"/>
                </a:rPr>
                <a:t>TIR</a:t>
              </a:r>
              <a:endParaRPr lang="fr-CH" sz="19900" dirty="0">
                <a:solidFill>
                  <a:srgbClr val="0059C2">
                    <a:alpha val="10000"/>
                  </a:srgbClr>
                </a:solidFill>
                <a:latin typeface="Arial Black" pitchFamily="34" charset="0"/>
                <a:cs typeface="Arial" pitchFamily="34" charset="0"/>
              </a:endParaRPr>
            </a:p>
          </p:txBody>
        </p:sp>
        <p:pic>
          <p:nvPicPr>
            <p:cNvPr id="26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79910" y="1700607"/>
              <a:ext cx="1432560" cy="65729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Box 16"/>
            <p:cNvSpPr txBox="1"/>
            <p:nvPr/>
          </p:nvSpPr>
          <p:spPr>
            <a:xfrm>
              <a:off x="1732739" y="2321203"/>
              <a:ext cx="6511696" cy="365526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b="1" dirty="0" err="1" smtClean="0">
                  <a:solidFill>
                    <a:schemeClr val="tx1"/>
                  </a:solidFill>
                </a:rPr>
                <a:t>Gümrük</a:t>
              </a:r>
              <a:r>
                <a:rPr lang="en-US" b="1" dirty="0" smtClean="0">
                  <a:solidFill>
                    <a:schemeClr val="tx1"/>
                  </a:solidFill>
                </a:rPr>
                <a:t> </a:t>
              </a:r>
              <a:r>
                <a:rPr lang="en-US" b="1" dirty="0" err="1" smtClean="0">
                  <a:solidFill>
                    <a:schemeClr val="tx1"/>
                  </a:solidFill>
                </a:rPr>
                <a:t>Memurları</a:t>
              </a:r>
              <a:r>
                <a:rPr lang="en-US" b="1" dirty="0" smtClean="0">
                  <a:solidFill>
                    <a:schemeClr val="tx1"/>
                  </a:solidFill>
                </a:rPr>
                <a:t> </a:t>
              </a:r>
              <a:r>
                <a:rPr lang="en-US" b="1" dirty="0" err="1" smtClean="0">
                  <a:solidFill>
                    <a:schemeClr val="tx1"/>
                  </a:solidFill>
                  <a:latin typeface="Arial"/>
                  <a:cs typeface="Arial"/>
                </a:rPr>
                <a:t>İç</a:t>
              </a:r>
              <a:r>
                <a:rPr lang="en-US" b="1" dirty="0" err="1" smtClean="0">
                  <a:solidFill>
                    <a:schemeClr val="tx1"/>
                  </a:solidFill>
                </a:rPr>
                <a:t>in</a:t>
              </a:r>
              <a:r>
                <a:rPr lang="en-US" b="1" dirty="0" smtClean="0">
                  <a:solidFill>
                    <a:schemeClr val="tx1"/>
                  </a:solidFill>
                </a:rPr>
                <a:t> </a:t>
              </a:r>
              <a:r>
                <a:rPr lang="en-US" b="1" dirty="0" err="1" smtClean="0">
                  <a:solidFill>
                    <a:schemeClr val="tx1"/>
                  </a:solidFill>
                </a:rPr>
                <a:t>Bilgi</a:t>
              </a:r>
              <a:endPara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defRPr/>
              </a:pPr>
              <a:r>
                <a:rPr lang="ru-RU" sz="14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(</a:t>
              </a:r>
              <a:r>
                <a:rPr lang="en-US" sz="1400" dirty="0" err="1" smtClean="0">
                  <a:solidFill>
                    <a:schemeClr val="tx1"/>
                  </a:solidFill>
                </a:rPr>
                <a:t>sürücü</a:t>
              </a:r>
              <a:r>
                <a:rPr lang="en-US" sz="1400" dirty="0" smtClean="0">
                  <a:solidFill>
                    <a:schemeClr val="tx1"/>
                  </a:solidFill>
                </a:rPr>
                <a:t> </a:t>
              </a:r>
              <a:r>
                <a:rPr lang="en-US" sz="1400" dirty="0" err="1" smtClean="0">
                  <a:solidFill>
                    <a:schemeClr val="tx1"/>
                  </a:solidFill>
                </a:rPr>
                <a:t>taraf</a:t>
              </a:r>
              <a:r>
                <a:rPr lang="en-US" sz="1400" b="1" dirty="0" err="1" smtClean="0">
                  <a:solidFill>
                    <a:schemeClr val="tx1"/>
                  </a:solidFill>
                </a:rPr>
                <a:t>ı</a:t>
              </a:r>
              <a:r>
                <a:rPr lang="en-US" sz="1400" dirty="0" err="1" smtClean="0">
                  <a:solidFill>
                    <a:schemeClr val="tx1"/>
                  </a:solidFill>
                </a:rPr>
                <a:t>ndan</a:t>
              </a:r>
              <a:r>
                <a:rPr lang="en-US" sz="1400" dirty="0" smtClean="0">
                  <a:solidFill>
                    <a:schemeClr val="tx1"/>
                  </a:solidFill>
                </a:rPr>
                <a:t> </a:t>
              </a:r>
              <a:r>
                <a:rPr lang="en-US" sz="1400" dirty="0" err="1" smtClean="0">
                  <a:solidFill>
                    <a:schemeClr val="tx1"/>
                  </a:solidFill>
                </a:rPr>
                <a:t>doldurulacakt</a:t>
              </a:r>
              <a:r>
                <a:rPr lang="en-US" sz="1400" b="1" dirty="0" err="1" smtClean="0">
                  <a:solidFill>
                    <a:schemeClr val="tx1"/>
                  </a:solidFill>
                </a:rPr>
                <a:t>ı</a:t>
              </a:r>
              <a:r>
                <a:rPr lang="en-US" sz="1400" dirty="0" err="1" smtClean="0">
                  <a:solidFill>
                    <a:schemeClr val="tx1"/>
                  </a:solidFill>
                </a:rPr>
                <a:t>r</a:t>
              </a:r>
              <a:r>
                <a:rPr lang="ru-RU" sz="14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)</a:t>
              </a:r>
              <a:endParaRPr lang="ru-RU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endParaRPr lang="en-US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endParaRPr lang="ru-RU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r>
                <a:rPr lang="en-US" sz="1200" dirty="0" smtClean="0">
                  <a:solidFill>
                    <a:schemeClr val="tx1"/>
                  </a:solidFill>
                </a:rPr>
                <a:t>TIR </a:t>
              </a:r>
              <a:r>
                <a:rPr lang="en-US" sz="1200" dirty="0" err="1" smtClean="0">
                  <a:solidFill>
                    <a:schemeClr val="tx1"/>
                  </a:solidFill>
                </a:rPr>
                <a:t>Karne</a:t>
              </a:r>
              <a:r>
                <a:rPr lang="en-US" sz="1200" dirty="0" smtClean="0">
                  <a:solidFill>
                    <a:schemeClr val="tx1"/>
                  </a:solidFill>
                </a:rPr>
                <a:t> </a:t>
              </a:r>
              <a:r>
                <a:rPr lang="en-US" sz="1200" dirty="0" err="1" smtClean="0">
                  <a:solidFill>
                    <a:schemeClr val="tx1"/>
                  </a:solidFill>
                </a:rPr>
                <a:t>Numaras</a:t>
              </a:r>
              <a:r>
                <a:rPr lang="en-US" sz="1200" b="1" dirty="0" err="1" smtClean="0">
                  <a:solidFill>
                    <a:schemeClr val="tx1"/>
                  </a:solidFill>
                </a:rPr>
                <a:t>ı</a:t>
              </a:r>
              <a:r>
                <a:rPr lang="ru-RU" sz="12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	</a:t>
              </a:r>
              <a:r>
                <a:rPr lang="en-US" sz="12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	             </a:t>
              </a:r>
              <a:r>
                <a:rPr lang="en-US" sz="2000" dirty="0">
                  <a:solidFill>
                    <a:schemeClr val="bg1">
                      <a:lumMod val="65000"/>
                    </a:schemeClr>
                  </a:solidFill>
                  <a:latin typeface="Arial" pitchFamily="34" charset="0"/>
                  <a:cs typeface="Arial" pitchFamily="34" charset="0"/>
                  <a:sym typeface="Wingdings"/>
                </a:rPr>
                <a:t></a:t>
              </a:r>
              <a:r>
                <a:rPr lang="ru-RU" sz="2000" dirty="0">
                  <a:solidFill>
                    <a:schemeClr val="bg1">
                      <a:lumMod val="65000"/>
                    </a:schemeClr>
                  </a:solidFill>
                  <a:latin typeface="Arial" pitchFamily="34" charset="0"/>
                  <a:cs typeface="Arial" pitchFamily="34" charset="0"/>
                  <a:sym typeface="Wingdings"/>
                </a:rPr>
                <a:t> </a:t>
              </a:r>
              <a:r>
                <a:rPr lang="en-US" sz="2000" dirty="0">
                  <a:solidFill>
                    <a:schemeClr val="bg1">
                      <a:lumMod val="65000"/>
                    </a:schemeClr>
                  </a:solidFill>
                  <a:latin typeface="Arial" pitchFamily="34" charset="0"/>
                  <a:cs typeface="Arial" pitchFamily="34" charset="0"/>
                  <a:sym typeface="Wingdings"/>
                </a:rPr>
                <a:t>  </a:t>
              </a:r>
              <a:endParaRPr lang="ru-RU" sz="12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r>
                <a:rPr lang="en-US" sz="12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Transit </a:t>
              </a:r>
              <a:r>
                <a:rPr lang="en-US" sz="1200" dirty="0" err="1" smtClean="0">
                  <a:solidFill>
                    <a:schemeClr val="tx1"/>
                  </a:solidFill>
                </a:rPr>
                <a:t>elektronik</a:t>
              </a:r>
              <a:r>
                <a:rPr lang="en-US" sz="1200" dirty="0" smtClean="0">
                  <a:solidFill>
                    <a:schemeClr val="tx1"/>
                  </a:solidFill>
                </a:rPr>
                <a:t> </a:t>
              </a:r>
              <a:r>
                <a:rPr lang="en-US" sz="1200" dirty="0" err="1" smtClean="0">
                  <a:solidFill>
                    <a:schemeClr val="tx1"/>
                  </a:solidFill>
                </a:rPr>
                <a:t>ön</a:t>
              </a:r>
              <a:r>
                <a:rPr lang="en-US" sz="1200" dirty="0" smtClean="0">
                  <a:solidFill>
                    <a:schemeClr val="tx1"/>
                  </a:solidFill>
                </a:rPr>
                <a:t> </a:t>
              </a:r>
              <a:r>
                <a:rPr lang="en-US" sz="1200" dirty="0" err="1" smtClean="0">
                  <a:solidFill>
                    <a:schemeClr val="tx1"/>
                  </a:solidFill>
                </a:rPr>
                <a:t>beyan</a:t>
              </a:r>
              <a:r>
                <a:rPr lang="en-US" sz="1200" dirty="0" smtClean="0">
                  <a:solidFill>
                    <a:schemeClr val="tx1"/>
                  </a:solidFill>
                </a:rPr>
                <a:t> </a:t>
              </a:r>
              <a:r>
                <a:rPr lang="en-US" sz="1200" dirty="0" err="1" smtClean="0">
                  <a:solidFill>
                    <a:schemeClr val="tx1"/>
                  </a:solidFill>
                </a:rPr>
                <a:t>numaras</a:t>
              </a:r>
              <a:r>
                <a:rPr lang="en-US" sz="1200" b="1" dirty="0" err="1" smtClean="0">
                  <a:solidFill>
                    <a:schemeClr val="tx1"/>
                  </a:solidFill>
                </a:rPr>
                <a:t>ı</a:t>
              </a:r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            </a:t>
              </a:r>
              <a:r>
                <a:rPr lang="en-US" sz="12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___________________________________</a:t>
              </a:r>
            </a:p>
            <a:p>
              <a:pPr>
                <a:defRPr/>
              </a:pPr>
              <a:endParaRPr lang="ru-RU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r>
                <a:rPr lang="fi-FI" sz="1200" dirty="0" smtClean="0">
                  <a:solidFill>
                    <a:schemeClr val="tx1"/>
                  </a:solidFill>
                </a:rPr>
                <a:t>Numaran</a:t>
              </a:r>
              <a:r>
                <a:rPr lang="en-US" sz="1200" b="1" dirty="0" smtClean="0">
                  <a:solidFill>
                    <a:schemeClr val="tx1"/>
                  </a:solidFill>
                </a:rPr>
                <a:t>ı</a:t>
              </a:r>
              <a:r>
                <a:rPr lang="fi-FI" sz="1200" dirty="0" smtClean="0">
                  <a:solidFill>
                    <a:schemeClr val="tx1"/>
                  </a:solidFill>
                </a:rPr>
                <a:t>n al</a:t>
              </a:r>
              <a:r>
                <a:rPr lang="en-US" sz="1200" b="1" dirty="0" smtClean="0">
                  <a:solidFill>
                    <a:schemeClr val="tx1"/>
                  </a:solidFill>
                </a:rPr>
                <a:t>ı</a:t>
              </a:r>
              <a:r>
                <a:rPr lang="fi-FI" sz="1200" dirty="0" smtClean="0">
                  <a:solidFill>
                    <a:schemeClr val="tx1"/>
                  </a:solidFill>
                </a:rPr>
                <a:t>nd</a:t>
              </a:r>
              <a:r>
                <a:rPr lang="en-US" sz="1200" b="1" dirty="0" smtClean="0">
                  <a:solidFill>
                    <a:schemeClr val="tx1"/>
                  </a:solidFill>
                </a:rPr>
                <a:t>ı</a:t>
              </a:r>
              <a:r>
                <a:rPr lang="fi-FI" sz="1200" dirty="0" smtClean="0">
                  <a:solidFill>
                    <a:schemeClr val="tx1"/>
                  </a:solidFill>
                  <a:latin typeface="Arial"/>
                  <a:cs typeface="Arial"/>
                </a:rPr>
                <a:t>ğ</a:t>
              </a:r>
              <a:r>
                <a:rPr lang="en-US" sz="1200" b="1" dirty="0" smtClean="0">
                  <a:solidFill>
                    <a:schemeClr val="tx1"/>
                  </a:solidFill>
                </a:rPr>
                <a:t>ı</a:t>
              </a:r>
              <a:r>
                <a:rPr lang="fi-FI" sz="1200" dirty="0" smtClean="0">
                  <a:solidFill>
                    <a:schemeClr val="tx1"/>
                  </a:solidFill>
                </a:rPr>
                <a:t> tarih ve saat</a:t>
              </a:r>
              <a:r>
                <a:rPr lang="ru-RU" sz="12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	             </a:t>
              </a:r>
              <a:r>
                <a:rPr lang="en-US" sz="14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…./…./20….</a:t>
              </a:r>
              <a:r>
                <a:rPr lang="ru-RU" sz="14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4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(</a:t>
              </a:r>
              <a:r>
                <a:rPr lang="en-US" sz="1400" dirty="0" err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dd</a:t>
              </a:r>
              <a:r>
                <a:rPr lang="ru-RU" sz="14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/</a:t>
              </a:r>
              <a:r>
                <a:rPr lang="en-US" sz="14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mm</a:t>
              </a:r>
              <a:r>
                <a:rPr lang="ru-RU" sz="14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/</a:t>
              </a:r>
              <a:r>
                <a:rPr lang="en-US" sz="1400" dirty="0" err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yyyy</a:t>
              </a:r>
              <a:r>
                <a:rPr lang="en-US" sz="14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)</a:t>
              </a:r>
              <a:r>
                <a:rPr lang="ru-RU" sz="14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  </a:t>
              </a:r>
              <a:r>
                <a:rPr lang="ru-RU" sz="12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  <a:sym typeface="Wingdings"/>
                </a:rPr>
                <a:t></a:t>
              </a:r>
              <a:r>
                <a:rPr lang="ru-RU" sz="14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  <a:sym typeface="Wingdings"/>
                </a:rPr>
                <a:t> …</a:t>
              </a:r>
              <a:r>
                <a:rPr lang="en-US" sz="14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  <a:sym typeface="Wingdings"/>
                </a:rPr>
                <a:t> </a:t>
              </a:r>
              <a:r>
                <a:rPr lang="ru-RU" sz="14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  <a:sym typeface="Wingdings"/>
                </a:rPr>
                <a:t> </a:t>
              </a:r>
              <a:r>
                <a:rPr lang="en-US" sz="14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  <a:sym typeface="Wingdings"/>
                </a:rPr>
                <a:t>: ….</a:t>
              </a:r>
              <a:endParaRPr lang="en-US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endParaRPr 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r>
                <a:rPr lang="en-US" sz="1200" dirty="0" smtClean="0">
                  <a:solidFill>
                    <a:schemeClr val="tx1"/>
                  </a:solidFill>
                </a:rPr>
                <a:t>AB </a:t>
              </a:r>
              <a:r>
                <a:rPr lang="en-US" sz="1200" dirty="0" err="1" smtClean="0">
                  <a:solidFill>
                    <a:schemeClr val="tx1"/>
                  </a:solidFill>
                </a:rPr>
                <a:t>giri</a:t>
              </a:r>
              <a:r>
                <a:rPr lang="en-US" sz="1200" dirty="0" err="1" smtClean="0">
                  <a:solidFill>
                    <a:schemeClr val="tx1"/>
                  </a:solidFill>
                  <a:latin typeface="Arial"/>
                  <a:cs typeface="Arial"/>
                </a:rPr>
                <a:t>ş</a:t>
              </a:r>
              <a:r>
                <a:rPr lang="en-US" sz="1200" dirty="0" smtClean="0">
                  <a:solidFill>
                    <a:schemeClr val="tx1"/>
                  </a:solidFill>
                </a:rPr>
                <a:t>/</a:t>
              </a:r>
              <a:r>
                <a:rPr lang="en-US" sz="1200" dirty="0" err="1" smtClean="0">
                  <a:solidFill>
                    <a:schemeClr val="tx1"/>
                  </a:solidFill>
                </a:rPr>
                <a:t>ç</a:t>
              </a:r>
              <a:r>
                <a:rPr lang="en-US" sz="1200" b="1" dirty="0" err="1" smtClean="0">
                  <a:solidFill>
                    <a:schemeClr val="tx1"/>
                  </a:solidFill>
                </a:rPr>
                <a:t>ı</a:t>
              </a:r>
              <a:r>
                <a:rPr lang="en-US" sz="1200" dirty="0" err="1" smtClean="0">
                  <a:solidFill>
                    <a:schemeClr val="tx1"/>
                  </a:solidFill>
                </a:rPr>
                <a:t>k</a:t>
              </a:r>
              <a:r>
                <a:rPr lang="en-US" sz="1200" b="1" dirty="0" err="1" smtClean="0">
                  <a:solidFill>
                    <a:schemeClr val="tx1"/>
                  </a:solidFill>
                </a:rPr>
                <a:t>ı</a:t>
              </a:r>
              <a:r>
                <a:rPr lang="en-US" sz="1200" dirty="0" err="1" smtClean="0">
                  <a:solidFill>
                    <a:schemeClr val="tx1"/>
                  </a:solidFill>
                  <a:latin typeface="Arial"/>
                  <a:cs typeface="Arial"/>
                </a:rPr>
                <a:t>ş</a:t>
              </a:r>
              <a:r>
                <a:rPr lang="en-US" sz="1200" dirty="0" smtClean="0">
                  <a:solidFill>
                    <a:schemeClr val="tx1"/>
                  </a:solidFill>
                </a:rPr>
                <a:t> </a:t>
              </a:r>
              <a:r>
                <a:rPr lang="en-US" sz="1200" dirty="0" err="1" smtClean="0">
                  <a:solidFill>
                    <a:schemeClr val="tx1"/>
                  </a:solidFill>
                </a:rPr>
                <a:t>özet</a:t>
              </a:r>
              <a:r>
                <a:rPr lang="en-US" sz="1200" dirty="0" smtClean="0">
                  <a:solidFill>
                    <a:schemeClr val="tx1"/>
                  </a:solidFill>
                </a:rPr>
                <a:t> </a:t>
              </a:r>
              <a:r>
                <a:rPr lang="en-US" sz="1200" dirty="0" err="1" smtClean="0">
                  <a:solidFill>
                    <a:schemeClr val="tx1"/>
                  </a:solidFill>
                </a:rPr>
                <a:t>beyan</a:t>
              </a:r>
              <a:r>
                <a:rPr lang="en-US" sz="1200" dirty="0" smtClean="0">
                  <a:solidFill>
                    <a:schemeClr val="tx1"/>
                  </a:solidFill>
                </a:rPr>
                <a:t> </a:t>
              </a:r>
              <a:r>
                <a:rPr lang="en-US" sz="1200" dirty="0" err="1" smtClean="0">
                  <a:solidFill>
                    <a:schemeClr val="tx1"/>
                  </a:solidFill>
                </a:rPr>
                <a:t>uygulamas</a:t>
              </a:r>
              <a:r>
                <a:rPr lang="en-US" sz="1200" b="1" dirty="0" err="1" smtClean="0">
                  <a:solidFill>
                    <a:schemeClr val="tx1"/>
                  </a:solidFill>
                </a:rPr>
                <a:t>ı</a:t>
              </a:r>
              <a:r>
                <a:rPr lang="en-US" sz="1200" dirty="0" err="1" smtClean="0">
                  <a:solidFill>
                    <a:schemeClr val="tx1"/>
                  </a:solidFill>
                </a:rPr>
                <a:t>n</a:t>
              </a:r>
              <a:r>
                <a:rPr lang="en-US" sz="1200" b="1" dirty="0" err="1" smtClean="0">
                  <a:solidFill>
                    <a:schemeClr val="tx1"/>
                  </a:solidFill>
                </a:rPr>
                <a:t>ı</a:t>
              </a:r>
              <a:r>
                <a:rPr lang="en-US" sz="1200" dirty="0" smtClean="0">
                  <a:solidFill>
                    <a:schemeClr val="tx1"/>
                  </a:solidFill>
                </a:rPr>
                <a:t> </a:t>
              </a:r>
              <a:r>
                <a:rPr lang="en-US" sz="1200" dirty="0" err="1" smtClean="0">
                  <a:solidFill>
                    <a:schemeClr val="tx1"/>
                  </a:solidFill>
                </a:rPr>
                <a:t>içerir</a:t>
              </a:r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      </a:t>
              </a:r>
              <a:r>
                <a:rPr lang="en-US" sz="12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  <a:sym typeface="Wingdings"/>
                </a:rPr>
                <a:t> </a:t>
              </a:r>
              <a:r>
                <a:rPr lang="en-US" sz="1200" dirty="0" err="1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Evet</a:t>
              </a:r>
              <a:r>
                <a:rPr lang="ru-RU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      </a:t>
              </a:r>
              <a:r>
                <a:rPr lang="en-US" sz="12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  <a:sym typeface="Wingdings"/>
                </a:rPr>
                <a:t> </a:t>
              </a:r>
              <a:r>
                <a:rPr lang="en-US" sz="1200" dirty="0" err="1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Hay</a:t>
              </a:r>
              <a:r>
                <a:rPr lang="en-US" sz="1200" b="1" dirty="0" err="1" smtClean="0">
                  <a:solidFill>
                    <a:schemeClr val="tx1"/>
                  </a:solidFill>
                </a:rPr>
                <a:t>ı</a:t>
              </a:r>
              <a:r>
                <a:rPr lang="en-US" sz="1200" dirty="0" err="1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r</a:t>
              </a:r>
              <a:endParaRPr lang="en-US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r>
                <a:rPr lang="en-US" sz="12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Not</a:t>
              </a:r>
              <a:endParaRPr lang="fr-CH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just">
                <a:defRPr/>
              </a:pPr>
              <a:r>
                <a:rPr lang="en-US" sz="1050" dirty="0" err="1" smtClean="0">
                  <a:solidFill>
                    <a:schemeClr val="tx1"/>
                  </a:solidFill>
                </a:rPr>
                <a:t>Avrupa</a:t>
              </a:r>
              <a:r>
                <a:rPr lang="en-US" sz="1050" dirty="0" smtClean="0">
                  <a:solidFill>
                    <a:schemeClr val="tx1"/>
                  </a:solidFill>
                </a:rPr>
                <a:t> </a:t>
              </a:r>
              <a:r>
                <a:rPr lang="en-US" sz="1050" dirty="0" err="1" smtClean="0">
                  <a:solidFill>
                    <a:schemeClr val="tx1"/>
                  </a:solidFill>
                </a:rPr>
                <a:t>Birli</a:t>
              </a:r>
              <a:r>
                <a:rPr lang="fi-FI" sz="1050" dirty="0" smtClean="0">
                  <a:solidFill>
                    <a:schemeClr val="tx1"/>
                  </a:solidFill>
                  <a:latin typeface="Arial"/>
                  <a:cs typeface="Arial"/>
                </a:rPr>
                <a:t>ğ</a:t>
              </a:r>
              <a:r>
                <a:rPr lang="en-US" sz="1050" dirty="0" err="1" smtClean="0">
                  <a:solidFill>
                    <a:schemeClr val="tx1"/>
                  </a:solidFill>
                </a:rPr>
                <a:t>i</a:t>
              </a:r>
              <a:r>
                <a:rPr lang="en-US" sz="1050" dirty="0" smtClean="0">
                  <a:solidFill>
                    <a:schemeClr val="tx1"/>
                  </a:solidFill>
                </a:rPr>
                <a:t> </a:t>
              </a:r>
              <a:r>
                <a:rPr lang="en-US" sz="1050" dirty="0" err="1" smtClean="0">
                  <a:solidFill>
                    <a:schemeClr val="tx1"/>
                  </a:solidFill>
                </a:rPr>
                <a:t>Gümrük</a:t>
              </a:r>
              <a:r>
                <a:rPr lang="en-US" sz="1050" dirty="0" smtClean="0">
                  <a:solidFill>
                    <a:schemeClr val="tx1"/>
                  </a:solidFill>
                </a:rPr>
                <a:t> </a:t>
              </a:r>
              <a:r>
                <a:rPr lang="en-US" sz="1050" dirty="0" err="1" smtClean="0">
                  <a:solidFill>
                    <a:schemeClr val="tx1"/>
                  </a:solidFill>
                </a:rPr>
                <a:t>Kanunu</a:t>
              </a:r>
              <a:r>
                <a:rPr lang="en-US" sz="1050" dirty="0" smtClean="0">
                  <a:solidFill>
                    <a:schemeClr val="tx1"/>
                  </a:solidFill>
                </a:rPr>
                <a:t> </a:t>
              </a:r>
              <a:r>
                <a:rPr lang="en-US" sz="1050" dirty="0" err="1" smtClean="0">
                  <a:solidFill>
                    <a:schemeClr val="tx1"/>
                  </a:solidFill>
                </a:rPr>
                <a:t>uyarınca</a:t>
              </a:r>
              <a:r>
                <a:rPr lang="en-US" sz="1050" dirty="0" smtClean="0">
                  <a:solidFill>
                    <a:schemeClr val="tx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tx1"/>
                  </a:solidFill>
                </a:rPr>
                <a:t>ilgili</a:t>
              </a:r>
              <a:r>
                <a:rPr lang="en-US" sz="1050" dirty="0" smtClean="0">
                  <a:solidFill>
                    <a:schemeClr val="tx1"/>
                  </a:solidFill>
                </a:rPr>
                <a:t> </a:t>
              </a:r>
              <a:r>
                <a:rPr lang="en-US" sz="1050" dirty="0" err="1" smtClean="0">
                  <a:solidFill>
                    <a:schemeClr val="tx1"/>
                  </a:solidFill>
                </a:rPr>
                <a:t>gümrü</a:t>
              </a:r>
              <a:r>
                <a:rPr lang="fi-FI" sz="1050" dirty="0" smtClean="0">
                  <a:solidFill>
                    <a:schemeClr val="tx1"/>
                  </a:solidFill>
                  <a:latin typeface="Arial"/>
                  <a:cs typeface="Arial"/>
                </a:rPr>
                <a:t>ğ</a:t>
              </a:r>
              <a:r>
                <a:rPr lang="en-US" sz="1050" dirty="0" smtClean="0">
                  <a:solidFill>
                    <a:schemeClr val="tx1"/>
                  </a:solidFill>
                </a:rPr>
                <a:t>e </a:t>
              </a:r>
              <a:r>
                <a:rPr lang="en-US" sz="1050" dirty="0" err="1" smtClean="0">
                  <a:solidFill>
                    <a:schemeClr val="tx1"/>
                  </a:solidFill>
                </a:rPr>
                <a:t>varmadan</a:t>
              </a:r>
              <a:r>
                <a:rPr lang="en-US" sz="1050" dirty="0" smtClean="0">
                  <a:solidFill>
                    <a:schemeClr val="tx1"/>
                  </a:solidFill>
                </a:rPr>
                <a:t> en </a:t>
              </a:r>
              <a:r>
                <a:rPr lang="en-US" sz="1050" dirty="0" err="1" smtClean="0">
                  <a:solidFill>
                    <a:schemeClr val="tx1"/>
                  </a:solidFill>
                </a:rPr>
                <a:t>az</a:t>
              </a:r>
              <a:r>
                <a:rPr lang="en-US" sz="1050" dirty="0" smtClean="0">
                  <a:solidFill>
                    <a:schemeClr val="tx1"/>
                  </a:solidFill>
                </a:rPr>
                <a:t> </a:t>
              </a:r>
              <a:r>
                <a:rPr lang="en-US" sz="1050" dirty="0" err="1" smtClean="0">
                  <a:solidFill>
                    <a:schemeClr val="tx1"/>
                  </a:solidFill>
                </a:rPr>
                <a:t>bir</a:t>
              </a:r>
              <a:r>
                <a:rPr lang="en-US" sz="1050" dirty="0" smtClean="0">
                  <a:solidFill>
                    <a:schemeClr val="tx1"/>
                  </a:solidFill>
                </a:rPr>
                <a:t> </a:t>
              </a:r>
              <a:r>
                <a:rPr lang="en-US" sz="1050" dirty="0" err="1" smtClean="0">
                  <a:solidFill>
                    <a:schemeClr val="tx1"/>
                  </a:solidFill>
                </a:rPr>
                <a:t>saat</a:t>
              </a:r>
              <a:r>
                <a:rPr lang="en-US" sz="1050" dirty="0" smtClean="0">
                  <a:solidFill>
                    <a:schemeClr val="tx1"/>
                  </a:solidFill>
                </a:rPr>
                <a:t> </a:t>
              </a:r>
              <a:r>
                <a:rPr lang="en-US" sz="1050" dirty="0" err="1" smtClean="0">
                  <a:solidFill>
                    <a:schemeClr val="tx1"/>
                  </a:solidFill>
                </a:rPr>
                <a:t>önce</a:t>
              </a:r>
              <a:r>
                <a:rPr lang="en-US" sz="1050" dirty="0" smtClean="0">
                  <a:solidFill>
                    <a:schemeClr val="tx1"/>
                  </a:solidFill>
                </a:rPr>
                <a:t> </a:t>
              </a:r>
              <a:r>
                <a:rPr lang="en-US" sz="1050" dirty="0" err="1" smtClean="0">
                  <a:solidFill>
                    <a:schemeClr val="tx1"/>
                  </a:solidFill>
                </a:rPr>
                <a:t>gerekli</a:t>
              </a:r>
              <a:r>
                <a:rPr lang="en-US" sz="1050" dirty="0" smtClean="0">
                  <a:solidFill>
                    <a:schemeClr val="tx1"/>
                  </a:solidFill>
                </a:rPr>
                <a:t> </a:t>
              </a:r>
              <a:r>
                <a:rPr lang="en-US" sz="1050" dirty="0" err="1" smtClean="0">
                  <a:solidFill>
                    <a:schemeClr val="tx1"/>
                  </a:solidFill>
                </a:rPr>
                <a:t>güvenlik</a:t>
              </a:r>
              <a:r>
                <a:rPr lang="en-US" sz="1050" dirty="0" smtClean="0">
                  <a:solidFill>
                    <a:schemeClr val="tx1"/>
                  </a:solidFill>
                </a:rPr>
                <a:t> </a:t>
              </a:r>
              <a:r>
                <a:rPr lang="en-US" sz="1050" dirty="0" err="1" smtClean="0">
                  <a:solidFill>
                    <a:schemeClr val="tx1"/>
                  </a:solidFill>
                </a:rPr>
                <a:t>ve</a:t>
              </a:r>
              <a:r>
                <a:rPr lang="en-US" sz="1050" dirty="0" smtClean="0">
                  <a:solidFill>
                    <a:schemeClr val="tx1"/>
                  </a:solidFill>
                </a:rPr>
                <a:t> </a:t>
              </a:r>
              <a:r>
                <a:rPr lang="en-US" sz="1050" dirty="0" err="1" smtClean="0">
                  <a:solidFill>
                    <a:schemeClr val="tx1"/>
                  </a:solidFill>
                </a:rPr>
                <a:t>emniyet</a:t>
              </a:r>
              <a:r>
                <a:rPr lang="en-US" sz="1050" dirty="0" smtClean="0">
                  <a:solidFill>
                    <a:schemeClr val="tx1"/>
                  </a:solidFill>
                </a:rPr>
                <a:t> </a:t>
              </a:r>
              <a:r>
                <a:rPr lang="en-US" sz="1050" dirty="0" err="1" smtClean="0">
                  <a:solidFill>
                    <a:schemeClr val="tx1"/>
                  </a:solidFill>
                </a:rPr>
                <a:t>bilgilerini</a:t>
              </a:r>
              <a:r>
                <a:rPr lang="en-US" sz="1050" dirty="0" smtClean="0">
                  <a:solidFill>
                    <a:schemeClr val="tx1"/>
                  </a:solidFill>
                </a:rPr>
                <a:t> </a:t>
              </a:r>
              <a:r>
                <a:rPr lang="en-US" sz="1050" dirty="0" err="1" smtClean="0">
                  <a:solidFill>
                    <a:schemeClr val="tx1"/>
                  </a:solidFill>
                </a:rPr>
                <a:t>içeren</a:t>
              </a:r>
              <a:r>
                <a:rPr lang="en-US" sz="1050" dirty="0" smtClean="0">
                  <a:solidFill>
                    <a:schemeClr val="tx1"/>
                  </a:solidFill>
                </a:rPr>
                <a:t> </a:t>
              </a:r>
              <a:r>
                <a:rPr lang="en-US" sz="1050" dirty="0" err="1" smtClean="0">
                  <a:solidFill>
                    <a:schemeClr val="tx1"/>
                  </a:solidFill>
                </a:rPr>
                <a:t>elektronik</a:t>
              </a:r>
              <a:r>
                <a:rPr lang="en-US" sz="1050" dirty="0" smtClean="0">
                  <a:solidFill>
                    <a:schemeClr val="tx1"/>
                  </a:solidFill>
                </a:rPr>
                <a:t> transit </a:t>
              </a:r>
              <a:r>
                <a:rPr lang="en-US" sz="1050" dirty="0" err="1" smtClean="0">
                  <a:solidFill>
                    <a:schemeClr val="tx1"/>
                  </a:solidFill>
                </a:rPr>
                <a:t>ön</a:t>
              </a:r>
              <a:r>
                <a:rPr lang="en-US" sz="1050" dirty="0" smtClean="0">
                  <a:solidFill>
                    <a:schemeClr val="tx1"/>
                  </a:solidFill>
                </a:rPr>
                <a:t> </a:t>
              </a:r>
              <a:r>
                <a:rPr lang="en-US" sz="1050" dirty="0" err="1" smtClean="0">
                  <a:solidFill>
                    <a:schemeClr val="tx1"/>
                  </a:solidFill>
                </a:rPr>
                <a:t>beyan</a:t>
              </a:r>
              <a:r>
                <a:rPr lang="en-US" sz="1050" b="1" dirty="0" err="1" smtClean="0">
                  <a:solidFill>
                    <a:schemeClr val="tx1"/>
                  </a:solidFill>
                </a:rPr>
                <a:t>ı</a:t>
              </a:r>
              <a:r>
                <a:rPr lang="en-US" sz="1050" dirty="0" smtClean="0">
                  <a:solidFill>
                    <a:schemeClr val="tx1"/>
                  </a:solidFill>
                </a:rPr>
                <a:t> </a:t>
              </a:r>
              <a:r>
                <a:rPr lang="en-US" sz="1050" dirty="0" err="1" smtClean="0">
                  <a:solidFill>
                    <a:schemeClr val="tx1"/>
                  </a:solidFill>
                </a:rPr>
                <a:t>gönderilmi</a:t>
              </a:r>
              <a:r>
                <a:rPr lang="en-US" sz="1050" dirty="0" err="1" smtClean="0">
                  <a:solidFill>
                    <a:schemeClr val="tx1"/>
                  </a:solidFill>
                  <a:latin typeface="Arial"/>
                  <a:cs typeface="Arial"/>
                </a:rPr>
                <a:t>ş</a:t>
              </a:r>
              <a:r>
                <a:rPr lang="en-US" sz="1050" dirty="0" smtClean="0">
                  <a:solidFill>
                    <a:schemeClr val="tx1"/>
                  </a:solidFill>
                </a:rPr>
                <a:t> </a:t>
              </a:r>
              <a:r>
                <a:rPr lang="en-US" sz="1050" dirty="0" err="1" smtClean="0">
                  <a:solidFill>
                    <a:schemeClr val="tx1"/>
                  </a:solidFill>
                </a:rPr>
                <a:t>ise</a:t>
              </a:r>
              <a:r>
                <a:rPr lang="en-US" sz="1050" dirty="0" smtClean="0">
                  <a:solidFill>
                    <a:schemeClr val="tx1"/>
                  </a:solidFill>
                </a:rPr>
                <a:t> ,AB </a:t>
              </a:r>
              <a:r>
                <a:rPr lang="en-US" sz="1050" dirty="0" err="1" smtClean="0">
                  <a:solidFill>
                    <a:schemeClr val="tx1"/>
                  </a:solidFill>
                </a:rPr>
                <a:t>topraklar</a:t>
              </a:r>
              <a:r>
                <a:rPr lang="en-US" sz="1050" b="1" dirty="0" err="1" smtClean="0">
                  <a:solidFill>
                    <a:schemeClr val="tx1"/>
                  </a:solidFill>
                </a:rPr>
                <a:t>ın</a:t>
              </a:r>
              <a:r>
                <a:rPr lang="en-US" sz="1050" dirty="0" err="1" smtClean="0">
                  <a:solidFill>
                    <a:schemeClr val="tx1"/>
                  </a:solidFill>
                </a:rPr>
                <a:t>a</a:t>
              </a:r>
              <a:r>
                <a:rPr lang="en-US" sz="1050" dirty="0" smtClean="0">
                  <a:solidFill>
                    <a:schemeClr val="tx1"/>
                  </a:solidFill>
                </a:rPr>
                <a:t> </a:t>
              </a:r>
              <a:r>
                <a:rPr lang="en-US" sz="1050" dirty="0" err="1" smtClean="0">
                  <a:solidFill>
                    <a:schemeClr val="tx1"/>
                  </a:solidFill>
                </a:rPr>
                <a:t>giri</a:t>
              </a:r>
              <a:r>
                <a:rPr lang="en-US" sz="1050" dirty="0" err="1" smtClean="0">
                  <a:solidFill>
                    <a:schemeClr val="tx1"/>
                  </a:solidFill>
                  <a:latin typeface="Arial"/>
                  <a:cs typeface="Arial"/>
                </a:rPr>
                <a:t>ş</a:t>
              </a:r>
              <a:r>
                <a:rPr lang="en-US" sz="1050" dirty="0" smtClean="0">
                  <a:solidFill>
                    <a:schemeClr val="tx1"/>
                  </a:solidFill>
                </a:rPr>
                <a:t> </a:t>
              </a:r>
              <a:r>
                <a:rPr lang="en-US" sz="1050" dirty="0" err="1" smtClean="0">
                  <a:solidFill>
                    <a:schemeClr val="tx1"/>
                  </a:solidFill>
                </a:rPr>
                <a:t>veya</a:t>
              </a:r>
              <a:r>
                <a:rPr lang="en-US" sz="1050" dirty="0" smtClean="0">
                  <a:solidFill>
                    <a:schemeClr val="tx1"/>
                  </a:solidFill>
                </a:rPr>
                <a:t> AB </a:t>
              </a:r>
              <a:r>
                <a:rPr lang="en-US" sz="1050" dirty="0" err="1" smtClean="0">
                  <a:solidFill>
                    <a:schemeClr val="tx1"/>
                  </a:solidFill>
                </a:rPr>
                <a:t>topraklar</a:t>
              </a:r>
              <a:r>
                <a:rPr lang="en-US" sz="1050" b="1" dirty="0" err="1" smtClean="0">
                  <a:solidFill>
                    <a:schemeClr val="tx1"/>
                  </a:solidFill>
                </a:rPr>
                <a:t>ı</a:t>
              </a:r>
              <a:r>
                <a:rPr lang="en-US" sz="1050" dirty="0" err="1" smtClean="0">
                  <a:solidFill>
                    <a:schemeClr val="tx1"/>
                  </a:solidFill>
                </a:rPr>
                <a:t>ndan</a:t>
              </a:r>
              <a:r>
                <a:rPr lang="en-US" sz="1050" dirty="0" smtClean="0">
                  <a:solidFill>
                    <a:schemeClr val="tx1"/>
                  </a:solidFill>
                </a:rPr>
                <a:t> </a:t>
              </a:r>
              <a:r>
                <a:rPr lang="en-US" sz="1050" dirty="0" err="1" smtClean="0">
                  <a:solidFill>
                    <a:schemeClr val="tx1"/>
                  </a:solidFill>
                </a:rPr>
                <a:t>ç</a:t>
              </a:r>
              <a:r>
                <a:rPr lang="en-US" sz="1050" b="1" dirty="0" err="1" smtClean="0">
                  <a:solidFill>
                    <a:schemeClr val="tx1"/>
                  </a:solidFill>
                </a:rPr>
                <a:t>ı</a:t>
              </a:r>
              <a:r>
                <a:rPr lang="en-US" sz="1050" dirty="0" err="1" smtClean="0">
                  <a:solidFill>
                    <a:schemeClr val="tx1"/>
                  </a:solidFill>
                </a:rPr>
                <a:t>k</a:t>
              </a:r>
              <a:r>
                <a:rPr lang="en-US" sz="1050" b="1" dirty="0" err="1" smtClean="0">
                  <a:solidFill>
                    <a:schemeClr val="tx1"/>
                  </a:solidFill>
                </a:rPr>
                <a:t>ı</a:t>
              </a:r>
              <a:r>
                <a:rPr lang="en-US" sz="1050" dirty="0" err="1" smtClean="0">
                  <a:solidFill>
                    <a:schemeClr val="tx1"/>
                  </a:solidFill>
                  <a:latin typeface="Arial"/>
                  <a:cs typeface="Arial"/>
                </a:rPr>
                <a:t>ş</a:t>
              </a:r>
              <a:r>
                <a:rPr lang="en-US" sz="1050" dirty="0" smtClean="0">
                  <a:solidFill>
                    <a:schemeClr val="tx1"/>
                  </a:solidFill>
                </a:rPr>
                <a:t> </a:t>
              </a:r>
              <a:r>
                <a:rPr lang="en-US" sz="1050" dirty="0" err="1" smtClean="0">
                  <a:solidFill>
                    <a:schemeClr val="tx1"/>
                  </a:solidFill>
                </a:rPr>
                <a:t>için</a:t>
              </a:r>
              <a:r>
                <a:rPr lang="en-US" sz="1050" dirty="0" smtClean="0">
                  <a:solidFill>
                    <a:schemeClr val="tx1"/>
                  </a:solidFill>
                </a:rPr>
                <a:t> </a:t>
              </a:r>
              <a:r>
                <a:rPr lang="en-US" sz="1050" dirty="0" err="1" smtClean="0">
                  <a:solidFill>
                    <a:schemeClr val="tx1"/>
                  </a:solidFill>
                </a:rPr>
                <a:t>ek</a:t>
              </a:r>
              <a:r>
                <a:rPr lang="en-US" sz="1050" dirty="0" smtClean="0">
                  <a:solidFill>
                    <a:schemeClr val="tx1"/>
                  </a:solidFill>
                </a:rPr>
                <a:t> </a:t>
              </a:r>
              <a:r>
                <a:rPr lang="en-US" sz="1050" dirty="0" err="1" smtClean="0">
                  <a:solidFill>
                    <a:schemeClr val="tx1"/>
                  </a:solidFill>
                </a:rPr>
                <a:t>bir</a:t>
              </a:r>
              <a:r>
                <a:rPr lang="en-US" sz="1050" dirty="0" smtClean="0">
                  <a:solidFill>
                    <a:schemeClr val="tx1"/>
                  </a:solidFill>
                </a:rPr>
                <a:t> </a:t>
              </a:r>
              <a:r>
                <a:rPr lang="en-US" sz="1050" dirty="0" err="1" smtClean="0">
                  <a:solidFill>
                    <a:schemeClr val="tx1"/>
                  </a:solidFill>
                </a:rPr>
                <a:t>numara</a:t>
              </a:r>
              <a:r>
                <a:rPr lang="en-US" sz="1050" dirty="0" smtClean="0">
                  <a:solidFill>
                    <a:schemeClr val="tx1"/>
                  </a:solidFill>
                </a:rPr>
                <a:t> </a:t>
              </a:r>
              <a:r>
                <a:rPr lang="en-US" sz="1050" dirty="0" err="1" smtClean="0">
                  <a:solidFill>
                    <a:schemeClr val="tx1"/>
                  </a:solidFill>
                </a:rPr>
                <a:t>istenmez</a:t>
              </a:r>
              <a:r>
                <a:rPr lang="en-US" sz="105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.</a:t>
              </a:r>
              <a:endParaRPr lang="fr-CH" sz="105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Oval 17"/>
            <p:cNvSpPr/>
            <p:nvPr/>
          </p:nvSpPr>
          <p:spPr>
            <a:xfrm>
              <a:off x="7484049" y="1924283"/>
              <a:ext cx="663552" cy="29848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59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1200" b="1" dirty="0" smtClean="0">
                  <a:solidFill>
                    <a:srgbClr val="0059C2"/>
                  </a:solidFill>
                  <a:latin typeface="Arial Black" pitchFamily="34" charset="0"/>
                </a:rPr>
                <a:t>TUR</a:t>
              </a:r>
              <a:endParaRPr lang="fr-CH" sz="1200" b="1" dirty="0">
                <a:solidFill>
                  <a:srgbClr val="0059C2"/>
                </a:solidFill>
                <a:latin typeface="Arial Black" pitchFamily="34" charset="0"/>
              </a:endParaRPr>
            </a:p>
          </p:txBody>
        </p:sp>
      </p:grpSp>
      <p:grpSp>
        <p:nvGrpSpPr>
          <p:cNvPr id="29" name="Group 33"/>
          <p:cNvGrpSpPr>
            <a:grpSpLocks/>
          </p:cNvGrpSpPr>
          <p:nvPr/>
        </p:nvGrpSpPr>
        <p:grpSpPr bwMode="auto">
          <a:xfrm>
            <a:off x="3143240" y="2060199"/>
            <a:ext cx="3811903" cy="1947041"/>
            <a:chOff x="4048884" y="2542799"/>
            <a:chExt cx="3454767" cy="1752515"/>
          </a:xfrm>
        </p:grpSpPr>
        <p:sp>
          <p:nvSpPr>
            <p:cNvPr id="30" name="TextBox 29"/>
            <p:cNvSpPr txBox="1">
              <a:spLocks noChangeArrowheads="1"/>
            </p:cNvSpPr>
            <p:nvPr/>
          </p:nvSpPr>
          <p:spPr bwMode="auto">
            <a:xfrm>
              <a:off x="4307864" y="2542799"/>
              <a:ext cx="251383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rgbClr val="C00000"/>
                  </a:solidFill>
                  <a:latin typeface="Bradley Hand ITC" pitchFamily="66" charset="0"/>
                </a:rPr>
                <a:t>VX   60200963</a:t>
              </a:r>
              <a:endParaRPr lang="fr-CH" sz="2800" b="1" dirty="0">
                <a:solidFill>
                  <a:srgbClr val="C00000"/>
                </a:solidFill>
                <a:latin typeface="Bradley Hand ITC" pitchFamily="66" charset="0"/>
              </a:endParaRPr>
            </a:p>
          </p:txBody>
        </p:sp>
        <p:sp>
          <p:nvSpPr>
            <p:cNvPr id="31" name="TextBox 30"/>
            <p:cNvSpPr txBox="1">
              <a:spLocks noChangeArrowheads="1"/>
            </p:cNvSpPr>
            <p:nvPr/>
          </p:nvSpPr>
          <p:spPr bwMode="auto">
            <a:xfrm>
              <a:off x="4311047" y="3006397"/>
              <a:ext cx="258115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  <a:latin typeface="Bradley Hand ITC" pitchFamily="66" charset="0"/>
                </a:rPr>
                <a:t>HU31735709S0000001</a:t>
              </a:r>
              <a:endParaRPr lang="fr-CH" sz="1800" b="1" dirty="0">
                <a:solidFill>
                  <a:srgbClr val="C00000"/>
                </a:solidFill>
                <a:latin typeface="Bradley Hand ITC" pitchFamily="66" charset="0"/>
              </a:endParaRPr>
            </a:p>
          </p:txBody>
        </p:sp>
        <p:sp>
          <p:nvSpPr>
            <p:cNvPr id="32" name="TextBox 31"/>
            <p:cNvSpPr txBox="1">
              <a:spLocks noChangeArrowheads="1"/>
            </p:cNvSpPr>
            <p:nvPr/>
          </p:nvSpPr>
          <p:spPr bwMode="auto">
            <a:xfrm>
              <a:off x="4307864" y="3456502"/>
              <a:ext cx="319578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 b="1" dirty="0">
                  <a:solidFill>
                    <a:srgbClr val="C00000"/>
                  </a:solidFill>
                  <a:latin typeface="Bradley Hand ITC" pitchFamily="66" charset="0"/>
                </a:rPr>
                <a:t>0101      11                            09   32</a:t>
              </a:r>
              <a:endParaRPr lang="fr-CH" sz="1600" b="1" dirty="0">
                <a:solidFill>
                  <a:srgbClr val="C00000"/>
                </a:solidFill>
                <a:latin typeface="Bradley Hand ITC" pitchFamily="66" charset="0"/>
              </a:endParaRPr>
            </a:p>
          </p:txBody>
        </p:sp>
        <p:sp>
          <p:nvSpPr>
            <p:cNvPr id="33" name="TextBox 32"/>
            <p:cNvSpPr txBox="1">
              <a:spLocks noChangeArrowheads="1"/>
            </p:cNvSpPr>
            <p:nvPr/>
          </p:nvSpPr>
          <p:spPr bwMode="auto">
            <a:xfrm>
              <a:off x="4048884" y="3710539"/>
              <a:ext cx="62345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CH" sz="3200" b="1" dirty="0" smtClean="0">
                  <a:solidFill>
                    <a:srgbClr val="C00000"/>
                  </a:solidFill>
                  <a:latin typeface="Bradley Hand ITC" pitchFamily="66" charset="0"/>
                  <a:sym typeface="Wingdings" pitchFamily="2" charset="2"/>
                </a:rPr>
                <a:t></a:t>
              </a:r>
              <a:endParaRPr lang="fr-CH" sz="3200" b="1" dirty="0">
                <a:solidFill>
                  <a:srgbClr val="C00000"/>
                </a:solidFill>
                <a:latin typeface="Bradley Hand ITC" pitchFamily="66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Kaynak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3672</TotalTime>
  <Words>359</Words>
  <Application>Microsoft Office PowerPoint</Application>
  <PresentationFormat>Ekran Gösterisi (4:3)</PresentationFormat>
  <Paragraphs>215</Paragraphs>
  <Slides>15</Slides>
  <Notes>14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Gezinti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NEDRET CAMBAZ</dc:creator>
  <cp:lastModifiedBy>TOBB</cp:lastModifiedBy>
  <cp:revision>432</cp:revision>
  <dcterms:created xsi:type="dcterms:W3CDTF">2010-04-30T09:23:42Z</dcterms:created>
  <dcterms:modified xsi:type="dcterms:W3CDTF">2011-06-21T12:15:47Z</dcterms:modified>
</cp:coreProperties>
</file>