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52" r:id="rId1"/>
  </p:sldMasterIdLst>
  <p:notesMasterIdLst>
    <p:notesMasterId r:id="rId23"/>
  </p:notesMasterIdLst>
  <p:handoutMasterIdLst>
    <p:handoutMasterId r:id="rId24"/>
  </p:handoutMasterIdLst>
  <p:sldIdLst>
    <p:sldId id="256" r:id="rId2"/>
    <p:sldId id="312" r:id="rId3"/>
    <p:sldId id="292" r:id="rId4"/>
    <p:sldId id="324" r:id="rId5"/>
    <p:sldId id="319" r:id="rId6"/>
    <p:sldId id="307" r:id="rId7"/>
    <p:sldId id="294" r:id="rId8"/>
    <p:sldId id="320" r:id="rId9"/>
    <p:sldId id="322" r:id="rId10"/>
    <p:sldId id="321" r:id="rId11"/>
    <p:sldId id="323" r:id="rId12"/>
    <p:sldId id="296" r:id="rId13"/>
    <p:sldId id="297" r:id="rId14"/>
    <p:sldId id="298" r:id="rId15"/>
    <p:sldId id="299" r:id="rId16"/>
    <p:sldId id="301" r:id="rId17"/>
    <p:sldId id="302" r:id="rId18"/>
    <p:sldId id="303" r:id="rId19"/>
    <p:sldId id="304" r:id="rId20"/>
    <p:sldId id="305" r:id="rId21"/>
    <p:sldId id="308"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2D168E"/>
    <a:srgbClr val="E082B8"/>
    <a:srgbClr val="732B60"/>
    <a:srgbClr val="0000FF"/>
    <a:srgbClr val="902A4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2" autoAdjust="0"/>
    <p:restoredTop sz="68530" autoAdjust="0"/>
  </p:normalViewPr>
  <p:slideViewPr>
    <p:cSldViewPr>
      <p:cViewPr varScale="1">
        <p:scale>
          <a:sx n="79" d="100"/>
          <a:sy n="79" d="100"/>
        </p:scale>
        <p:origin x="-254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B9241B8-1F02-4BC6-9861-D8892BA32272}" type="datetimeFigureOut">
              <a:rPr lang="tr-TR" smtClean="0"/>
              <a:pPr/>
              <a:t>19.06.2011</a:t>
            </a:fld>
            <a:endParaRPr lang="tr-TR"/>
          </a:p>
        </p:txBody>
      </p:sp>
      <p:sp>
        <p:nvSpPr>
          <p:cNvPr id="4" name="3 Altbilgi Yer Tutucusu"/>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DFA493F-86EF-4F5E-8DAE-8B41109F7BA7}" type="slidenum">
              <a:rPr lang="tr-TR" smtClean="0"/>
              <a:pPr/>
              <a:t>‹#›</a:t>
            </a:fld>
            <a:endParaRPr lang="tr-T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BF3EF6-9C46-471B-B335-54B58BF8B1ED}" type="datetimeFigureOut">
              <a:rPr lang="tr-TR" smtClean="0"/>
              <a:pPr/>
              <a:t>19.06.2011</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8618B7-47BF-4D56-A2F5-7AE75F9624A3}"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KAR&#350;ILA&#350;TIRMA%20CETVEL&#304;.docx"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KAR&#350;ILA&#350;TIRMA%20CETVEL&#304;.docx"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nihai%20metin%2019%2010%202010%20Saat%2012%2000.docx"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KAR&#350;ILA&#350;TIRMA%20CETVEL&#304;.docx"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KAR&#350;ILA&#350;TIRMA%20CETVEL&#304;.docx"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nihai%20metin%2019%2010%202010%20Saat%2012%2000.docx"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nihai%20metin%2019%2010%202010%20Saat%2012%2000.docx"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KAR&#350;ILA&#350;TIRMA%20CETVEL&#304;.docx"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KAR&#350;ILA&#350;TIRMA%20CETVEL&#304;.docx"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algn="just">
              <a:buNone/>
            </a:pPr>
            <a:r>
              <a:rPr lang="tr-TR" sz="1200" dirty="0" smtClean="0"/>
              <a:t>Müsteşarlığımız; yasal  ticarette en kolay, yasa dışı  ticarette en  zor Gümrük İdaresini oluşturmayı hedeflemektedir. Bu kapsamda bir taraftan sınır geçişlerini kolaylaştırmayı amaçlarken diğer taraftan kaçakçılık ve usulsüzlüklerin önüne geçmek amacıyla teknolojik gelişmeleri yakından takip etmektedir. </a:t>
            </a:r>
          </a:p>
          <a:p>
            <a:pPr algn="just">
              <a:buNone/>
            </a:pPr>
            <a:endParaRPr lang="tr-TR" sz="1200" dirty="0" smtClean="0"/>
          </a:p>
          <a:p>
            <a:pPr algn="just">
              <a:buNone/>
            </a:pPr>
            <a:r>
              <a:rPr lang="tr-TR" sz="1200" dirty="0" smtClean="0"/>
              <a:t>Biraz önce de bahsettiğim üzere Müsteşarlığımız, kısaca ATS olarak adlandırılan “Araç Takip Sistemleri”ni kullanarak nakliyecilerimize büyük maddi külfet yükleyen memur refakati uygulamasını mümkün olduğunca en aza indirgemeye çalışmaktadır. </a:t>
            </a:r>
          </a:p>
          <a:p>
            <a:pPr algn="just">
              <a:buNone/>
            </a:pPr>
            <a:endParaRPr lang="tr-TR" sz="1200" dirty="0" smtClean="0"/>
          </a:p>
          <a:p>
            <a:pPr algn="just">
              <a:buNone/>
            </a:pPr>
            <a:r>
              <a:rPr lang="tr-TR" sz="1200" dirty="0" smtClean="0"/>
              <a:t>ATS, karayolu ile uluslararası eşya taşıyan taşıtların Türkiye’de seyrettikleri ve bulundukları sürede Müsteşarlık Merkez Teşkilatında bulunan sunucuda kayıtlı yazılım üzerinden ve taşıtlara takılan mobil üniteler vasıtasıyla izlenmelerini sağlayan bir sistemdir.</a:t>
            </a:r>
          </a:p>
          <a:p>
            <a:pPr algn="just">
              <a:buNone/>
            </a:pPr>
            <a:endParaRPr lang="tr-TR" sz="1200" dirty="0" smtClean="0"/>
          </a:p>
          <a:p>
            <a:pPr algn="just">
              <a:buNone/>
            </a:pPr>
            <a:r>
              <a:rPr lang="tr-TR" sz="1200" dirty="0" smtClean="0"/>
              <a:t> Müsteşarlığımız 2010 yılının ikinci yarısında TIR sistemi ve Transit Rejimi hükümleri doğrultusunda toplam 1832 aracı varış noktalarına ATS cihazıyla sevk etmiştir.</a:t>
            </a:r>
          </a:p>
          <a:p>
            <a:pPr algn="just">
              <a:buNone/>
            </a:pPr>
            <a:endParaRPr lang="tr-TR" sz="1200" dirty="0" smtClean="0"/>
          </a:p>
          <a:p>
            <a:pPr algn="just">
              <a:buNone/>
            </a:pPr>
            <a:r>
              <a:rPr lang="tr-TR" sz="1200" dirty="0" smtClean="0"/>
              <a:t> Ayrıca, 13 Haziran 2011 tarihi itibariyle de 2011 yılında toplam 3724 araç varış noktalarına ATS cihazıyla sevk edilmiş olup memur refakati uygulamasının ikamesi olan ATS cihazı uygulamasının yaygınlaştırılması hedeflenmektedir.</a:t>
            </a:r>
          </a:p>
        </p:txBody>
      </p:sp>
      <p:sp>
        <p:nvSpPr>
          <p:cNvPr id="4" name="3 Slayt Numarası Yer Tutucusu"/>
          <p:cNvSpPr>
            <a:spLocks noGrp="1"/>
          </p:cNvSpPr>
          <p:nvPr>
            <p:ph type="sldNum" sz="quarter" idx="10"/>
          </p:nvPr>
        </p:nvSpPr>
        <p:spPr/>
        <p:txBody>
          <a:bodyPr/>
          <a:lstStyle/>
          <a:p>
            <a:fld id="{9A8618B7-47BF-4D56-A2F5-7AE75F9624A3}" type="slidenum">
              <a:rPr lang="tr-TR" smtClean="0"/>
              <a:pPr/>
              <a:t>11</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Wingdings 2" pitchFamily="18" charset="2"/>
              <a:buNone/>
              <a:tabLst/>
              <a:defRPr/>
            </a:pPr>
            <a:r>
              <a:rPr lang="tr-TR" sz="1200" dirty="0" smtClean="0"/>
              <a:t>Yeni Tebliğin 27 ve 40. maddelerinde taşıt, römork, yarı römork ve </a:t>
            </a:r>
            <a:r>
              <a:rPr lang="tr-TR" sz="1200" dirty="0" err="1" smtClean="0"/>
              <a:t>konteynerlerin</a:t>
            </a:r>
            <a:r>
              <a:rPr lang="tr-TR" sz="1200" baseline="0" dirty="0" smtClean="0"/>
              <a:t> </a:t>
            </a:r>
            <a:r>
              <a:rPr lang="tr-TR" sz="1200" kern="1200" dirty="0" smtClean="0">
                <a:solidFill>
                  <a:schemeClr val="tx1"/>
                </a:solidFill>
                <a:latin typeface="+mn-lt"/>
                <a:ea typeface="+mn-ea"/>
                <a:cs typeface="+mn-cs"/>
              </a:rPr>
              <a:t>açılıp kontrol edilebileceği </a:t>
            </a:r>
            <a:r>
              <a:rPr lang="tr-TR" sz="1200" baseline="0" dirty="0" smtClean="0"/>
              <a:t>hal ve durumlar sayılmıştır.</a:t>
            </a:r>
          </a:p>
          <a:p>
            <a:pPr marL="0" marR="0" lvl="0" indent="0" algn="l" defTabSz="914400" rtl="0" eaLnBrk="1" fontAlgn="auto" latinLnBrk="0" hangingPunct="1">
              <a:lnSpc>
                <a:spcPct val="100000"/>
              </a:lnSpc>
              <a:spcBef>
                <a:spcPts val="0"/>
              </a:spcBef>
              <a:spcAft>
                <a:spcPts val="0"/>
              </a:spcAft>
              <a:buClrTx/>
              <a:buSzTx/>
              <a:buFont typeface="Wingdings 2" pitchFamily="18" charset="2"/>
              <a:buNone/>
              <a:tabLst/>
              <a:defRPr/>
            </a:pPr>
            <a:endParaRPr lang="tr-TR" sz="1200" baseline="0" dirty="0" smtClean="0"/>
          </a:p>
          <a:p>
            <a:pPr marL="0" marR="0" lvl="0" indent="0" algn="l" defTabSz="914400" rtl="0" eaLnBrk="1" fontAlgn="auto" latinLnBrk="0" hangingPunct="1">
              <a:lnSpc>
                <a:spcPct val="100000"/>
              </a:lnSpc>
              <a:spcBef>
                <a:spcPts val="0"/>
              </a:spcBef>
              <a:spcAft>
                <a:spcPts val="0"/>
              </a:spcAft>
              <a:buClrTx/>
              <a:buSzTx/>
              <a:buFont typeface="Wingdings 2" pitchFamily="18" charset="2"/>
              <a:buNone/>
              <a:tabLst/>
              <a:defRPr/>
            </a:pPr>
            <a:r>
              <a:rPr lang="tr-TR" sz="1200" kern="1200" baseline="0" dirty="0" smtClean="0">
                <a:solidFill>
                  <a:schemeClr val="tx1"/>
                </a:solidFill>
                <a:latin typeface="+mn-lt"/>
                <a:ea typeface="+mn-ea"/>
                <a:cs typeface="+mn-cs"/>
              </a:rPr>
              <a:t>Giriş </a:t>
            </a:r>
            <a:r>
              <a:rPr lang="tr-TR" sz="1200" kern="1200" dirty="0" smtClean="0">
                <a:solidFill>
                  <a:schemeClr val="tx1"/>
                </a:solidFill>
                <a:latin typeface="+mn-lt"/>
                <a:ea typeface="+mn-ea"/>
                <a:cs typeface="+mn-cs"/>
              </a:rPr>
              <a:t>ve çıkış gümrük idareleri tarafından taşıtların açılıp kontrol edilebileceği durumlarda; bu taşıtların muayenesinin kurulacak komisyon yerine muayene memuru tarafından yapılması suretiyle işlemlere hız kazandırılması</a:t>
            </a:r>
            <a:r>
              <a:rPr lang="tr-TR" sz="1200" kern="1200" baseline="0" dirty="0" smtClean="0">
                <a:solidFill>
                  <a:schemeClr val="tx1"/>
                </a:solidFill>
                <a:latin typeface="+mn-lt"/>
                <a:ea typeface="+mn-ea"/>
                <a:cs typeface="+mn-cs"/>
              </a:rPr>
              <a:t> sağlanmıştır.</a:t>
            </a:r>
            <a:endParaRPr lang="tr-TR" sz="1200" kern="1200" dirty="0" smtClean="0">
              <a:solidFill>
                <a:schemeClr val="tx1"/>
              </a:solidFill>
              <a:latin typeface="+mn-lt"/>
              <a:ea typeface="+mn-ea"/>
              <a:cs typeface="+mn-cs"/>
            </a:endParaRPr>
          </a:p>
          <a:p>
            <a:pPr>
              <a:buFont typeface="Wingdings 2" pitchFamily="18" charset="2"/>
              <a:buNone/>
            </a:pPr>
            <a:r>
              <a:rPr lang="tr-TR" sz="1200" dirty="0" smtClean="0">
                <a:cs typeface="Tunga" pitchFamily="2"/>
                <a:hlinkClick r:id="rId3" action="ppaction://hlinkfile"/>
              </a:rPr>
              <a:t>Madde 27</a:t>
            </a:r>
            <a:r>
              <a:rPr lang="tr-TR" sz="1200" dirty="0" smtClean="0">
                <a:cs typeface="Tunga" pitchFamily="2"/>
              </a:rPr>
              <a:t>, </a:t>
            </a:r>
            <a:r>
              <a:rPr lang="tr-TR" sz="1200" dirty="0" smtClean="0">
                <a:cs typeface="Tunga" pitchFamily="2"/>
                <a:hlinkClick r:id="rId3" action="ppaction://hlinkfile"/>
              </a:rPr>
              <a:t>Madde 40</a:t>
            </a:r>
            <a:endParaRPr lang="tr-TR" sz="1200" dirty="0" smtClean="0">
              <a:cs typeface="Tunga" pitchFamily="2"/>
            </a:endParaRPr>
          </a:p>
          <a:p>
            <a:pPr>
              <a:buFont typeface="Wingdings 2" pitchFamily="18" charset="2"/>
              <a:buNone/>
            </a:pPr>
            <a:endParaRPr lang="tr-TR" sz="1200" dirty="0" smtClean="0">
              <a:cs typeface="Tunga" pitchFamily="2"/>
            </a:endParaRPr>
          </a:p>
          <a:p>
            <a:pPr>
              <a:buFont typeface="Wingdings 2" pitchFamily="18" charset="2"/>
              <a:buNone/>
            </a:pPr>
            <a:r>
              <a:rPr lang="tr-TR" sz="1200" kern="1200" dirty="0" smtClean="0">
                <a:solidFill>
                  <a:schemeClr val="tx1"/>
                </a:solidFill>
                <a:latin typeface="+mn-lt"/>
                <a:ea typeface="+mn-ea"/>
                <a:cs typeface="+mn-cs"/>
              </a:rPr>
              <a:t>Böylece,</a:t>
            </a:r>
            <a:r>
              <a:rPr lang="tr-TR" sz="1200" kern="1200" baseline="0" dirty="0" smtClean="0">
                <a:solidFill>
                  <a:schemeClr val="tx1"/>
                </a:solidFill>
                <a:latin typeface="+mn-lt"/>
                <a:ea typeface="+mn-ea"/>
                <a:cs typeface="+mn-cs"/>
              </a:rPr>
              <a:t> işlem süreci kısalırken taşıtların sınırda bekleme süresi de azalarak nakliyecilerin sınırda bekleme süresi uzunluğundan kaynaklanan taşımacılık maliyetlerinde de düşüş sağlanacağı düşünülmektedir.</a:t>
            </a:r>
            <a:endParaRPr lang="tr-TR" sz="1200" dirty="0" smtClean="0">
              <a:cs typeface="Tunga" pitchFamily="2"/>
            </a:endParaRPr>
          </a:p>
          <a:p>
            <a:pPr marL="539496" indent="-457200" algn="just">
              <a:buNone/>
            </a:pPr>
            <a:r>
              <a:rPr lang="tr-TR" sz="1200" dirty="0" smtClean="0"/>
              <a:t>	</a:t>
            </a:r>
          </a:p>
          <a:p>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12</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Ayrıca, mücbir sebep, olağanüstü haller veya haklı bir sebebin bulunması koşuluyla, taşıtın TIR karnesinde yer alan varış veya çıkış gümrük idaresinden başka bir gümrük idaresinde işlem görmesi halinde, Gümrük Kanununun 241 inci maddesinin birinci fıkrası uyarınca uygulanan para cezası yeni Tebliğ ile kaldırılmıştır. </a:t>
            </a:r>
            <a:r>
              <a:rPr lang="tr-TR" sz="1200" dirty="0" smtClean="0">
                <a:cs typeface="Tunga" pitchFamily="2"/>
                <a:hlinkClick r:id="rId3" action="ppaction://hlinkfile"/>
              </a:rPr>
              <a:t>(Eski Tebliğ Madde 41, yeni tebliğ madde 62)</a:t>
            </a:r>
            <a:endParaRPr lang="tr-TR" sz="1200" dirty="0" smtClean="0">
              <a:cs typeface="Tunga" pitchFamily="2"/>
            </a:endParaRPr>
          </a:p>
        </p:txBody>
      </p:sp>
      <p:sp>
        <p:nvSpPr>
          <p:cNvPr id="4" name="3 Slayt Numarası Yer Tutucusu"/>
          <p:cNvSpPr>
            <a:spLocks noGrp="1"/>
          </p:cNvSpPr>
          <p:nvPr>
            <p:ph type="sldNum" sz="quarter" idx="10"/>
          </p:nvPr>
        </p:nvSpPr>
        <p:spPr/>
        <p:txBody>
          <a:bodyPr/>
          <a:lstStyle/>
          <a:p>
            <a:fld id="{9A8618B7-47BF-4D56-A2F5-7AE75F9624A3}" type="slidenum">
              <a:rPr lang="tr-TR" smtClean="0"/>
              <a:pPr/>
              <a:t>13</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Mümkün olması halinde, TIR karnesinin 10 no.lu kutusuna, eşyanın Armonize Sistem Kodunun yazılabilmesine olanak sağlanmıştır. </a:t>
            </a:r>
            <a:r>
              <a:rPr lang="tr-TR" sz="1200" dirty="0" smtClean="0">
                <a:cs typeface="Tunga" pitchFamily="2"/>
                <a:hlinkClick r:id="rId3" action="ppaction://hlinkfile"/>
              </a:rPr>
              <a:t>Madde 19</a:t>
            </a:r>
            <a:r>
              <a:rPr lang="tr-TR" sz="1200" dirty="0" smtClean="0">
                <a:cs typeface="Tunga" pitchFamily="2"/>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tr-TR" sz="1200" dirty="0" smtClean="0">
              <a:cs typeface="Tunga" pitchFamily="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tr-TR" sz="1200" dirty="0" smtClean="0">
                <a:cs typeface="Tunga" pitchFamily="2"/>
              </a:rPr>
              <a:t>Buna ek olarak BMAEK </a:t>
            </a:r>
            <a:r>
              <a:rPr lang="tr-TR" dirty="0" smtClean="0"/>
              <a:t>toplantılarda alınan bir tavsiye kararı üzerine, akit taraf</a:t>
            </a:r>
            <a:r>
              <a:rPr lang="tr-TR" baseline="0" dirty="0" smtClean="0"/>
              <a:t> gümrük idareleri </a:t>
            </a:r>
            <a:r>
              <a:rPr lang="tr-TR" dirty="0" smtClean="0"/>
              <a:t>genelde </a:t>
            </a:r>
            <a:r>
              <a:rPr lang="tr-TR" baseline="0" dirty="0" smtClean="0"/>
              <a:t>bu uygulamanın zorunlu hale gelmesini istemektedir.</a:t>
            </a:r>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14</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dirty="0" smtClean="0">
                <a:cs typeface="Tunga" pitchFamily="2"/>
              </a:rPr>
              <a:t>2918 sayılı Karayolu Trafik Kanununda belirlenen ağırlık ve boyutları aştığı tespit edilen ve bu ağırlık ve boyutları aştığı halde Karayolları Genel Müdürlüğü tarafından düzenlenmiş izin belgesi bulunmayan taşıtların ülkemize girişlerine izin verilmemesi yönünde düzenleme yapılmıştır. </a:t>
            </a:r>
            <a:r>
              <a:rPr lang="tr-TR" sz="1200" dirty="0" smtClean="0">
                <a:cs typeface="Tunga" pitchFamily="2"/>
                <a:hlinkClick r:id="rId3" action="ppaction://hlinkfile"/>
              </a:rPr>
              <a:t>Madde 65</a:t>
            </a:r>
            <a:endParaRPr lang="tr-TR" sz="1200" dirty="0" smtClean="0">
              <a:cs typeface="Tunga" pitchFamily="2"/>
            </a:endParaRPr>
          </a:p>
        </p:txBody>
      </p:sp>
      <p:sp>
        <p:nvSpPr>
          <p:cNvPr id="4" name="3 Slayt Numarası Yer Tutucusu"/>
          <p:cNvSpPr>
            <a:spLocks noGrp="1"/>
          </p:cNvSpPr>
          <p:nvPr>
            <p:ph type="sldNum" sz="quarter" idx="10"/>
          </p:nvPr>
        </p:nvSpPr>
        <p:spPr/>
        <p:txBody>
          <a:bodyPr/>
          <a:lstStyle/>
          <a:p>
            <a:fld id="{9A8618B7-47BF-4D56-A2F5-7AE75F9624A3}" type="slidenum">
              <a:rPr lang="tr-TR" smtClean="0"/>
              <a:pPr/>
              <a:t>15</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Yeni</a:t>
            </a:r>
            <a:r>
              <a:rPr lang="tr-TR" sz="1200" kern="1200" baseline="0" dirty="0" smtClean="0">
                <a:solidFill>
                  <a:schemeClr val="tx1"/>
                </a:solidFill>
                <a:latin typeface="+mn-lt"/>
                <a:ea typeface="+mn-ea"/>
                <a:cs typeface="+mn-cs"/>
              </a:rPr>
              <a:t> Tebliğ ile TIR karnesi kapsamında taşımacılık yapabilecek taşıt türleri de arttırılmıştır. Böylece, </a:t>
            </a:r>
            <a:r>
              <a:rPr lang="tr-TR" sz="1200" kern="1200" dirty="0" smtClean="0">
                <a:solidFill>
                  <a:schemeClr val="tx1"/>
                </a:solidFill>
                <a:latin typeface="+mn-lt"/>
                <a:ea typeface="+mn-ea"/>
                <a:cs typeface="+mn-cs"/>
              </a:rPr>
              <a:t>TIR Sözleşmesinde belirlenen şartları taşıyan </a:t>
            </a:r>
            <a:r>
              <a:rPr lang="tr-TR" sz="1200" kern="1200" dirty="0" err="1" smtClean="0">
                <a:solidFill>
                  <a:schemeClr val="tx1"/>
                </a:solidFill>
                <a:latin typeface="+mn-lt"/>
                <a:ea typeface="+mn-ea"/>
                <a:cs typeface="+mn-cs"/>
              </a:rPr>
              <a:t>panelvan</a:t>
            </a:r>
            <a:r>
              <a:rPr lang="tr-TR" sz="1200" kern="1200" dirty="0" smtClean="0">
                <a:solidFill>
                  <a:schemeClr val="tx1"/>
                </a:solidFill>
                <a:latin typeface="+mn-lt"/>
                <a:ea typeface="+mn-ea"/>
                <a:cs typeface="+mn-cs"/>
              </a:rPr>
              <a:t> ve kamyonetlerin de TIR karnesi himayesinde taşımacılık yapabilmesi mümkün hale getirilmiştir. (Madde</a:t>
            </a:r>
            <a:r>
              <a:rPr lang="tr-TR" sz="1200" kern="1200" baseline="0" dirty="0" smtClean="0">
                <a:solidFill>
                  <a:schemeClr val="tx1"/>
                </a:solidFill>
                <a:latin typeface="+mn-lt"/>
                <a:ea typeface="+mn-ea"/>
                <a:cs typeface="+mn-cs"/>
              </a:rPr>
              <a:t> 14)</a:t>
            </a:r>
            <a:endParaRPr lang="tr-TR" sz="1200" kern="1200" dirty="0" smtClean="0">
              <a:solidFill>
                <a:schemeClr val="tx1"/>
              </a:solidFill>
              <a:latin typeface="+mn-lt"/>
              <a:ea typeface="+mn-ea"/>
              <a:cs typeface="+mn-cs"/>
            </a:endParaRPr>
          </a:p>
          <a:p>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16</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Mülga TIR Tebliği</a:t>
            </a:r>
            <a:r>
              <a:rPr lang="tr-TR" sz="1200" kern="1200" baseline="0" dirty="0" smtClean="0">
                <a:solidFill>
                  <a:schemeClr val="tx1"/>
                </a:solidFill>
                <a:latin typeface="+mn-lt"/>
                <a:ea typeface="+mn-ea"/>
                <a:cs typeface="+mn-cs"/>
              </a:rPr>
              <a:t> ile; t</a:t>
            </a:r>
            <a:r>
              <a:rPr lang="tr-TR" sz="1200" kern="1200" dirty="0" smtClean="0">
                <a:solidFill>
                  <a:schemeClr val="tx1"/>
                </a:solidFill>
                <a:latin typeface="+mn-lt"/>
                <a:ea typeface="+mn-ea"/>
                <a:cs typeface="+mn-cs"/>
              </a:rPr>
              <a:t>aşıt onay belgesinin sahte olarak düzenlendiğinin ya da üzerinde tahrifat yapıldığının tespit edilmesi halinde, bu taşıta 6 ay süreyle taşıt onay belgesi düzenlenmeyerek Cumhuriyet Başsavcılığına suç duyurusunda bulunulmakta idi.</a:t>
            </a:r>
          </a:p>
          <a:p>
            <a:r>
              <a:rPr lang="tr-TR" sz="1200" kern="1200" dirty="0" smtClean="0">
                <a:solidFill>
                  <a:schemeClr val="tx1"/>
                </a:solidFill>
                <a:latin typeface="+mn-lt"/>
                <a:ea typeface="+mn-ea"/>
                <a:cs typeface="+mn-cs"/>
              </a:rPr>
              <a:t> </a:t>
            </a:r>
          </a:p>
          <a:p>
            <a:r>
              <a:rPr lang="tr-TR" sz="1200" kern="1200" dirty="0" smtClean="0">
                <a:solidFill>
                  <a:schemeClr val="tx1"/>
                </a:solidFill>
                <a:latin typeface="+mn-lt"/>
                <a:ea typeface="+mn-ea"/>
                <a:cs typeface="+mn-cs"/>
              </a:rPr>
              <a:t>Yeni Tebliğde yapılan düzenleme ile; bu taşıtlar için ayrıca Gümrük Kanununun 241 inci maddesinin birinci fıkrası </a:t>
            </a:r>
            <a:r>
              <a:rPr lang="tr-TR" sz="1200" dirty="0" smtClean="0">
                <a:solidFill>
                  <a:schemeClr val="accent4">
                    <a:lumMod val="75000"/>
                  </a:schemeClr>
                </a:solidFill>
                <a:cs typeface="Tunga" pitchFamily="2"/>
              </a:rPr>
              <a:t>uyarınca işlem yapılması yönünde düzenleme yapılmıştır.</a:t>
            </a:r>
          </a:p>
          <a:p>
            <a:endParaRPr lang="tr-TR" sz="1200" kern="1200" dirty="0" smtClean="0">
              <a:solidFill>
                <a:schemeClr val="accent4">
                  <a:lumMod val="75000"/>
                </a:schemeClr>
              </a:solidFill>
              <a:latin typeface="+mn-lt"/>
              <a:ea typeface="+mn-ea"/>
              <a:cs typeface="Tunga" pitchFamily="2"/>
            </a:endParaRPr>
          </a:p>
          <a:p>
            <a:r>
              <a:rPr lang="tr-TR" sz="1200" kern="1200" dirty="0" smtClean="0">
                <a:solidFill>
                  <a:schemeClr val="tx1"/>
                </a:solidFill>
                <a:latin typeface="+mn-lt"/>
                <a:ea typeface="+mn-ea"/>
                <a:cs typeface="+mn-cs"/>
              </a:rPr>
              <a:t>Ayrıca, taşıtta gizli bölme bulunduğunun tespit edilmesi halinde ise yeni Tebliğin aynı maddesi uyarınca belge iptal edilecek ve yine Gümrük </a:t>
            </a:r>
          </a:p>
          <a:p>
            <a:r>
              <a:rPr lang="tr-TR" sz="1200" kern="1200" dirty="0" smtClean="0">
                <a:solidFill>
                  <a:schemeClr val="tx1"/>
                </a:solidFill>
                <a:latin typeface="+mn-lt"/>
                <a:ea typeface="+mn-ea"/>
                <a:cs typeface="+mn-cs"/>
              </a:rPr>
              <a:t>Kanununun 241 inci maddesi uyarınca işlem ifa edilecektir.</a:t>
            </a:r>
          </a:p>
        </p:txBody>
      </p:sp>
      <p:sp>
        <p:nvSpPr>
          <p:cNvPr id="4" name="3 Slayt Numarası Yer Tutucusu"/>
          <p:cNvSpPr>
            <a:spLocks noGrp="1"/>
          </p:cNvSpPr>
          <p:nvPr>
            <p:ph type="sldNum" sz="quarter" idx="10"/>
          </p:nvPr>
        </p:nvSpPr>
        <p:spPr/>
        <p:txBody>
          <a:bodyPr/>
          <a:lstStyle/>
          <a:p>
            <a:fld id="{9A8618B7-47BF-4D56-A2F5-7AE75F9624A3}" type="slidenum">
              <a:rPr lang="tr-TR" smtClean="0"/>
              <a:pPr/>
              <a:t>17</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Mülga TIR Tebliğinde, TIR</a:t>
            </a:r>
            <a:r>
              <a:rPr lang="tr-TR" baseline="0" dirty="0" smtClean="0"/>
              <a:t> Karnesi himayesinde taşımacılık yapan yabancı plakalı taşıtların </a:t>
            </a:r>
            <a:r>
              <a:rPr lang="tr-TR" dirty="0" smtClean="0"/>
              <a:t>çekici ve </a:t>
            </a:r>
            <a:r>
              <a:rPr lang="tr-TR" dirty="0" err="1" smtClean="0"/>
              <a:t>dorse</a:t>
            </a:r>
            <a:r>
              <a:rPr lang="tr-TR" baseline="0" dirty="0" err="1" smtClean="0"/>
              <a:t>lerine</a:t>
            </a:r>
            <a:r>
              <a:rPr lang="tr-TR" baseline="0" dirty="0" smtClean="0"/>
              <a:t> ait plaka numaraları, şase numaraları, marka ve model bilgileri bulunan mülkiyet kaşelerinin Volet2 yapraklarının </a:t>
            </a:r>
            <a:r>
              <a:rPr lang="tr-TR" sz="1200" dirty="0" smtClean="0">
                <a:solidFill>
                  <a:schemeClr val="accent4">
                    <a:lumMod val="75000"/>
                  </a:schemeClr>
                </a:solidFill>
                <a:cs typeface="Tunga" pitchFamily="2"/>
              </a:rPr>
              <a:t>arka yüzüne tatbik edilmesi </a:t>
            </a:r>
            <a:r>
              <a:rPr lang="tr-TR" baseline="0" dirty="0" smtClean="0"/>
              <a:t>zorunluluğu bulunmaktaydı.</a:t>
            </a:r>
          </a:p>
          <a:p>
            <a:endParaRPr lang="tr-TR" baseline="0" dirty="0" smtClean="0"/>
          </a:p>
          <a:p>
            <a:r>
              <a:rPr lang="tr-TR" baseline="0" dirty="0" smtClean="0"/>
              <a:t>Yeni Tebliğ ile “taşıt mülkiyet kaşesi” uygulamasına da son verilmiştir.</a:t>
            </a:r>
          </a:p>
          <a:p>
            <a:endParaRPr lang="tr-T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solidFill>
                  <a:schemeClr val="accent4">
                    <a:lumMod val="75000"/>
                  </a:schemeClr>
                </a:solidFill>
              </a:rPr>
              <a:t>Böylece, taşımacılığın önünde engel teşkil eden miktarca fazla ve sürece uzun olan </a:t>
            </a:r>
            <a:r>
              <a:rPr lang="tr-TR" sz="1200" dirty="0" smtClean="0">
                <a:solidFill>
                  <a:schemeClr val="accent4">
                    <a:lumMod val="75000"/>
                  </a:schemeClr>
                </a:solidFill>
              </a:rPr>
              <a:t>uluslararası  karayolu  trafiğine ilişkin </a:t>
            </a:r>
            <a:r>
              <a:rPr lang="tr-TR" dirty="0" smtClean="0">
                <a:solidFill>
                  <a:schemeClr val="accent4">
                    <a:lumMod val="75000"/>
                  </a:schemeClr>
                </a:solidFill>
              </a:rPr>
              <a:t>sınır geçiş prosedürlerinden bir kalem daha eksiltilerek işlem süreci hızlandırılmıştır.  (Mülga madde 51)</a:t>
            </a:r>
          </a:p>
          <a:p>
            <a:endParaRPr lang="tr-TR" baseline="0" dirty="0" smtClean="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18</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Tebliğe, TIR karnesinde eksiklik ve fazlalık takibatı sırasında “üç aylık takibat süresi talep halinde ilgili gümrük idaresi tarafından üç ay uzatılır. Haklı sebebin varlığı halinde, bu süre gümrük idaresi tarafından bir ay daha uzatılabilir” hükmü eklenmiştir. Böylece, eksiklik veya fazlalığın nereden kaynaklandığına dair belgelendirmenin süresi arttırılmıştır.</a:t>
            </a:r>
          </a:p>
          <a:p>
            <a:r>
              <a:rPr lang="tr-TR" sz="1200" dirty="0" smtClean="0">
                <a:cs typeface="Tunga" pitchFamily="2"/>
                <a:hlinkClick r:id="rId3" action="ppaction://hlinkfile"/>
              </a:rPr>
              <a:t>Madde 34</a:t>
            </a:r>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19</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MADDE 41</a:t>
            </a:r>
          </a:p>
          <a:p>
            <a:r>
              <a:rPr lang="tr-TR" dirty="0" smtClean="0"/>
              <a:t>Gümrük</a:t>
            </a:r>
            <a:r>
              <a:rPr lang="tr-TR" baseline="0" dirty="0" smtClean="0"/>
              <a:t> idaresinin 7 gün içinde </a:t>
            </a:r>
            <a:r>
              <a:rPr lang="tr-TR" baseline="0" dirty="0" err="1" smtClean="0"/>
              <a:t>volet</a:t>
            </a:r>
            <a:r>
              <a:rPr lang="tr-TR" baseline="0" dirty="0" smtClean="0"/>
              <a:t> -2 yapraklarını giriş veya hareket gümrük idaresine göndermesi gerektiği halde </a:t>
            </a:r>
            <a:r>
              <a:rPr lang="tr-TR" baseline="0" dirty="0" err="1" smtClean="0"/>
              <a:t>YGM’ler</a:t>
            </a:r>
            <a:r>
              <a:rPr lang="tr-TR" baseline="0" dirty="0" smtClean="0"/>
              <a:t> </a:t>
            </a:r>
            <a:r>
              <a:rPr lang="tr-TR" baseline="0" dirty="0" err="1" smtClean="0"/>
              <a:t>volet</a:t>
            </a:r>
            <a:r>
              <a:rPr lang="tr-TR" baseline="0" dirty="0" smtClean="0"/>
              <a:t>-2 </a:t>
            </a:r>
            <a:r>
              <a:rPr lang="tr-TR" baseline="0" dirty="0" err="1" smtClean="0"/>
              <a:t>lerin</a:t>
            </a:r>
            <a:r>
              <a:rPr lang="tr-TR" baseline="0" dirty="0" smtClean="0"/>
              <a:t> zamanında gümrük idarelerine göndermediklerinin tespit edilmesi üzerine bu düzenleme yapılmıştır.</a:t>
            </a:r>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20</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lnSpcReduction="10000"/>
          </a:bodyPr>
          <a:lstStyle/>
          <a:p>
            <a:pPr algn="just">
              <a:buFont typeface="Wingdings" pitchFamily="2" charset="2"/>
              <a:buNone/>
            </a:pPr>
            <a:r>
              <a:rPr lang="tr-TR" sz="1200" kern="1200" dirty="0" smtClean="0">
                <a:solidFill>
                  <a:schemeClr val="tx1"/>
                </a:solidFill>
                <a:latin typeface="+mn-lt"/>
                <a:ea typeface="+mn-ea"/>
                <a:cs typeface="+mn-cs"/>
              </a:rPr>
              <a:t>Mülga</a:t>
            </a:r>
            <a:r>
              <a:rPr lang="tr-TR" sz="1200" kern="1200" baseline="0" dirty="0" smtClean="0">
                <a:solidFill>
                  <a:schemeClr val="tx1"/>
                </a:solidFill>
                <a:latin typeface="+mn-lt"/>
                <a:ea typeface="+mn-ea"/>
                <a:cs typeface="+mn-cs"/>
              </a:rPr>
              <a:t> TIR Tebliğinin yeniden düzenlenmesine ihtiyaç duyulmasının en önemli nedenleri; bu Tebliğ’de yapılan </a:t>
            </a:r>
            <a:r>
              <a:rPr lang="tr-TR" sz="1200" kern="1200" dirty="0" smtClean="0">
                <a:solidFill>
                  <a:schemeClr val="tx1"/>
                </a:solidFill>
                <a:latin typeface="+mn-lt"/>
                <a:ea typeface="+mn-ea"/>
                <a:cs typeface="+mn-cs"/>
              </a:rPr>
              <a:t>10 ayrı değişiklik ve </a:t>
            </a:r>
            <a:r>
              <a:rPr lang="tr-TR" sz="1200" dirty="0" smtClean="0">
                <a:solidFill>
                  <a:schemeClr val="accent4">
                    <a:lumMod val="75000"/>
                  </a:schemeClr>
                </a:solidFill>
                <a:cs typeface="Tunga" pitchFamily="2"/>
              </a:rPr>
              <a:t>4458 sayılı Gümrük Kanununun değiştirilmesi </a:t>
            </a:r>
            <a:r>
              <a:rPr lang="tr-TR" sz="1200" kern="1200" dirty="0" smtClean="0">
                <a:solidFill>
                  <a:schemeClr val="tx1"/>
                </a:solidFill>
                <a:latin typeface="+mn-lt"/>
                <a:ea typeface="+mn-ea"/>
                <a:cs typeface="+mn-cs"/>
              </a:rPr>
              <a:t>sonucu Tebliğin kendi içindeki bütünlüğünü kaybetmesi,</a:t>
            </a:r>
          </a:p>
          <a:p>
            <a:pPr algn="just">
              <a:buFont typeface="Wingdings" pitchFamily="2" charset="2"/>
              <a:buNone/>
            </a:pPr>
            <a:r>
              <a:rPr lang="tr-TR" sz="1200" kern="1200" dirty="0" smtClean="0">
                <a:solidFill>
                  <a:schemeClr val="tx1"/>
                </a:solidFill>
                <a:latin typeface="+mn-lt"/>
                <a:ea typeface="+mn-ea"/>
                <a:cs typeface="+mn-cs"/>
              </a:rPr>
              <a:t>Tebliğin dilinde </a:t>
            </a:r>
            <a:r>
              <a:rPr lang="tr-TR" sz="1200" kern="1200" dirty="0" err="1" smtClean="0">
                <a:solidFill>
                  <a:schemeClr val="tx1"/>
                </a:solidFill>
                <a:latin typeface="+mn-lt"/>
                <a:ea typeface="+mn-ea"/>
                <a:cs typeface="+mn-cs"/>
              </a:rPr>
              <a:t>sadeleştirek</a:t>
            </a:r>
            <a:r>
              <a:rPr lang="tr-TR" sz="1200" kern="1200" dirty="0" smtClean="0">
                <a:solidFill>
                  <a:schemeClr val="tx1"/>
                </a:solidFill>
                <a:latin typeface="+mn-lt"/>
                <a:ea typeface="+mn-ea"/>
                <a:cs typeface="+mn-cs"/>
              </a:rPr>
              <a:t> daha kolay anlaşılır hale getirmek,</a:t>
            </a:r>
            <a:r>
              <a:rPr lang="tr-TR" sz="1200" kern="1200" baseline="0" dirty="0" smtClean="0">
                <a:solidFill>
                  <a:schemeClr val="tx1"/>
                </a:solidFill>
                <a:latin typeface="+mn-lt"/>
                <a:ea typeface="+mn-ea"/>
                <a:cs typeface="+mn-cs"/>
              </a:rPr>
              <a:t> bunların yanı sıra </a:t>
            </a:r>
            <a:r>
              <a:rPr lang="tr-TR" sz="1200" kern="1200" dirty="0" smtClean="0">
                <a:solidFill>
                  <a:schemeClr val="tx1"/>
                </a:solidFill>
                <a:latin typeface="+mn-lt"/>
                <a:ea typeface="+mn-ea"/>
                <a:cs typeface="+mn-cs"/>
              </a:rPr>
              <a:t>TIR işlemleri konusunda uygulamada karşılaşılan sorunlara ilişkin olarak yapılan tespitler ile özel sektör temsilcileri tarafından gündeme getirilen değişiklik önerilerini değerlendirmek ve </a:t>
            </a:r>
            <a:r>
              <a:rPr lang="tr-TR" sz="1200" kern="1200" dirty="0" smtClean="0">
                <a:solidFill>
                  <a:schemeClr val="accent4">
                    <a:lumMod val="75000"/>
                  </a:schemeClr>
                </a:solidFill>
                <a:latin typeface="+mn-lt"/>
                <a:ea typeface="+mn-ea"/>
                <a:cs typeface="+mn-cs"/>
              </a:rPr>
              <a:t>t</a:t>
            </a:r>
            <a:r>
              <a:rPr lang="tr-TR" sz="1200" dirty="0" smtClean="0">
                <a:solidFill>
                  <a:schemeClr val="accent4">
                    <a:lumMod val="75000"/>
                  </a:schemeClr>
                </a:solidFill>
              </a:rPr>
              <a:t>eknolojik gelişmelere bağlı olarak ortaya çıkan yenilikleri Tebliğe yansıtabilmektir.</a:t>
            </a:r>
          </a:p>
          <a:p>
            <a:pPr algn="just">
              <a:buFont typeface="Wingdings" pitchFamily="2" charset="2"/>
              <a:buNone/>
            </a:pPr>
            <a:endParaRPr lang="tr-TR" sz="1200" kern="1200" dirty="0" smtClean="0">
              <a:solidFill>
                <a:schemeClr val="tx1"/>
              </a:solidFill>
              <a:latin typeface="+mn-lt"/>
              <a:ea typeface="+mn-ea"/>
              <a:cs typeface="+mn-cs"/>
            </a:endParaRPr>
          </a:p>
          <a:p>
            <a:pPr lvl="0" algn="just">
              <a:buFont typeface="Wingdings" pitchFamily="2" charset="2"/>
              <a:buNone/>
            </a:pPr>
            <a:r>
              <a:rPr lang="tr-TR" sz="1200" dirty="0" smtClean="0">
                <a:solidFill>
                  <a:schemeClr val="accent4">
                    <a:lumMod val="75000"/>
                  </a:schemeClr>
                </a:solidFill>
              </a:rPr>
              <a:t>Sayılan bu amaçlar doğrultusunda;</a:t>
            </a:r>
            <a:r>
              <a:rPr lang="tr-TR" sz="1200" baseline="0" dirty="0" smtClean="0">
                <a:solidFill>
                  <a:schemeClr val="accent4">
                    <a:lumMod val="75000"/>
                  </a:schemeClr>
                </a:solidFill>
              </a:rPr>
              <a:t> </a:t>
            </a:r>
            <a:r>
              <a:rPr lang="tr-TR" sz="1200" kern="1200" baseline="0" dirty="0" smtClean="0">
                <a:solidFill>
                  <a:schemeClr val="tx1"/>
                </a:solidFill>
                <a:latin typeface="+mn-lt"/>
                <a:ea typeface="+mn-ea"/>
                <a:cs typeface="+mn-cs"/>
              </a:rPr>
              <a:t>biraz sonra da değineceğimiz üzere </a:t>
            </a:r>
            <a:r>
              <a:rPr lang="tr-TR" sz="1200" kern="1200" dirty="0" smtClean="0">
                <a:solidFill>
                  <a:schemeClr val="tx1"/>
                </a:solidFill>
                <a:latin typeface="+mn-lt"/>
                <a:ea typeface="+mn-ea"/>
                <a:cs typeface="+mn-cs"/>
              </a:rPr>
              <a:t>gümrük işlemleri ile sınır geçişlerine hız kazandıracak bir takım yeni düzenlemeler yapılmıştır.</a:t>
            </a:r>
            <a:endParaRPr lang="tr-TR" sz="1200" dirty="0" smtClean="0">
              <a:solidFill>
                <a:schemeClr val="accent4">
                  <a:lumMod val="75000"/>
                </a:schemeClr>
              </a:solidFill>
            </a:endParaRPr>
          </a:p>
          <a:p>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2</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fontScale="92500" lnSpcReduction="20000"/>
          </a:bodyPr>
          <a:lstStyle/>
          <a:p>
            <a:pPr marL="539496" indent="-457200" algn="just">
              <a:buFont typeface="Wingdings" pitchFamily="2" charset="2"/>
              <a:buNone/>
            </a:pPr>
            <a:r>
              <a:rPr lang="tr-TR" sz="1200" dirty="0" smtClean="0">
                <a:cs typeface="Tunga" pitchFamily="2"/>
              </a:rPr>
              <a:t>Yeni Tebliğin getirdiği en önemli yapısal değişikliklerden biri; zorunlu güzergah uygulamasına son verilmesidir. </a:t>
            </a:r>
          </a:p>
          <a:p>
            <a:pPr marL="539496" indent="-457200" algn="just">
              <a:buFont typeface="Wingdings" pitchFamily="2" charset="2"/>
              <a:buNone/>
            </a:pPr>
            <a:endParaRPr lang="tr-TR" sz="1200" dirty="0" smtClean="0">
              <a:cs typeface="Tunga" pitchFamily="2"/>
            </a:endParaRPr>
          </a:p>
          <a:p>
            <a:pPr marL="539496" indent="-457200" algn="just">
              <a:buFont typeface="Wingdings" pitchFamily="2" charset="2"/>
              <a:buNone/>
            </a:pPr>
            <a:endParaRPr lang="tr-TR" sz="1200" dirty="0" smtClean="0">
              <a:cs typeface="Tunga" pitchFamily="2"/>
            </a:endParaRPr>
          </a:p>
        </p:txBody>
      </p:sp>
      <p:sp>
        <p:nvSpPr>
          <p:cNvPr id="4" name="3 Slayt Numarası Yer Tutucusu"/>
          <p:cNvSpPr>
            <a:spLocks noGrp="1"/>
          </p:cNvSpPr>
          <p:nvPr>
            <p:ph type="sldNum" sz="quarter" idx="10"/>
          </p:nvPr>
        </p:nvSpPr>
        <p:spPr/>
        <p:txBody>
          <a:bodyPr/>
          <a:lstStyle/>
          <a:p>
            <a:fld id="{9A8618B7-47BF-4D56-A2F5-7AE75F9624A3}" type="slidenum">
              <a:rPr lang="tr-TR" smtClean="0"/>
              <a:pPr/>
              <a:t>3</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539496" indent="-457200" algn="just">
              <a:buFont typeface="Wingdings" pitchFamily="2" charset="2"/>
              <a:buNone/>
            </a:pPr>
            <a:r>
              <a:rPr lang="tr-TR" sz="1200" dirty="0" smtClean="0">
                <a:cs typeface="Tunga" pitchFamily="2"/>
              </a:rPr>
              <a:t>Mülga Tebliğde, </a:t>
            </a:r>
            <a:r>
              <a:rPr lang="tr-TR" sz="1200" b="1" dirty="0" smtClean="0">
                <a:cs typeface="Tunga" pitchFamily="2"/>
              </a:rPr>
              <a:t>yabancı plakalı taşıtlar ile serbest dolaşımda olmayan </a:t>
            </a:r>
            <a:r>
              <a:rPr lang="tr-TR" sz="1200" b="0" dirty="0" smtClean="0">
                <a:cs typeface="Tunga" pitchFamily="2"/>
              </a:rPr>
              <a:t>(yabancı menşeli) </a:t>
            </a:r>
            <a:r>
              <a:rPr lang="tr-TR" sz="1200" dirty="0" smtClean="0">
                <a:cs typeface="Tunga" pitchFamily="2"/>
              </a:rPr>
              <a:t>eşyayı Türkiye’den transit olarak geçiren Türk</a:t>
            </a:r>
          </a:p>
          <a:p>
            <a:pPr marL="539496" indent="-457200" algn="just">
              <a:buFont typeface="Wingdings" pitchFamily="2" charset="2"/>
              <a:buNone/>
            </a:pPr>
            <a:r>
              <a:rPr lang="tr-TR" sz="1200" dirty="0" smtClean="0">
                <a:cs typeface="Tunga" pitchFamily="2"/>
              </a:rPr>
              <a:t>plakalı taşıtlar için belli bir güzergahın izlenmesi zorunluluğu bulunmaktaydı. </a:t>
            </a:r>
          </a:p>
          <a:p>
            <a:pPr marL="538163" indent="-457200" algn="just">
              <a:buFont typeface="Wingdings 2" pitchFamily="18" charset="2"/>
              <a:buNone/>
            </a:pPr>
            <a:endParaRPr lang="tr-TR" sz="1200" dirty="0" smtClean="0">
              <a:cs typeface="Tunga" pitchFamily="2"/>
            </a:endParaRPr>
          </a:p>
          <a:p>
            <a:pPr marL="538163" indent="-457200" algn="just">
              <a:buFont typeface="Wingdings 2" pitchFamily="18" charset="2"/>
              <a:buNone/>
            </a:pPr>
            <a:r>
              <a:rPr lang="tr-TR" sz="1200" dirty="0" smtClean="0">
                <a:cs typeface="Tunga" pitchFamily="2"/>
              </a:rPr>
              <a:t>Ancak, Yeni Tebliğ ile;</a:t>
            </a:r>
          </a:p>
          <a:p>
            <a:pPr marL="538163" indent="-457200" algn="just"/>
            <a:r>
              <a:rPr lang="tr-TR" sz="1200" dirty="0" smtClean="0">
                <a:cs typeface="Tunga" pitchFamily="2"/>
              </a:rPr>
              <a:t>Taşıtların seyredeceği yollar ek-5 ve ek-6’da belirlenmiş</a:t>
            </a:r>
            <a:r>
              <a:rPr lang="tr-TR" sz="1200" baseline="0" dirty="0" smtClean="0">
                <a:cs typeface="Tunga" pitchFamily="2"/>
              </a:rPr>
              <a:t> olup k</a:t>
            </a:r>
            <a:r>
              <a:rPr lang="tr-TR" sz="1200" i="1" dirty="0" smtClean="0">
                <a:cs typeface="Tunga" pitchFamily="2"/>
              </a:rPr>
              <a:t>açakçılık yapılacağına dair ihbar, istihbarat, kuvvetli </a:t>
            </a:r>
            <a:r>
              <a:rPr lang="tr-TR" sz="1200" i="1" baseline="0" dirty="0" smtClean="0">
                <a:cs typeface="Tunga" pitchFamily="2"/>
              </a:rPr>
              <a:t>ş</a:t>
            </a:r>
            <a:r>
              <a:rPr lang="tr-TR" sz="1200" i="1" dirty="0" smtClean="0">
                <a:cs typeface="Tunga" pitchFamily="2"/>
              </a:rPr>
              <a:t>üphe bulunması, gerek taşınan</a:t>
            </a:r>
          </a:p>
          <a:p>
            <a:pPr marL="538163" indent="-457200" algn="just"/>
            <a:r>
              <a:rPr lang="tr-TR" sz="1200" i="1" dirty="0" smtClean="0">
                <a:cs typeface="Tunga" pitchFamily="2"/>
              </a:rPr>
              <a:t>eşya gerekse taşıyıcı hakkında gümrük idarelerinde risk verilerinin mevcut olması veya taşıtın ATS cihazı ile takip edilecek olması durumlarında,</a:t>
            </a:r>
            <a:endParaRPr lang="tr-TR" sz="1200" i="0" dirty="0" smtClean="0">
              <a:cs typeface="Tunga" pitchFamily="2"/>
            </a:endParaRPr>
          </a:p>
          <a:p>
            <a:pPr marL="538163" marR="0" indent="-457200" algn="just" defTabSz="914400" rtl="0" eaLnBrk="1" fontAlgn="auto" latinLnBrk="0" hangingPunct="1">
              <a:lnSpc>
                <a:spcPct val="100000"/>
              </a:lnSpc>
              <a:spcBef>
                <a:spcPts val="0"/>
              </a:spcBef>
              <a:spcAft>
                <a:spcPts val="0"/>
              </a:spcAft>
              <a:buClrTx/>
              <a:buSzTx/>
              <a:buFontTx/>
              <a:buNone/>
              <a:tabLst/>
              <a:defRPr/>
            </a:pPr>
            <a:r>
              <a:rPr lang="tr-TR" sz="1200" b="0" i="0" dirty="0" smtClean="0">
                <a:cs typeface="Tunga" pitchFamily="2"/>
              </a:rPr>
              <a:t>ayrıca, </a:t>
            </a:r>
            <a:r>
              <a:rPr lang="tr-TR" sz="1200" kern="1200" dirty="0" smtClean="0">
                <a:solidFill>
                  <a:schemeClr val="tx1"/>
                </a:solidFill>
                <a:latin typeface="+mn-lt"/>
                <a:ea typeface="+mn-ea"/>
                <a:cs typeface="+mn-cs"/>
              </a:rPr>
              <a:t>Ulaştırma Bakanlığı tarafından verilen özel izin belgesi veya özel yük taşıma izin belgesinde bir güzergâh </a:t>
            </a:r>
          </a:p>
          <a:p>
            <a:pPr marL="538163" marR="0" indent="-457200" algn="just"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belirlenmesi halinde </a:t>
            </a:r>
            <a:r>
              <a:rPr lang="tr-TR" sz="1200" b="1" dirty="0" smtClean="0">
                <a:cs typeface="Tunga" pitchFamily="2"/>
              </a:rPr>
              <a:t>yerli veya yabancı plakalı ayrımı yapılmaksızın serbest dolaşımda olmayan </a:t>
            </a:r>
            <a:r>
              <a:rPr lang="tr-TR" sz="1200" dirty="0" smtClean="0">
                <a:cs typeface="Tunga" pitchFamily="2"/>
              </a:rPr>
              <a:t>eşyayı taşıyan taşıtlar için ek-5 ve ek</a:t>
            </a:r>
          </a:p>
          <a:p>
            <a:pPr marL="538163" marR="0" indent="-457200" algn="just" defTabSz="914400" rtl="0" eaLnBrk="1" fontAlgn="auto" latinLnBrk="0" hangingPunct="1">
              <a:lnSpc>
                <a:spcPct val="100000"/>
              </a:lnSpc>
              <a:spcBef>
                <a:spcPts val="0"/>
              </a:spcBef>
              <a:spcAft>
                <a:spcPts val="0"/>
              </a:spcAft>
              <a:buClrTx/>
              <a:buSzTx/>
              <a:buFontTx/>
              <a:buNone/>
              <a:tabLst/>
              <a:defRPr/>
            </a:pPr>
            <a:r>
              <a:rPr lang="tr-TR" sz="1200" dirty="0" smtClean="0">
                <a:cs typeface="Tunga" pitchFamily="2"/>
              </a:rPr>
              <a:t>6’da belirlenmiş yollardan belli bir güzergahın takip edilmesi zorunluluğu getirilmiştir. </a:t>
            </a:r>
          </a:p>
          <a:p>
            <a:pPr marL="538163" indent="-457200" algn="just"/>
            <a:r>
              <a:rPr lang="tr-TR" sz="1200" dirty="0" smtClean="0">
                <a:cs typeface="Tunga" pitchFamily="2"/>
              </a:rPr>
              <a:t>B</a:t>
            </a:r>
            <a:r>
              <a:rPr lang="tr-TR" sz="1200" dirty="0" smtClean="0"/>
              <a:t>elirtilen bu haller dışında, ek-5 ve ek-6’da belirlenen yollarda seyretmek koşuluyla, </a:t>
            </a:r>
            <a:r>
              <a:rPr lang="tr-TR" sz="1200" dirty="0" smtClean="0">
                <a:cs typeface="Tunga" pitchFamily="2"/>
              </a:rPr>
              <a:t>belli bir güzergahın takip</a:t>
            </a:r>
            <a:r>
              <a:rPr lang="tr-TR" sz="1200" baseline="0" dirty="0" smtClean="0">
                <a:cs typeface="Tunga" pitchFamily="2"/>
              </a:rPr>
              <a:t> </a:t>
            </a:r>
            <a:r>
              <a:rPr lang="tr-TR" sz="1200" dirty="0" smtClean="0">
                <a:cs typeface="Tunga" pitchFamily="2"/>
              </a:rPr>
              <a:t>edilmesi zorunluluğu kaldırılmıştır.</a:t>
            </a:r>
          </a:p>
          <a:p>
            <a:pPr marL="538163" indent="-457200" algn="just"/>
            <a:endParaRPr lang="tr-TR" sz="1200" dirty="0" smtClean="0">
              <a:cs typeface="Tunga" pitchFamily="2"/>
            </a:endParaRPr>
          </a:p>
          <a:p>
            <a:pPr marL="538163" indent="-457200" algn="just"/>
            <a:r>
              <a:rPr lang="tr-TR" sz="1200" b="1" dirty="0" smtClean="0">
                <a:cs typeface="Tunga" pitchFamily="2"/>
              </a:rPr>
              <a:t>Serbest dolaşımda olan eşyayı taşıyan yabancı plakalı taşıtlar </a:t>
            </a:r>
            <a:r>
              <a:rPr lang="tr-TR" sz="1200" dirty="0" smtClean="0">
                <a:cs typeface="Tunga" pitchFamily="2"/>
              </a:rPr>
              <a:t>için uygulanan güzergah kısıtlamasına da son verilmiştir. </a:t>
            </a:r>
            <a:r>
              <a:rPr lang="tr-TR" sz="1200" dirty="0" smtClean="0">
                <a:cs typeface="Tunga" pitchFamily="2"/>
                <a:hlinkClick r:id="rId3" action="ppaction://hlinkfile"/>
              </a:rPr>
              <a:t>Madde 4</a:t>
            </a:r>
            <a:endParaRPr lang="tr-TR" sz="1200" dirty="0" smtClean="0">
              <a:cs typeface="Tunga" pitchFamily="2"/>
            </a:endParaRPr>
          </a:p>
          <a:p>
            <a:pPr marL="539496" indent="-457200" algn="just">
              <a:buFont typeface="Wingdings" pitchFamily="2" charset="2"/>
              <a:buNone/>
            </a:pPr>
            <a:endParaRPr lang="tr-TR" sz="1200" dirty="0" smtClean="0">
              <a:cs typeface="Tunga" pitchFamily="2"/>
            </a:endParaRPr>
          </a:p>
          <a:p>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4</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fontScale="92500" lnSpcReduction="20000"/>
          </a:bodyPr>
          <a:lstStyle/>
          <a:p>
            <a:pPr marL="539496" indent="-457200" algn="just">
              <a:buFont typeface="Wingdings" pitchFamily="2" charset="2"/>
              <a:buNone/>
            </a:pPr>
            <a:endParaRPr lang="tr-TR" sz="1200" dirty="0" smtClean="0">
              <a:cs typeface="Tunga" pitchFamily="2"/>
            </a:endParaRPr>
          </a:p>
        </p:txBody>
      </p:sp>
      <p:sp>
        <p:nvSpPr>
          <p:cNvPr id="4" name="3 Slayt Numarası Yer Tutucusu"/>
          <p:cNvSpPr>
            <a:spLocks noGrp="1"/>
          </p:cNvSpPr>
          <p:nvPr>
            <p:ph type="sldNum" sz="quarter" idx="10"/>
          </p:nvPr>
        </p:nvSpPr>
        <p:spPr/>
        <p:txBody>
          <a:bodyPr/>
          <a:lstStyle/>
          <a:p>
            <a:fld id="{9A8618B7-47BF-4D56-A2F5-7AE75F9624A3}" type="slidenum">
              <a:rPr lang="tr-TR" smtClean="0"/>
              <a:pPr/>
              <a:t>5</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accent4">
                    <a:lumMod val="75000"/>
                  </a:schemeClr>
                </a:solidFill>
                <a:latin typeface="+mn-lt"/>
                <a:ea typeface="+mn-ea"/>
                <a:cs typeface="Tunga" pitchFamily="2"/>
              </a:rPr>
              <a:t>Ayrıca;</a:t>
            </a:r>
            <a:r>
              <a:rPr lang="tr-TR" sz="1200" kern="1200" baseline="0" dirty="0" smtClean="0">
                <a:solidFill>
                  <a:schemeClr val="accent4">
                    <a:lumMod val="75000"/>
                  </a:schemeClr>
                </a:solidFill>
                <a:latin typeface="+mn-lt"/>
                <a:ea typeface="+mn-ea"/>
                <a:cs typeface="Tunga" pitchFamily="2"/>
              </a:rPr>
              <a:t> g</a:t>
            </a:r>
            <a:r>
              <a:rPr lang="tr-TR" sz="1200" dirty="0" smtClean="0">
                <a:solidFill>
                  <a:schemeClr val="accent4">
                    <a:lumMod val="75000"/>
                  </a:schemeClr>
                </a:solidFill>
                <a:cs typeface="Tunga" pitchFamily="2"/>
              </a:rPr>
              <a:t>üzergah kat etme süresini ihlal eden ve belirli bir güzergahın izlenmesinin zorunlu tutulduğu durumlarda güzergah ihlali yapan taşıtlar fiziki kontrole yönlendirilecektir.</a:t>
            </a:r>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6</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539496" indent="-457200" algn="just">
              <a:buFont typeface="Wingdings" pitchFamily="2" charset="2"/>
              <a:buNone/>
            </a:pPr>
            <a:r>
              <a:rPr lang="tr-TR" sz="1200" dirty="0" smtClean="0">
                <a:cs typeface="Tunga" pitchFamily="2"/>
              </a:rPr>
              <a:t>Yeni</a:t>
            </a:r>
            <a:r>
              <a:rPr lang="tr-TR" sz="1200" baseline="0" dirty="0" smtClean="0">
                <a:cs typeface="Tunga" pitchFamily="2"/>
              </a:rPr>
              <a:t> Tebliğ ile getirilen en önemli değişikliklerden bir diğeri de; </a:t>
            </a:r>
          </a:p>
          <a:p>
            <a:pPr marL="539496" indent="-457200" algn="just">
              <a:buFont typeface="Wingdings" pitchFamily="2" charset="2"/>
              <a:buNone/>
            </a:pPr>
            <a:r>
              <a:rPr lang="tr-TR" sz="1200" dirty="0" smtClean="0">
                <a:cs typeface="Tunga" pitchFamily="2"/>
              </a:rPr>
              <a:t>Güzergahlar üzerindeki mevcut 13 geçici TIR denetleme ve konaklama noktasına uğrama zorunluluğunun kaldırılmış olmasıdır. </a:t>
            </a:r>
          </a:p>
          <a:p>
            <a:pPr marL="539496" marR="0" indent="-457200" algn="just" defTabSz="914400" rtl="0" eaLnBrk="1" fontAlgn="auto" latinLnBrk="0" hangingPunct="1">
              <a:lnSpc>
                <a:spcPct val="100000"/>
              </a:lnSpc>
              <a:spcBef>
                <a:spcPts val="0"/>
              </a:spcBef>
              <a:spcAft>
                <a:spcPts val="0"/>
              </a:spcAft>
              <a:buClrTx/>
              <a:buSzTx/>
              <a:buFont typeface="Wingdings" pitchFamily="2" charset="2"/>
              <a:buNone/>
              <a:tabLst/>
              <a:defRPr/>
            </a:pPr>
            <a:endParaRPr lang="tr-TR" sz="1200" dirty="0" smtClean="0">
              <a:cs typeface="Tunga" pitchFamily="2"/>
            </a:endParaRPr>
          </a:p>
          <a:p>
            <a:pPr marL="539496" marR="0" indent="-457200" algn="just" defTabSz="914400" rtl="0" eaLnBrk="1" fontAlgn="auto" latinLnBrk="0" hangingPunct="1">
              <a:lnSpc>
                <a:spcPct val="100000"/>
              </a:lnSpc>
              <a:spcBef>
                <a:spcPts val="0"/>
              </a:spcBef>
              <a:spcAft>
                <a:spcPts val="0"/>
              </a:spcAft>
              <a:buClrTx/>
              <a:buSzTx/>
              <a:buFont typeface="Wingdings" pitchFamily="2" charset="2"/>
              <a:buNone/>
              <a:tabLst/>
              <a:defRPr/>
            </a:pPr>
            <a:r>
              <a:rPr lang="tr-TR" sz="1200" dirty="0" smtClean="0">
                <a:cs typeface="Tunga" pitchFamily="2"/>
                <a:hlinkClick r:id="rId3" action="ppaction://hlinkfile"/>
              </a:rPr>
              <a:t>Geçici Madde 1</a:t>
            </a:r>
            <a:r>
              <a:rPr lang="tr-TR" sz="1200" dirty="0" smtClean="0">
                <a:cs typeface="Tunga" pitchFamily="2"/>
              </a:rPr>
              <a:t>; Bu</a:t>
            </a:r>
            <a:r>
              <a:rPr lang="tr-TR" sz="1200" baseline="0" dirty="0" smtClean="0">
                <a:cs typeface="Tunga" pitchFamily="2"/>
              </a:rPr>
              <a:t> sayede </a:t>
            </a:r>
            <a:r>
              <a:rPr lang="tr-TR" sz="1200" dirty="0" smtClean="0">
                <a:cs typeface="Tunga" pitchFamily="2"/>
              </a:rPr>
              <a:t>TIR sürücüleri, artık güzergah üzerindeki dinlenme tesislerinden de yararlanabilecektir.</a:t>
            </a:r>
            <a:r>
              <a:rPr lang="tr-TR" sz="1200" dirty="0" smtClean="0">
                <a:cs typeface="Tunga" pitchFamily="2"/>
                <a:hlinkClick r:id="rId4" action="ppaction://hlinkfile"/>
              </a:rPr>
              <a:t>Madde 6</a:t>
            </a:r>
            <a:endParaRPr lang="tr-TR" sz="1200" dirty="0" smtClean="0">
              <a:cs typeface="Tunga" pitchFamily="2"/>
            </a:endParaRPr>
          </a:p>
          <a:p>
            <a:pPr marL="539496" marR="0" indent="-457200" algn="just" defTabSz="914400" rtl="0" eaLnBrk="1" fontAlgn="auto" latinLnBrk="0" hangingPunct="1">
              <a:lnSpc>
                <a:spcPct val="100000"/>
              </a:lnSpc>
              <a:spcBef>
                <a:spcPts val="0"/>
              </a:spcBef>
              <a:spcAft>
                <a:spcPts val="0"/>
              </a:spcAft>
              <a:buClrTx/>
              <a:buSzTx/>
              <a:buFont typeface="Wingdings" pitchFamily="2" charset="2"/>
              <a:buNone/>
              <a:tabLst/>
              <a:defRPr/>
            </a:pPr>
            <a:endParaRPr lang="tr-TR" sz="1200" dirty="0" smtClean="0">
              <a:cs typeface="Tunga" pitchFamily="2"/>
            </a:endParaRPr>
          </a:p>
        </p:txBody>
      </p:sp>
      <p:sp>
        <p:nvSpPr>
          <p:cNvPr id="4" name="3 Slayt Numarası Yer Tutucusu"/>
          <p:cNvSpPr>
            <a:spLocks noGrp="1"/>
          </p:cNvSpPr>
          <p:nvPr>
            <p:ph type="sldNum" sz="quarter" idx="10"/>
          </p:nvPr>
        </p:nvSpPr>
        <p:spPr/>
        <p:txBody>
          <a:bodyPr/>
          <a:lstStyle/>
          <a:p>
            <a:fld id="{9A8618B7-47BF-4D56-A2F5-7AE75F9624A3}" type="slidenum">
              <a:rPr lang="tr-TR" smtClean="0"/>
              <a:pPr/>
              <a:t>7</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539496" marR="0" indent="-457200" algn="just" defTabSz="914400" rtl="0" eaLnBrk="1" fontAlgn="auto" latinLnBrk="0" hangingPunct="1">
              <a:lnSpc>
                <a:spcPct val="100000"/>
              </a:lnSpc>
              <a:spcBef>
                <a:spcPts val="0"/>
              </a:spcBef>
              <a:spcAft>
                <a:spcPts val="0"/>
              </a:spcAft>
              <a:buClrTx/>
              <a:buSzTx/>
              <a:buFont typeface="Wingdings" pitchFamily="2" charset="2"/>
              <a:buNone/>
              <a:tabLst/>
              <a:defRPr/>
            </a:pPr>
            <a:r>
              <a:rPr lang="tr-TR" sz="1200" kern="1200" dirty="0" smtClean="0">
                <a:solidFill>
                  <a:schemeClr val="tx1"/>
                </a:solidFill>
                <a:latin typeface="+mn-lt"/>
                <a:ea typeface="+mn-ea"/>
                <a:cs typeface="+mn-cs"/>
              </a:rPr>
              <a:t>TIR denetleme ve konaklama noktalarına uğrama zorunluluğu kaldırıldığından, </a:t>
            </a:r>
            <a:r>
              <a:rPr lang="tr-TR" sz="1200" baseline="0" dirty="0" smtClean="0">
                <a:cs typeface="Tunga" pitchFamily="2"/>
              </a:rPr>
              <a:t>eski Tebliğin 19. maddesi de yürürlükten kaldırılmış olup yeni</a:t>
            </a:r>
          </a:p>
          <a:p>
            <a:pPr marL="539496" marR="0" indent="-457200" algn="just" defTabSz="914400" rtl="0" eaLnBrk="1" fontAlgn="auto" latinLnBrk="0" hangingPunct="1">
              <a:lnSpc>
                <a:spcPct val="100000"/>
              </a:lnSpc>
              <a:spcBef>
                <a:spcPts val="0"/>
              </a:spcBef>
              <a:spcAft>
                <a:spcPts val="0"/>
              </a:spcAft>
              <a:buClrTx/>
              <a:buSzTx/>
              <a:buFont typeface="Wingdings" pitchFamily="2" charset="2"/>
              <a:buNone/>
              <a:tabLst/>
              <a:defRPr/>
            </a:pPr>
            <a:r>
              <a:rPr lang="tr-TR" sz="1200" baseline="0" dirty="0" smtClean="0">
                <a:cs typeface="Tunga" pitchFamily="2"/>
              </a:rPr>
              <a:t>Tebliğ sayesinde </a:t>
            </a:r>
            <a:r>
              <a:rPr lang="tr-TR" sz="1200" kern="1200" dirty="0" smtClean="0">
                <a:solidFill>
                  <a:schemeClr val="tx1"/>
                </a:solidFill>
                <a:latin typeface="+mn-lt"/>
                <a:ea typeface="+mn-ea"/>
                <a:cs typeface="+mn-cs"/>
              </a:rPr>
              <a:t>giriş gümrük idarelerinde denetleme belgesi verilmeyecek ve çıkış </a:t>
            </a:r>
            <a:r>
              <a:rPr lang="tr-TR" sz="1200" kern="1200" baseline="0" dirty="0" smtClean="0">
                <a:solidFill>
                  <a:schemeClr val="tx1"/>
                </a:solidFill>
                <a:latin typeface="+mn-lt"/>
                <a:ea typeface="+mn-ea"/>
                <a:cs typeface="+mn-cs"/>
              </a:rPr>
              <a:t> </a:t>
            </a:r>
            <a:r>
              <a:rPr lang="tr-TR" sz="1200" kern="1200" dirty="0" smtClean="0">
                <a:solidFill>
                  <a:schemeClr val="tx1"/>
                </a:solidFill>
                <a:latin typeface="+mn-lt"/>
                <a:ea typeface="+mn-ea"/>
                <a:cs typeface="+mn-cs"/>
              </a:rPr>
              <a:t>gümrük idareleri tarafından da bu belge talep edilmeyecektir. </a:t>
            </a:r>
            <a:r>
              <a:rPr lang="tr-TR" sz="1200" dirty="0" smtClean="0">
                <a:cs typeface="Tunga" pitchFamily="2"/>
                <a:hlinkClick r:id="rId3" action="ppaction://hlinkfile"/>
              </a:rPr>
              <a:t>Eski Tebliğ Madde 19</a:t>
            </a:r>
            <a:endParaRPr lang="tr-TR" sz="1200" dirty="0" smtClean="0">
              <a:cs typeface="Tunga" pitchFamily="2"/>
            </a:endParaRPr>
          </a:p>
          <a:p>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8</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Yeni Tebliğin 55. maddesi uyarınca; TIR</a:t>
            </a:r>
            <a:r>
              <a:rPr lang="tr-TR" sz="1200" kern="1200" baseline="0" dirty="0" smtClean="0">
                <a:solidFill>
                  <a:schemeClr val="tx1"/>
                </a:solidFill>
                <a:latin typeface="+mn-lt"/>
                <a:ea typeface="+mn-ea"/>
                <a:cs typeface="+mn-cs"/>
              </a:rPr>
              <a:t> taşımalarında memur refakati uygulamasının kapsamı daraltılarak;</a:t>
            </a:r>
            <a:r>
              <a:rPr lang="tr-TR" sz="1200" kern="1200" dirty="0" smtClean="0">
                <a:solidFill>
                  <a:schemeClr val="tx1"/>
                </a:solidFill>
                <a:latin typeface="+mn-lt"/>
                <a:ea typeface="+mn-ea"/>
                <a:cs typeface="+mn-cs"/>
              </a:rPr>
              <a:t> </a:t>
            </a:r>
          </a:p>
          <a:p>
            <a:r>
              <a:rPr lang="tr-TR" sz="1200" kern="1200" dirty="0" smtClean="0">
                <a:solidFill>
                  <a:schemeClr val="tx1"/>
                </a:solidFill>
                <a:latin typeface="+mn-lt"/>
                <a:ea typeface="+mn-ea"/>
                <a:cs typeface="+mn-cs"/>
              </a:rPr>
              <a:t>taşınan eşyanın gümrük vergileri toplamının TIR Sözleşmesi'ne göre tespit edilen azami teminat tutarını aşmaması</a:t>
            </a:r>
          </a:p>
          <a:p>
            <a:pPr algn="just">
              <a:buFont typeface="Wingdings" pitchFamily="2" charset="2"/>
              <a:buNone/>
            </a:pPr>
            <a:r>
              <a:rPr lang="tr-TR" sz="1200" kern="1200" dirty="0" smtClean="0">
                <a:solidFill>
                  <a:schemeClr val="tx1"/>
                </a:solidFill>
                <a:latin typeface="+mn-lt"/>
                <a:ea typeface="+mn-ea"/>
                <a:cs typeface="+mn-cs"/>
              </a:rPr>
              <a:t>durumunda hiçbir şekilde memur refakati verilmeyeceği hususunun hüküm altına alınmasıyla, taşımacılık maliyetinde  düşüş öngörülmüştür. </a:t>
            </a:r>
          </a:p>
          <a:p>
            <a:pPr algn="just">
              <a:buFont typeface="Wingdings" pitchFamily="2" charset="2"/>
              <a:buNone/>
            </a:pPr>
            <a:endParaRPr lang="tr-TR" sz="1200" kern="1200" dirty="0" smtClean="0">
              <a:solidFill>
                <a:schemeClr val="tx1"/>
              </a:solidFill>
              <a:latin typeface="+mn-lt"/>
              <a:ea typeface="+mn-ea"/>
              <a:cs typeface="+mn-cs"/>
            </a:endParaRPr>
          </a:p>
          <a:p>
            <a:pPr algn="just">
              <a:buFont typeface="Wingdings" pitchFamily="2" charset="2"/>
              <a:buNone/>
            </a:pPr>
            <a:r>
              <a:rPr lang="tr-TR" sz="1200" b="0" kern="1200" dirty="0" smtClean="0">
                <a:solidFill>
                  <a:schemeClr val="tx1"/>
                </a:solidFill>
                <a:latin typeface="+mn-lt"/>
                <a:ea typeface="+mn-ea"/>
                <a:cs typeface="+mn-cs"/>
              </a:rPr>
              <a:t>Bununla birlikte; azami teminat tutarının (50.000$)</a:t>
            </a:r>
            <a:r>
              <a:rPr lang="tr-TR" sz="1200" b="0" kern="1200" baseline="0" dirty="0" smtClean="0">
                <a:solidFill>
                  <a:schemeClr val="tx1"/>
                </a:solidFill>
                <a:latin typeface="+mn-lt"/>
                <a:ea typeface="+mn-ea"/>
                <a:cs typeface="+mn-cs"/>
              </a:rPr>
              <a:t> aşılması </a:t>
            </a:r>
            <a:r>
              <a:rPr lang="tr-TR" sz="1200" b="0" kern="1200" dirty="0" smtClean="0">
                <a:solidFill>
                  <a:schemeClr val="tx1"/>
                </a:solidFill>
                <a:latin typeface="+mn-lt"/>
                <a:ea typeface="+mn-ea"/>
                <a:cs typeface="+mn-cs"/>
              </a:rPr>
              <a:t>halinde ise; kaçakçılık yapılacağına dair ihbar, istihbarat, kuvvetli şüphe bulunması veya gerek taşınan eşya gerekse taşıyıcı hakkında gümrük idarelerinde risk verilerinin mevcut olması durumlarında öncelikle </a:t>
            </a:r>
            <a:r>
              <a:rPr lang="tr-TR" sz="1200" b="0" dirty="0" smtClean="0">
                <a:solidFill>
                  <a:schemeClr val="accent4">
                    <a:lumMod val="75000"/>
                  </a:schemeClr>
                </a:solidFill>
                <a:cs typeface="Tunga" pitchFamily="2"/>
              </a:rPr>
              <a:t>ATS cihazından yararlanılmasına, </a:t>
            </a:r>
          </a:p>
          <a:p>
            <a:pPr algn="just">
              <a:buFont typeface="Wingdings" pitchFamily="2" charset="2"/>
              <a:buNone/>
            </a:pPr>
            <a:endParaRPr lang="tr-TR" sz="1200" b="0" dirty="0" smtClean="0">
              <a:solidFill>
                <a:schemeClr val="accent4">
                  <a:lumMod val="75000"/>
                </a:schemeClr>
              </a:solidFill>
              <a:cs typeface="Tunga" pitchFamily="2"/>
            </a:endParaRPr>
          </a:p>
          <a:p>
            <a:pPr algn="just">
              <a:buFont typeface="Wingdings" pitchFamily="2" charset="2"/>
              <a:buNone/>
            </a:pPr>
            <a:r>
              <a:rPr lang="tr-TR" sz="1200" b="0" dirty="0" smtClean="0">
                <a:solidFill>
                  <a:schemeClr val="accent4">
                    <a:lumMod val="75000"/>
                  </a:schemeClr>
                </a:solidFill>
                <a:cs typeface="Tunga" pitchFamily="2"/>
              </a:rPr>
              <a:t>yeterli ATS cihazının bulunmaması halinde ise memur refakati verilmesine karar verilmiştir.</a:t>
            </a:r>
          </a:p>
        </p:txBody>
      </p:sp>
      <p:sp>
        <p:nvSpPr>
          <p:cNvPr id="4" name="3 Slayt Numarası Yer Tutucusu"/>
          <p:cNvSpPr>
            <a:spLocks noGrp="1"/>
          </p:cNvSpPr>
          <p:nvPr>
            <p:ph type="sldNum" sz="quarter" idx="10"/>
          </p:nvPr>
        </p:nvSpPr>
        <p:spPr/>
        <p:txBody>
          <a:bodyPr/>
          <a:lstStyle/>
          <a:p>
            <a:fld id="{9A8618B7-47BF-4D56-A2F5-7AE75F9624A3}" type="slidenum">
              <a:rPr lang="tr-TR" smtClean="0"/>
              <a:pPr/>
              <a:t>10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fld id="{9FA7A2C7-7639-4195-B28C-88025FDD4AF3}" type="datetime1">
              <a:rPr lang="tr-TR" smtClean="0"/>
              <a:pPr/>
              <a:t>19.06.2011</a:t>
            </a:fld>
            <a:endParaRPr lang="tr-TR"/>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22D17398-4798-403A-90D5-5B81D5752ADC}" type="slidenum">
              <a:rPr lang="tr-TR" smtClean="0"/>
              <a:pPr/>
              <a:t>‹#›</a:t>
            </a:fld>
            <a:endParaRPr lang="tr-TR"/>
          </a:p>
        </p:txBody>
      </p:sp>
    </p:spTree>
  </p:cSld>
  <p:clrMapOvr>
    <a:masterClrMapping/>
  </p:clrMapOvr>
  <p:transition spd="med" advTm="3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8761CC63-8C80-44C5-964D-A611E300AB13}" type="datetime1">
              <a:rPr lang="tr-TR" smtClean="0"/>
              <a:pPr/>
              <a:t>19.06.2011</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Tree>
  </p:cSld>
  <p:clrMapOvr>
    <a:masterClrMapping/>
  </p:clrMapOvr>
  <p:transition spd="med"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89E7AAC0-7528-45FD-87F4-67492F230B6F}" type="datetime1">
              <a:rPr lang="tr-TR" smtClean="0"/>
              <a:pPr/>
              <a:t>19.06.2011</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Tree>
  </p:cSld>
  <p:clrMapOvr>
    <a:masterClrMapping/>
  </p:clrMapOvr>
  <p:transition spd="med" advTm="3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C6B827E8-096C-4E96-BC76-267B7775B6F4}" type="datetime1">
              <a:rPr lang="tr-TR" smtClean="0"/>
              <a:pPr/>
              <a:t>19.06.2011</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
        <p:nvSpPr>
          <p:cNvPr id="7" name="6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transition spd="med"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F174CB83-0324-4822-8806-20330EE581FB}" type="datetime1">
              <a:rPr lang="tr-TR" smtClean="0"/>
              <a:pPr/>
              <a:t>19.06.2011</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transition spd="med"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C4DD21AF-10B3-44FB-869A-C4C237A9A3F1}" type="datetime1">
              <a:rPr lang="tr-TR" smtClean="0"/>
              <a:pPr/>
              <a:t>19.06.2011</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
        <p:nvSpPr>
          <p:cNvPr id="8" name="7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transition spd="med" advTm="300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CCC43A7E-49CC-49FB-9296-C0F075631DCC}" type="datetime1">
              <a:rPr lang="tr-TR" smtClean="0"/>
              <a:pPr/>
              <a:t>19.06.2011</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Tree>
  </p:cSld>
  <p:clrMapOvr>
    <a:masterClrMapping/>
  </p:clrMapOvr>
  <p:transition spd="med"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extLst/>
          </a:lstStyle>
          <a:p>
            <a:fld id="{C78C031D-4034-46E4-9638-0E65D607B950}" type="datetime1">
              <a:rPr lang="tr-TR" smtClean="0"/>
              <a:pPr/>
              <a:t>19.06.2011</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
        <p:nvSpPr>
          <p:cNvPr id="6" name="5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transition spd="med"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0B590DFD-59CE-4391-93BD-DFC4308E8240}" type="datetime1">
              <a:rPr lang="tr-TR" smtClean="0"/>
              <a:pPr/>
              <a:t>19.06.2011</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Tree>
  </p:cSld>
  <p:clrMapOvr>
    <a:masterClrMapping/>
  </p:clrMapOvr>
  <p:transition spd="med" advTm="300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extLst/>
          </a:lstStyle>
          <a:p>
            <a:fld id="{21F543E8-B888-42EB-9A27-BCC993A0688A}" type="datetime1">
              <a:rPr lang="tr-TR" smtClean="0"/>
              <a:pPr/>
              <a:t>19.06.2011</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Tree>
  </p:cSld>
  <p:clrMapOvr>
    <a:masterClrMapping/>
  </p:clrMapOvr>
  <p:transition spd="med" advTm="300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fld id="{02B0A021-26CF-4138-A943-76882A436B4C}" type="datetime1">
              <a:rPr lang="tr-TR" smtClean="0"/>
              <a:pPr/>
              <a:t>19.06.2011</a:t>
            </a:fld>
            <a:endParaRPr lang="tr-TR"/>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22D17398-4798-403A-90D5-5B81D5752ADC}" type="slidenum">
              <a:rPr lang="tr-TR" smtClean="0"/>
              <a:pPr/>
              <a:t>‹#›</a:t>
            </a:fld>
            <a:endParaRPr lang="tr-TR"/>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7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Dik Üçgen"/>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transition spd="med" advTm="3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3" name="12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Dik Üçgen"/>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865D3ED7-25B4-47C2-A45D-3CBC2A635261}" type="datetime1">
              <a:rPr lang="tr-TR" smtClean="0"/>
              <a:pPr/>
              <a:t>19.06.2011</a:t>
            </a:fld>
            <a:endParaRPr lang="tr-TR"/>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22D17398-4798-403A-90D5-5B81D5752ADC}"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spd="med" advTm="3000"/>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www.google.com.tr/imgres?imgurl=http://image5.sahibinden.com/photos/04/31/70/24043170pkz.jpg&amp;imgrefurl=http://www.sahibinden.com/subaru_panevan-47WQQaXQQ24043170WQQpXQQdisplayitem&amp;usg=__o0rSMWIDgD01TAecpfdNiwoRm9w=&amp;h=360&amp;w=480&amp;sz=22&amp;hl=tr&amp;start=15&amp;zoom=1&amp;tbnid=ULQbdrkhXeWuBM:&amp;tbnh=123&amp;tbnw=162&amp;ei=_VnkTZKjIYqGswaUoeWBBg&amp;prev=/search?q=panevan&amp;um=1&amp;hl=tr&amp;rlz=1R2GGLJ_en&amp;biw=1003&amp;bih=527&amp;tbm=isch&amp;um=1&amp;itbs=1&amp;iact=rc&amp;dur=0&amp;page=2&amp;ndsp=16&amp;ved=1t:429,r:6,s:15&amp;tx=70&amp;ty=60" TargetMode="External"/><Relationship Id="rId5" Type="http://schemas.openxmlformats.org/officeDocument/2006/relationships/image" Target="../media/image19.jpeg"/><Relationship Id="rId4" Type="http://schemas.openxmlformats.org/officeDocument/2006/relationships/hyperlink" Target="http://www.google.com.tr/imgres?imgurl=http://www.nakliyerehberim.com.tr/yurt_ici_firma_ayrintisi/alt_sayfalar/yurtici/Kamyonet.gif&amp;imgrefurl=http://www.nakliyerehberim.com.tr/illeregore_yurtici_kamyonet_firmalari&amp;usg=__-8EAkalrOXeoHpMd8V3xRmlRBy4=&amp;h=166&amp;w=314&amp;sz=21&amp;hl=tr&amp;start=4&amp;zoom=1&amp;tbnid=XHSO6QvbrZ512M:&amp;tbnh=62&amp;tbnw=117&amp;ei=N1rkTZ7XL5DbsgakxJSCBg&amp;prev=/search?q=kamyonet&amp;um=1&amp;hl=tr&amp;rlz=1R2GGLJ_en&amp;biw=1003&amp;bih=488&amp;tbm=isch&amp;um=1&amp;itbs=1"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hyperlink" Target="http://www.google.com.tr/imgres?imgurl=http://www.karacabeyblog.com/wp-content/uploads/2009/04/mola1.jpg&amp;imgrefurl=http://www.karacabeyblog.com/?p=12429&amp;usg=__OMP7ZBJFDHSKccN_czmXlsVi6as=&amp;h=525&amp;w=700&amp;sz=30&amp;hl=tr&amp;start=0&amp;zoom=1&amp;tbnid=F2tm3gv1wjq5eM:&amp;tbnh=111&amp;tbnw=166&amp;ei=71DkTejODs7OsgbV_v32BQ&amp;prev=/search?q=t%C4%B1r+dinlenme+tesisleri&amp;um=1&amp;hl=tr&amp;rlz=1R2GGLJ_en&amp;biw=1003&amp;bih=488&amp;tbm=isch&amp;um=1&amp;itbs=1&amp;iact=rc&amp;dur=171&amp;page=1&amp;ndsp=15&amp;ved=1t:429,r:11,s:0&amp;tx=100&amp;ty=96" TargetMode="External"/><Relationship Id="rId7" Type="http://schemas.openxmlformats.org/officeDocument/2006/relationships/hyperlink" Target="http://www.google.com.tr/imgres?imgurl=http://www.yenioyunlari.com/resimler/oyun/18-teker-tir-parki.jpg&amp;imgrefurl=http://www.yenioyunlari.com/araba-oyunlari/18-teker-tir-parki.html&amp;usg=__xRT990mGOYwlGrMW_etX8k_G8oU=&amp;h=494&amp;w=700&amp;sz=172&amp;hl=tr&amp;start=0&amp;zoom=1&amp;tbnid=hx2-malNyGZZrM:&amp;tbnh=124&amp;tbnw=150&amp;ei=YFDkTZS8OY-Fswb2usnqBQ&amp;prev=/search?q=t%C4%B1r+park%C4%B1&amp;um=1&amp;hl=tr&amp;sa=N&amp;rlz=1R2GGLJ_en&amp;biw=1003&amp;bih=527&amp;tbm=isch&amp;um=1&amp;itbs=1&amp;iact=rc&amp;dur=16&amp;page=1&amp;ndsp=13&amp;ved=1t:429,r:4,s:0&amp;tx=110&amp;ty=71"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hyperlink" Target="http://www.google.com.tr/imgres?imgurl=http://www.sabah.de/tr/wp-content/uploads/2010/02/tir.jpg&amp;imgrefurl=http://www.sabah.de/tr/turk-tir%E2%80%99cilara-bulgar-zulmu.html&amp;usg=__4t1FPjqHnmdzgxMiTiwwlF9kfmY=&amp;h=278&amp;w=495&amp;sz=62&amp;hl=tr&amp;start=0&amp;zoom=1&amp;tbnid=1nRX6ohmB8MPOM:&amp;tbnh=115&amp;tbnw=171&amp;ei=ZlLkTa3aLYyEswbxs738BQ&amp;prev=/search?q=t%C4%B1r+denetleme&amp;um=1&amp;hl=tr&amp;rlz=1R2GGLJ_en&amp;biw=1003&amp;bih=488&amp;tbm=isch&amp;um=1&amp;itbs=1&amp;iact=rc&amp;dur=125&amp;page=1&amp;ndsp=15&amp;ved=1t:429,r:12,s:0&amp;tx=72&amp;ty=42" TargetMode="Externa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ctrTitle"/>
          </p:nvPr>
        </p:nvSpPr>
        <p:spPr>
          <a:xfrm>
            <a:off x="683568" y="260648"/>
            <a:ext cx="7772400" cy="1829761"/>
          </a:xfrm>
        </p:spPr>
        <p:txBody>
          <a:bodyPr>
            <a:noAutofit/>
          </a:bodyPr>
          <a:lstStyle/>
          <a:p>
            <a:pPr algn="ctr"/>
            <a:r>
              <a:rPr lang="tr-TR" sz="2400" dirty="0" smtClean="0">
                <a:solidFill>
                  <a:schemeClr val="accent5">
                    <a:lumMod val="75000"/>
                  </a:schemeClr>
                </a:solidFill>
                <a:effectLst/>
              </a:rPr>
              <a:t/>
            </a:r>
            <a:br>
              <a:rPr lang="tr-TR" sz="2400" dirty="0" smtClean="0">
                <a:solidFill>
                  <a:schemeClr val="accent5">
                    <a:lumMod val="75000"/>
                  </a:schemeClr>
                </a:solidFill>
                <a:effectLst/>
              </a:rPr>
            </a:br>
            <a:endParaRPr lang="tr-TR" sz="2400" dirty="0">
              <a:solidFill>
                <a:schemeClr val="accent5">
                  <a:lumMod val="75000"/>
                </a:schemeClr>
              </a:solidFill>
              <a:effectLst/>
            </a:endParaRPr>
          </a:p>
        </p:txBody>
      </p:sp>
      <p:sp>
        <p:nvSpPr>
          <p:cNvPr id="5" name="4 İçerik Yer Tutucusu"/>
          <p:cNvSpPr>
            <a:spLocks noGrp="1"/>
          </p:cNvSpPr>
          <p:nvPr>
            <p:ph type="subTitle" idx="1"/>
          </p:nvPr>
        </p:nvSpPr>
        <p:spPr>
          <a:xfrm>
            <a:off x="611560" y="1700808"/>
            <a:ext cx="7772400" cy="1022271"/>
          </a:xfrm>
        </p:spPr>
        <p:txBody>
          <a:bodyPr>
            <a:noAutofit/>
          </a:bodyPr>
          <a:lstStyle/>
          <a:p>
            <a:pPr algn="ctr">
              <a:buNone/>
            </a:pPr>
            <a:endParaRPr lang="tr-TR" sz="3200" b="1" dirty="0" smtClean="0">
              <a:solidFill>
                <a:schemeClr val="tx1"/>
              </a:solidFill>
            </a:endParaRPr>
          </a:p>
          <a:p>
            <a:pPr algn="ctr">
              <a:buNone/>
            </a:pPr>
            <a:r>
              <a:rPr lang="tr-TR" sz="3200" b="1" dirty="0" smtClean="0">
                <a:solidFill>
                  <a:schemeClr val="tx1"/>
                </a:solidFill>
              </a:rPr>
              <a:t>1 SERİ NOLU GÜMRÜK GENEL TEBLİĞİ (TIR İŞLEMLERİ) İLE GETİRİLEN YENİ DÜZENLEMELER</a:t>
            </a:r>
          </a:p>
        </p:txBody>
      </p:sp>
      <p:pic>
        <p:nvPicPr>
          <p:cNvPr id="10" name="9 Resim"/>
          <p:cNvPicPr/>
          <p:nvPr/>
        </p:nvPicPr>
        <p:blipFill>
          <a:blip r:embed="rId3" cstate="print">
            <a:duotone>
              <a:schemeClr val="accent1">
                <a:shade val="45000"/>
                <a:satMod val="135000"/>
              </a:schemeClr>
              <a:prstClr val="white"/>
            </a:duotone>
          </a:blip>
          <a:srcRect/>
          <a:stretch>
            <a:fillRect/>
          </a:stretch>
        </p:blipFill>
        <p:spPr bwMode="auto">
          <a:xfrm>
            <a:off x="642910" y="571480"/>
            <a:ext cx="1152525" cy="900000"/>
          </a:xfrm>
          <a:prstGeom prst="rect">
            <a:avLst/>
          </a:prstGeom>
          <a:noFill/>
          <a:ln w="9525">
            <a:noFill/>
            <a:miter lim="800000"/>
            <a:headEnd/>
            <a:tailEnd/>
          </a:ln>
          <a:effectLst/>
        </p:spPr>
      </p:pic>
      <p:pic>
        <p:nvPicPr>
          <p:cNvPr id="11" name="10 Resim" descr="\\ankmer66\kisisel\10606\Resimlerim\logo.png"/>
          <p:cNvPicPr/>
          <p:nvPr/>
        </p:nvPicPr>
        <p:blipFill>
          <a:blip r:embed="rId4" cstate="print"/>
          <a:srcRect/>
          <a:stretch>
            <a:fillRect/>
          </a:stretch>
        </p:blipFill>
        <p:spPr bwMode="auto">
          <a:xfrm>
            <a:off x="7272000" y="576000"/>
            <a:ext cx="1152000" cy="895350"/>
          </a:xfrm>
          <a:prstGeom prst="rect">
            <a:avLst/>
          </a:prstGeom>
          <a:solidFill>
            <a:schemeClr val="accent1">
              <a:lumMod val="75000"/>
            </a:schemeClr>
          </a:solidFill>
          <a:ln w="9525">
            <a:noFill/>
            <a:miter lim="800000"/>
            <a:headEnd/>
            <a:tailEnd/>
          </a:ln>
          <a:effectLst>
            <a:innerShdw blurRad="63500" dist="50800">
              <a:prstClr val="black">
                <a:alpha val="50000"/>
              </a:prstClr>
            </a:innerShdw>
          </a:effectLst>
        </p:spPr>
      </p:pic>
      <p:sp>
        <p:nvSpPr>
          <p:cNvPr id="6" name="4 İçerik Yer Tutucusu"/>
          <p:cNvSpPr txBox="1">
            <a:spLocks/>
          </p:cNvSpPr>
          <p:nvPr/>
        </p:nvSpPr>
        <p:spPr>
          <a:xfrm>
            <a:off x="539552" y="5691713"/>
            <a:ext cx="7772400" cy="1166287"/>
          </a:xfrm>
          <a:prstGeom prst="rect">
            <a:avLst/>
          </a:prstGeom>
        </p:spPr>
        <p:txBody>
          <a:bodyPr vert="horz" lIns="45720" rIns="45720">
            <a:normAutofit/>
          </a:bodyPr>
          <a:lstStyle/>
          <a:p>
            <a:pPr marL="0" marR="64008" lvl="0" indent="0" algn="ctr"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tr-TR" sz="4400" b="0" i="0" u="none" strike="noStrike" kern="1200" cap="none" spc="-300" normalizeH="0" baseline="0" noProof="0" dirty="0" smtClean="0">
              <a:ln>
                <a:noFill/>
              </a:ln>
              <a:solidFill>
                <a:schemeClr val="tx2"/>
              </a:solidFill>
              <a:effectLst/>
              <a:uLnTx/>
              <a:uFillTx/>
              <a:latin typeface="Constantia" pitchFamily="18" charset="0"/>
              <a:ea typeface="+mn-ea"/>
              <a:cs typeface="+mn-cs"/>
            </a:endParaRPr>
          </a:p>
        </p:txBody>
      </p:sp>
      <p:pic>
        <p:nvPicPr>
          <p:cNvPr id="9" name="8 Resim" descr="http://www.paraburada.com/wp-content/uploads/2011/04/resmi-gazete.jpg"/>
          <p:cNvPicPr/>
          <p:nvPr/>
        </p:nvPicPr>
        <p:blipFill>
          <a:blip r:embed="rId5" cstate="print"/>
          <a:srcRect/>
          <a:stretch>
            <a:fillRect/>
          </a:stretch>
        </p:blipFill>
        <p:spPr bwMode="auto">
          <a:xfrm>
            <a:off x="6516216" y="4293096"/>
            <a:ext cx="2190750" cy="2190750"/>
          </a:xfrm>
          <a:prstGeom prst="rect">
            <a:avLst/>
          </a:prstGeom>
          <a:noFill/>
          <a:ln w="9525">
            <a:noFill/>
            <a:miter lim="800000"/>
            <a:headEnd/>
            <a:tailEnd/>
          </a:ln>
        </p:spPr>
      </p:pic>
      <p:sp>
        <p:nvSpPr>
          <p:cNvPr id="12" name="11 Dikdörtgen"/>
          <p:cNvSpPr/>
          <p:nvPr/>
        </p:nvSpPr>
        <p:spPr>
          <a:xfrm>
            <a:off x="1835696" y="5517232"/>
            <a:ext cx="4572000" cy="646331"/>
          </a:xfrm>
          <a:prstGeom prst="rect">
            <a:avLst/>
          </a:prstGeom>
        </p:spPr>
        <p:txBody>
          <a:bodyPr>
            <a:spAutoFit/>
          </a:bodyPr>
          <a:lstStyle/>
          <a:p>
            <a:pPr algn="ctr"/>
            <a:r>
              <a:rPr lang="tr-TR" b="1" dirty="0" smtClean="0">
                <a:latin typeface="Calibri" pitchFamily="34" charset="0"/>
              </a:rPr>
              <a:t>Yavuz ÖZ</a:t>
            </a:r>
          </a:p>
          <a:p>
            <a:pPr algn="ctr"/>
            <a:r>
              <a:rPr lang="tr-TR" b="1" dirty="0" smtClean="0">
                <a:latin typeface="Calibri" pitchFamily="34" charset="0"/>
              </a:rPr>
              <a:t>TIR ve Taşıt Dairesi Başkan V.</a:t>
            </a:r>
            <a:endParaRPr lang="tr-TR" b="1" dirty="0">
              <a:latin typeface="Calibri" pitchFamily="34" charset="0"/>
            </a:endParaRPr>
          </a:p>
        </p:txBody>
      </p:sp>
    </p:spTree>
  </p:cSld>
  <p:clrMapOvr>
    <a:masterClrMapping/>
  </p:clrMapOvr>
  <p:transition spd="med" advTm="3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285860"/>
            <a:ext cx="8229600" cy="5167476"/>
          </a:xfrm>
        </p:spPr>
        <p:txBody>
          <a:bodyPr>
            <a:normAutofit fontScale="92500" lnSpcReduction="10000"/>
          </a:bodyPr>
          <a:lstStyle/>
          <a:p>
            <a:pPr lvl="0" algn="just">
              <a:buNone/>
            </a:pPr>
            <a:r>
              <a:rPr lang="tr-TR" sz="2400" b="1" dirty="0" smtClean="0">
                <a:solidFill>
                  <a:schemeClr val="accent4">
                    <a:lumMod val="75000"/>
                  </a:schemeClr>
                </a:solidFill>
              </a:rPr>
              <a:t>Nakliyecilerin büyük sıkıntı duyduğu memur refakati uygulamasının kapsamı daraltıldı</a:t>
            </a:r>
          </a:p>
          <a:p>
            <a:pPr lvl="0" algn="just">
              <a:buNone/>
            </a:pPr>
            <a:endParaRPr lang="tr-TR" sz="2400" b="1" dirty="0" smtClean="0">
              <a:solidFill>
                <a:schemeClr val="accent4">
                  <a:lumMod val="75000"/>
                </a:schemeClr>
              </a:solidFill>
            </a:endParaRPr>
          </a:p>
          <a:p>
            <a:pPr lvl="0" algn="just">
              <a:buFont typeface="Wingdings" pitchFamily="2" charset="2"/>
              <a:buChar char="v"/>
            </a:pPr>
            <a:r>
              <a:rPr lang="tr-TR" sz="2000" dirty="0" smtClean="0">
                <a:solidFill>
                  <a:schemeClr val="accent4">
                    <a:lumMod val="75000"/>
                  </a:schemeClr>
                </a:solidFill>
              </a:rPr>
              <a:t>Refakat uygulaması belirli kriterlere bağlanarak elektronik araç takip sistemleri (ATS) ile ikame edilerek  en asgari düzeye indirilmiştir. </a:t>
            </a:r>
          </a:p>
          <a:p>
            <a:pPr lvl="0" algn="just">
              <a:buNone/>
            </a:pPr>
            <a:endParaRPr lang="tr-TR" sz="2000" dirty="0" smtClean="0">
              <a:solidFill>
                <a:schemeClr val="accent4">
                  <a:lumMod val="75000"/>
                </a:schemeClr>
              </a:solidFill>
            </a:endParaRPr>
          </a:p>
          <a:p>
            <a:pPr algn="just">
              <a:buFont typeface="Wingdings" pitchFamily="2" charset="2"/>
              <a:buChar char="v"/>
            </a:pPr>
            <a:r>
              <a:rPr lang="tr-TR" sz="2000" dirty="0" smtClean="0">
                <a:solidFill>
                  <a:schemeClr val="accent4">
                    <a:lumMod val="75000"/>
                  </a:schemeClr>
                </a:solidFill>
              </a:rPr>
              <a:t>Azami teminat tutarı altında            </a:t>
            </a:r>
          </a:p>
          <a:p>
            <a:pPr algn="just">
              <a:buFont typeface="Wingdings" pitchFamily="2" charset="2"/>
              <a:buChar char="v"/>
            </a:pPr>
            <a:endParaRPr lang="tr-TR" sz="2000" dirty="0" smtClean="0">
              <a:solidFill>
                <a:schemeClr val="accent4">
                  <a:lumMod val="75000"/>
                </a:schemeClr>
              </a:solidFill>
            </a:endParaRPr>
          </a:p>
          <a:p>
            <a:pPr algn="just">
              <a:buNone/>
            </a:pPr>
            <a:endParaRPr lang="tr-TR" sz="2000" dirty="0" smtClean="0">
              <a:solidFill>
                <a:schemeClr val="accent4">
                  <a:lumMod val="75000"/>
                </a:schemeClr>
              </a:solidFill>
            </a:endParaRPr>
          </a:p>
          <a:p>
            <a:pPr lvl="0" algn="just">
              <a:buFont typeface="Wingdings" pitchFamily="2" charset="2"/>
              <a:buChar char="v"/>
            </a:pPr>
            <a:r>
              <a:rPr lang="tr-TR" sz="2000" dirty="0" smtClean="0">
                <a:solidFill>
                  <a:schemeClr val="accent4">
                    <a:lumMod val="75000"/>
                  </a:schemeClr>
                </a:solidFill>
              </a:rPr>
              <a:t>Azami teminat tutarı üstünde</a:t>
            </a:r>
          </a:p>
          <a:p>
            <a:pPr lvl="0" algn="just">
              <a:buNone/>
            </a:pPr>
            <a:endParaRPr lang="tr-TR" sz="2000" dirty="0" smtClean="0">
              <a:solidFill>
                <a:schemeClr val="accent4">
                  <a:lumMod val="75000"/>
                </a:schemeClr>
              </a:solidFill>
            </a:endParaRPr>
          </a:p>
          <a:p>
            <a:pPr lvl="0" algn="just">
              <a:buFont typeface="Wingdings" pitchFamily="2" charset="2"/>
              <a:buChar char="v"/>
            </a:pPr>
            <a:r>
              <a:rPr lang="tr-TR" sz="2000" dirty="0" smtClean="0">
                <a:solidFill>
                  <a:schemeClr val="accent4">
                    <a:lumMod val="75000"/>
                  </a:schemeClr>
                </a:solidFill>
              </a:rPr>
              <a:t>kaçakçılık yapılacağına dair </a:t>
            </a:r>
          </a:p>
          <a:p>
            <a:pPr lvl="0" algn="just">
              <a:buNone/>
            </a:pPr>
            <a:r>
              <a:rPr lang="tr-TR" sz="2000" dirty="0" smtClean="0">
                <a:solidFill>
                  <a:schemeClr val="accent4">
                    <a:lumMod val="75000"/>
                  </a:schemeClr>
                </a:solidFill>
              </a:rPr>
              <a:t>        ihbar, istihbarat, </a:t>
            </a:r>
          </a:p>
          <a:p>
            <a:pPr lvl="0" algn="just">
              <a:buNone/>
            </a:pPr>
            <a:r>
              <a:rPr lang="tr-TR" sz="2000" dirty="0" smtClean="0">
                <a:solidFill>
                  <a:schemeClr val="accent4">
                    <a:lumMod val="75000"/>
                  </a:schemeClr>
                </a:solidFill>
              </a:rPr>
              <a:t>    kuvvetli şüphe,risk verileri</a:t>
            </a:r>
          </a:p>
          <a:p>
            <a:pPr lvl="0" algn="just">
              <a:buNone/>
            </a:pPr>
            <a:r>
              <a:rPr lang="tr-TR" sz="2000" dirty="0" smtClean="0">
                <a:solidFill>
                  <a:schemeClr val="accent4">
                    <a:lumMod val="75000"/>
                  </a:schemeClr>
                </a:solidFill>
              </a:rPr>
              <a:t>           mevcutsa             </a:t>
            </a:r>
            <a:endParaRPr lang="tr-TR" sz="2000" dirty="0" smtClean="0"/>
          </a:p>
          <a:p>
            <a:pPr algn="just">
              <a:buFont typeface="Wingdings" pitchFamily="2" charset="2"/>
              <a:buChar char="v"/>
            </a:pPr>
            <a:endParaRPr lang="tr-TR" sz="2000" dirty="0" smtClean="0">
              <a:solidFill>
                <a:schemeClr val="accent4">
                  <a:lumMod val="75000"/>
                </a:schemeClr>
              </a:solidFill>
            </a:endParaRPr>
          </a:p>
          <a:p>
            <a:pPr lvl="0" algn="just">
              <a:buNone/>
            </a:pPr>
            <a:endParaRPr lang="tr-TR" sz="2000" dirty="0" smtClean="0">
              <a:solidFill>
                <a:schemeClr val="accent4">
                  <a:lumMod val="75000"/>
                </a:schemeClr>
              </a:solidFill>
            </a:endParaRPr>
          </a:p>
          <a:p>
            <a:pPr lvl="0" algn="just">
              <a:buNone/>
            </a:pPr>
            <a:endParaRPr lang="tr-TR" sz="2000" dirty="0" smtClean="0">
              <a:solidFill>
                <a:schemeClr val="accent4">
                  <a:lumMod val="75000"/>
                </a:schemeClr>
              </a:solidFill>
            </a:endParaRPr>
          </a:p>
          <a:p>
            <a:pPr lvl="0" algn="just">
              <a:buNone/>
            </a:pPr>
            <a:endParaRPr lang="tr-TR" sz="2000" dirty="0" smtClean="0">
              <a:solidFill>
                <a:schemeClr val="accent4">
                  <a:lumMod val="75000"/>
                </a:schemeClr>
              </a:solidFill>
            </a:endParaRPr>
          </a:p>
          <a:p>
            <a:pPr>
              <a:buNone/>
            </a:pPr>
            <a:endParaRPr lang="tr-TR" dirty="0"/>
          </a:p>
        </p:txBody>
      </p:sp>
      <p:sp>
        <p:nvSpPr>
          <p:cNvPr id="3" name="2 Başlık"/>
          <p:cNvSpPr>
            <a:spLocks noGrp="1"/>
          </p:cNvSpPr>
          <p:nvPr>
            <p:ph type="title"/>
          </p:nvPr>
        </p:nvSpPr>
        <p:spPr/>
        <p:txBody>
          <a:bodyPr>
            <a:normAutofit fontScale="90000"/>
          </a:bodyPr>
          <a:lstStyle/>
          <a:p>
            <a:pPr lvl="0" algn="ctr"/>
            <a:r>
              <a:rPr lang="tr-TR" sz="4000" dirty="0" smtClean="0">
                <a:solidFill>
                  <a:schemeClr val="accent4">
                    <a:lumMod val="75000"/>
                  </a:schemeClr>
                </a:solidFill>
                <a:effectLst/>
              </a:rPr>
              <a:t/>
            </a:r>
            <a:br>
              <a:rPr lang="tr-TR" sz="4000" dirty="0" smtClean="0">
                <a:solidFill>
                  <a:schemeClr val="accent4">
                    <a:lumMod val="75000"/>
                  </a:schemeClr>
                </a:solidFill>
                <a:effectLst/>
              </a:rPr>
            </a:br>
            <a:r>
              <a:rPr lang="tr-TR" sz="4400" dirty="0" smtClean="0">
                <a:solidFill>
                  <a:schemeClr val="accent4">
                    <a:lumMod val="75000"/>
                  </a:schemeClr>
                </a:solidFill>
                <a:effectLst/>
              </a:rPr>
              <a:t>Memur Refakati </a:t>
            </a:r>
            <a:r>
              <a:rPr lang="tr-TR" sz="4000" dirty="0" smtClean="0">
                <a:solidFill>
                  <a:schemeClr val="accent4">
                    <a:lumMod val="75000"/>
                  </a:schemeClr>
                </a:solidFill>
                <a:effectLst/>
              </a:rPr>
              <a:t/>
            </a:r>
            <a:br>
              <a:rPr lang="tr-TR" sz="4000" dirty="0" smtClean="0">
                <a:solidFill>
                  <a:schemeClr val="accent4">
                    <a:lumMod val="75000"/>
                  </a:schemeClr>
                </a:solidFill>
                <a:effectLst/>
              </a:rPr>
            </a:br>
            <a:endParaRPr lang="tr-TR" dirty="0"/>
          </a:p>
        </p:txBody>
      </p:sp>
      <p:sp>
        <p:nvSpPr>
          <p:cNvPr id="4" name="3 Sağ Ok"/>
          <p:cNvSpPr/>
          <p:nvPr/>
        </p:nvSpPr>
        <p:spPr>
          <a:xfrm>
            <a:off x="4499992" y="3356992"/>
            <a:ext cx="642942" cy="5000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5" name="il_fi" descr="http://brandday.net/images/stories/red_x.png"/>
          <p:cNvPicPr/>
          <p:nvPr/>
        </p:nvPicPr>
        <p:blipFill>
          <a:blip r:embed="rId3" cstate="print"/>
          <a:srcRect/>
          <a:stretch>
            <a:fillRect/>
          </a:stretch>
        </p:blipFill>
        <p:spPr bwMode="auto">
          <a:xfrm>
            <a:off x="6084168" y="3140968"/>
            <a:ext cx="928694" cy="857256"/>
          </a:xfrm>
          <a:prstGeom prst="rect">
            <a:avLst/>
          </a:prstGeom>
          <a:noFill/>
          <a:ln w="9525">
            <a:noFill/>
            <a:miter lim="800000"/>
            <a:headEnd/>
            <a:tailEnd/>
          </a:ln>
        </p:spPr>
      </p:pic>
      <p:sp>
        <p:nvSpPr>
          <p:cNvPr id="6" name="5 Dikdörtgen"/>
          <p:cNvSpPr/>
          <p:nvPr/>
        </p:nvSpPr>
        <p:spPr>
          <a:xfrm>
            <a:off x="5292080" y="3356992"/>
            <a:ext cx="3350259" cy="410204"/>
          </a:xfrm>
          <a:prstGeom prst="rect">
            <a:avLst/>
          </a:prstGeom>
        </p:spPr>
        <p:txBody>
          <a:bodyPr wrap="square">
            <a:spAutoFit/>
          </a:bodyPr>
          <a:lstStyle/>
          <a:p>
            <a:r>
              <a:rPr lang="tr-TR" sz="2000" b="1" dirty="0" smtClean="0">
                <a:solidFill>
                  <a:schemeClr val="accent4">
                    <a:lumMod val="75000"/>
                  </a:schemeClr>
                </a:solidFill>
              </a:rPr>
              <a:t>refakat uygulaması</a:t>
            </a:r>
            <a:endParaRPr lang="tr-TR" sz="2000" b="1" dirty="0">
              <a:solidFill>
                <a:schemeClr val="accent4">
                  <a:lumMod val="75000"/>
                </a:schemeClr>
              </a:solidFill>
            </a:endParaRPr>
          </a:p>
        </p:txBody>
      </p:sp>
      <p:sp>
        <p:nvSpPr>
          <p:cNvPr id="7" name="6 Sağ Ok"/>
          <p:cNvSpPr/>
          <p:nvPr/>
        </p:nvSpPr>
        <p:spPr>
          <a:xfrm>
            <a:off x="4572000" y="4509120"/>
            <a:ext cx="642942" cy="5000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8" name="il_fi" descr="http://brandday.net/images/stories/red_x.png"/>
          <p:cNvPicPr/>
          <p:nvPr/>
        </p:nvPicPr>
        <p:blipFill>
          <a:blip r:embed="rId3" cstate="print"/>
          <a:srcRect/>
          <a:stretch>
            <a:fillRect/>
          </a:stretch>
        </p:blipFill>
        <p:spPr bwMode="auto">
          <a:xfrm>
            <a:off x="6084168" y="4293096"/>
            <a:ext cx="928694" cy="857256"/>
          </a:xfrm>
          <a:prstGeom prst="rect">
            <a:avLst/>
          </a:prstGeom>
          <a:noFill/>
          <a:ln w="9525">
            <a:noFill/>
            <a:miter lim="800000"/>
            <a:headEnd/>
            <a:tailEnd/>
          </a:ln>
        </p:spPr>
      </p:pic>
      <p:sp>
        <p:nvSpPr>
          <p:cNvPr id="9" name="8 Dikdörtgen"/>
          <p:cNvSpPr/>
          <p:nvPr/>
        </p:nvSpPr>
        <p:spPr>
          <a:xfrm>
            <a:off x="5580112" y="4509120"/>
            <a:ext cx="2643206" cy="461665"/>
          </a:xfrm>
          <a:prstGeom prst="rect">
            <a:avLst/>
          </a:prstGeom>
        </p:spPr>
        <p:txBody>
          <a:bodyPr wrap="square">
            <a:spAutoFit/>
          </a:bodyPr>
          <a:lstStyle/>
          <a:p>
            <a:r>
              <a:rPr lang="tr-TR" sz="2400" b="1" dirty="0" smtClean="0">
                <a:solidFill>
                  <a:schemeClr val="accent4">
                    <a:lumMod val="75000"/>
                  </a:schemeClr>
                </a:solidFill>
              </a:rPr>
              <a:t>ATS    CİHAZI</a:t>
            </a:r>
            <a:endParaRPr lang="tr-TR" sz="2400" b="1" dirty="0">
              <a:solidFill>
                <a:schemeClr val="accent4">
                  <a:lumMod val="75000"/>
                </a:schemeClr>
              </a:solidFill>
            </a:endParaRPr>
          </a:p>
        </p:txBody>
      </p:sp>
      <p:sp>
        <p:nvSpPr>
          <p:cNvPr id="11" name="10 Sağ Ok"/>
          <p:cNvSpPr/>
          <p:nvPr/>
        </p:nvSpPr>
        <p:spPr>
          <a:xfrm rot="5400000">
            <a:off x="5868714" y="5300638"/>
            <a:ext cx="642942" cy="5000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Dikdörtgen"/>
          <p:cNvSpPr/>
          <p:nvPr/>
        </p:nvSpPr>
        <p:spPr>
          <a:xfrm>
            <a:off x="4572000" y="5949280"/>
            <a:ext cx="3350259" cy="400110"/>
          </a:xfrm>
          <a:prstGeom prst="rect">
            <a:avLst/>
          </a:prstGeom>
        </p:spPr>
        <p:txBody>
          <a:bodyPr wrap="square">
            <a:spAutoFit/>
          </a:bodyPr>
          <a:lstStyle/>
          <a:p>
            <a:r>
              <a:rPr lang="tr-TR" sz="2000" b="1" dirty="0" smtClean="0">
                <a:solidFill>
                  <a:schemeClr val="accent4">
                    <a:lumMod val="75000"/>
                  </a:schemeClr>
                </a:solidFill>
              </a:rPr>
              <a:t>refakat uygulaması</a:t>
            </a:r>
            <a:endParaRPr lang="tr-TR" sz="2000" b="1" dirty="0">
              <a:solidFill>
                <a:schemeClr val="accent4">
                  <a:lumMod val="75000"/>
                </a:schemeClr>
              </a:solidFill>
            </a:endParaRPr>
          </a:p>
        </p:txBody>
      </p:sp>
      <p:pic>
        <p:nvPicPr>
          <p:cNvPr id="19" name="18 Resim" descr="check_mark_2_xfos.jpg"/>
          <p:cNvPicPr>
            <a:picLocks noChangeAspect="1"/>
          </p:cNvPicPr>
          <p:nvPr/>
        </p:nvPicPr>
        <p:blipFill>
          <a:blip r:embed="rId4" cstate="print"/>
          <a:stretch>
            <a:fillRect/>
          </a:stretch>
        </p:blipFill>
        <p:spPr>
          <a:xfrm>
            <a:off x="7452320" y="5517232"/>
            <a:ext cx="883565" cy="838399"/>
          </a:xfrm>
          <a:prstGeom prst="rect">
            <a:avLst/>
          </a:prstGeom>
        </p:spPr>
      </p:pic>
      <p:sp>
        <p:nvSpPr>
          <p:cNvPr id="13" name="12 Slayt Numarası Yer Tutucusu"/>
          <p:cNvSpPr>
            <a:spLocks noGrp="1"/>
          </p:cNvSpPr>
          <p:nvPr>
            <p:ph type="sldNum" sz="quarter" idx="12"/>
          </p:nvPr>
        </p:nvSpPr>
        <p:spPr/>
        <p:txBody>
          <a:bodyPr/>
          <a:lstStyle/>
          <a:p>
            <a:fld id="{22D17398-4798-403A-90D5-5B81D5752ADC}" type="slidenum">
              <a:rPr lang="tr-TR" smtClean="0"/>
              <a:pPr/>
              <a:t>10</a:t>
            </a:fld>
            <a:endParaRPr lang="tr-TR"/>
          </a:p>
        </p:txBody>
      </p:sp>
      <p:sp>
        <p:nvSpPr>
          <p:cNvPr id="14" name="13 Artı"/>
          <p:cNvSpPr/>
          <p:nvPr/>
        </p:nvSpPr>
        <p:spPr>
          <a:xfrm>
            <a:off x="2195736" y="4725144"/>
            <a:ext cx="360040" cy="36004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Başlık"/>
          <p:cNvSpPr>
            <a:spLocks noGrp="1"/>
          </p:cNvSpPr>
          <p:nvPr>
            <p:ph idx="1"/>
          </p:nvPr>
        </p:nvSpPr>
        <p:spPr>
          <a:xfrm>
            <a:off x="468313" y="765175"/>
            <a:ext cx="8229600" cy="4525963"/>
          </a:xfrm>
        </p:spPr>
        <p:txBody>
          <a:bodyPr>
            <a:normAutofit fontScale="92500"/>
          </a:bodyPr>
          <a:lstStyle/>
          <a:p>
            <a:pPr algn="just">
              <a:buNone/>
            </a:pPr>
            <a:r>
              <a:rPr lang="tr-TR" sz="1500" dirty="0" smtClean="0"/>
              <a:t> </a:t>
            </a:r>
          </a:p>
          <a:p>
            <a:pPr algn="just">
              <a:buFont typeface="Wingdings" pitchFamily="2" charset="2"/>
              <a:buChar char="v"/>
            </a:pPr>
            <a:r>
              <a:rPr lang="tr-TR" sz="2000" dirty="0" smtClean="0">
                <a:solidFill>
                  <a:schemeClr val="accent4">
                    <a:lumMod val="75000"/>
                  </a:schemeClr>
                </a:solidFill>
              </a:rPr>
              <a:t>  Müsteşarlığımız; bir taraftan sınır geçişlerini kolaylaştırmayı amaçlarken diğer taraftan kaçakçılık ve usulsüzlüklerin önüne geçmek amacıyla teknolojik gelişmeleri yakından takip etmektedir. </a:t>
            </a:r>
          </a:p>
          <a:p>
            <a:pPr algn="just">
              <a:buNone/>
            </a:pPr>
            <a:endParaRPr lang="tr-TR" sz="2000" dirty="0" smtClean="0">
              <a:solidFill>
                <a:schemeClr val="accent4">
                  <a:lumMod val="75000"/>
                </a:schemeClr>
              </a:solidFill>
            </a:endParaRPr>
          </a:p>
          <a:p>
            <a:pPr algn="just">
              <a:buNone/>
            </a:pPr>
            <a:r>
              <a:rPr lang="tr-TR" sz="2000" dirty="0" smtClean="0">
                <a:solidFill>
                  <a:schemeClr val="accent4">
                    <a:lumMod val="75000"/>
                  </a:schemeClr>
                </a:solidFill>
              </a:rPr>
              <a:t>   Bu kapsamda; Müsteşarlığımız 2010 yılının ikinci yarısında TIR sistemi ve Transit Rejimi hükümleri doğrultusunda toplam 1832 aracı varış noktalarına ATS cihazıyla sevk etmiştir.</a:t>
            </a:r>
          </a:p>
          <a:p>
            <a:pPr algn="just">
              <a:buNone/>
            </a:pPr>
            <a:endParaRPr lang="tr-TR" sz="2000" dirty="0" smtClean="0">
              <a:solidFill>
                <a:schemeClr val="accent4">
                  <a:lumMod val="75000"/>
                </a:schemeClr>
              </a:solidFill>
            </a:endParaRPr>
          </a:p>
          <a:p>
            <a:pPr algn="just">
              <a:buNone/>
            </a:pPr>
            <a:r>
              <a:rPr lang="tr-TR" sz="2000" dirty="0" smtClean="0">
                <a:solidFill>
                  <a:schemeClr val="accent4">
                    <a:lumMod val="75000"/>
                  </a:schemeClr>
                </a:solidFill>
              </a:rPr>
              <a:t>   Ayrıca, 13 Haziran 2011 tarihi itibariyle de 2011 yılında toplam 3724 araç varış noktalarına ATS cihazıyla sevk edilmiş olup memur refakati uygulamasının ikamesi olan ATS cihazı uygulamasının yaygınlaştırılması hedeflenmektedir.</a:t>
            </a:r>
          </a:p>
          <a:p>
            <a:pPr algn="just">
              <a:buNone/>
            </a:pPr>
            <a:endParaRPr lang="tr-TR" dirty="0"/>
          </a:p>
        </p:txBody>
      </p:sp>
      <p:sp>
        <p:nvSpPr>
          <p:cNvPr id="3" name="2 Slayt Numarası Yer Tutucusu"/>
          <p:cNvSpPr>
            <a:spLocks noGrp="1"/>
          </p:cNvSpPr>
          <p:nvPr>
            <p:ph type="sldNum" sz="quarter" idx="12"/>
          </p:nvPr>
        </p:nvSpPr>
        <p:spPr/>
        <p:txBody>
          <a:bodyPr/>
          <a:lstStyle/>
          <a:p>
            <a:fld id="{22D17398-4798-403A-90D5-5B81D5752ADC}" type="slidenum">
              <a:rPr lang="tr-TR" smtClean="0"/>
              <a:pPr/>
              <a:t>11</a:t>
            </a:fld>
            <a:endParaRPr lang="tr-TR"/>
          </a:p>
        </p:txBody>
      </p:sp>
    </p:spTree>
  </p:cSld>
  <p:clrMapOvr>
    <a:masterClrMapping/>
  </p:clrMapOvr>
  <p:transition spd="med" advTm="3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357298"/>
            <a:ext cx="8229600" cy="4649993"/>
          </a:xfrm>
        </p:spPr>
        <p:txBody>
          <a:bodyPr>
            <a:normAutofit fontScale="92500"/>
          </a:bodyPr>
          <a:lstStyle/>
          <a:p>
            <a:pPr marL="539496" indent="-457200" algn="just">
              <a:buNone/>
            </a:pPr>
            <a:endParaRPr lang="tr-TR" sz="2800" dirty="0" smtClean="0">
              <a:solidFill>
                <a:schemeClr val="accent4">
                  <a:lumMod val="75000"/>
                </a:schemeClr>
              </a:solidFill>
              <a:cs typeface="Tunga" pitchFamily="2"/>
            </a:endParaRPr>
          </a:p>
          <a:p>
            <a:pPr algn="just">
              <a:buFont typeface="Wingdings" pitchFamily="2" charset="2"/>
              <a:buChar char="v"/>
            </a:pPr>
            <a:r>
              <a:rPr lang="tr-TR" sz="3200" dirty="0" smtClean="0">
                <a:solidFill>
                  <a:schemeClr val="accent4">
                    <a:lumMod val="75000"/>
                  </a:schemeClr>
                </a:solidFill>
              </a:rPr>
              <a:t>Tebliğin 27 ve 40 </a:t>
            </a:r>
            <a:r>
              <a:rPr lang="tr-TR" sz="3200" dirty="0" err="1" smtClean="0">
                <a:solidFill>
                  <a:schemeClr val="accent4">
                    <a:lumMod val="75000"/>
                  </a:schemeClr>
                </a:solidFill>
              </a:rPr>
              <a:t>ıncı</a:t>
            </a:r>
            <a:r>
              <a:rPr lang="tr-TR" sz="3200" dirty="0" smtClean="0">
                <a:solidFill>
                  <a:schemeClr val="accent4">
                    <a:lumMod val="75000"/>
                  </a:schemeClr>
                </a:solidFill>
              </a:rPr>
              <a:t> maddeleri konusu, giriş ve çıkış gümrük idareleri tarafından taşıtların açılıp kontrol edilebileceği durumlarda; bu taşıtların muayenesi komisyon yerine muayene memuru tarafından yapılacaktır. </a:t>
            </a:r>
          </a:p>
          <a:p>
            <a:pPr algn="just">
              <a:buNone/>
            </a:pPr>
            <a:endParaRPr lang="tr-TR" sz="2400" dirty="0" smtClean="0">
              <a:solidFill>
                <a:schemeClr val="accent4">
                  <a:lumMod val="75000"/>
                </a:schemeClr>
              </a:solidFill>
            </a:endParaRPr>
          </a:p>
          <a:p>
            <a:pPr marL="539496" indent="-457200" algn="just">
              <a:buNone/>
            </a:pPr>
            <a:endParaRPr lang="tr-TR" sz="2800" dirty="0" smtClean="0">
              <a:cs typeface="Tunga" pitchFamily="2"/>
            </a:endParaRPr>
          </a:p>
          <a:p>
            <a:pPr marL="539496" indent="-457200" algn="just">
              <a:buNone/>
            </a:pPr>
            <a:r>
              <a:rPr lang="tr-TR" sz="2800" dirty="0" smtClean="0">
                <a:cs typeface="Tunga" pitchFamily="2"/>
              </a:rPr>
              <a:t>	</a:t>
            </a:r>
            <a:endParaRPr lang="tr-TR" dirty="0"/>
          </a:p>
        </p:txBody>
      </p:sp>
      <p:sp>
        <p:nvSpPr>
          <p:cNvPr id="3" name="2 Başlık"/>
          <p:cNvSpPr>
            <a:spLocks noGrp="1"/>
          </p:cNvSpPr>
          <p:nvPr>
            <p:ph type="title"/>
          </p:nvPr>
        </p:nvSpPr>
        <p:spPr>
          <a:xfrm>
            <a:off x="357158" y="214290"/>
            <a:ext cx="8229600" cy="1131910"/>
          </a:xfrm>
        </p:spPr>
        <p:txBody>
          <a:bodyPr/>
          <a:lstStyle/>
          <a:p>
            <a:pPr algn="ctr"/>
            <a:r>
              <a:rPr lang="tr-TR" sz="4400" dirty="0" smtClean="0">
                <a:solidFill>
                  <a:schemeClr val="accent4">
                    <a:lumMod val="75000"/>
                  </a:schemeClr>
                </a:solidFill>
                <a:effectLst/>
              </a:rPr>
              <a:t>Taşıtların Kontrolü</a:t>
            </a:r>
            <a:endParaRPr lang="tr-TR" dirty="0">
              <a:solidFill>
                <a:schemeClr val="accent4">
                  <a:lumMod val="75000"/>
                </a:schemeClr>
              </a:solidFill>
              <a:effectLst/>
            </a:endParaRPr>
          </a:p>
        </p:txBody>
      </p:sp>
      <p:pic>
        <p:nvPicPr>
          <p:cNvPr id="80898" name="Picture 2" descr="http://www.yesilcotanak.com/resimler/haber/giresun-da-gumruk-kacagi-sigara-operasyonu-451071_b.jpg"/>
          <p:cNvPicPr>
            <a:picLocks noChangeAspect="1" noChangeArrowheads="1"/>
          </p:cNvPicPr>
          <p:nvPr/>
        </p:nvPicPr>
        <p:blipFill>
          <a:blip r:embed="rId3" cstate="print"/>
          <a:srcRect/>
          <a:stretch>
            <a:fillRect/>
          </a:stretch>
        </p:blipFill>
        <p:spPr bwMode="auto">
          <a:xfrm>
            <a:off x="6000760" y="4714884"/>
            <a:ext cx="2381250" cy="1809751"/>
          </a:xfrm>
          <a:prstGeom prst="rect">
            <a:avLst/>
          </a:prstGeom>
          <a:noFill/>
        </p:spPr>
      </p:pic>
      <p:sp>
        <p:nvSpPr>
          <p:cNvPr id="5" name="4 Slayt Numarası Yer Tutucusu"/>
          <p:cNvSpPr>
            <a:spLocks noGrp="1"/>
          </p:cNvSpPr>
          <p:nvPr>
            <p:ph type="sldNum" sz="quarter" idx="12"/>
          </p:nvPr>
        </p:nvSpPr>
        <p:spPr/>
        <p:txBody>
          <a:bodyPr/>
          <a:lstStyle/>
          <a:p>
            <a:fld id="{22D17398-4798-403A-90D5-5B81D5752ADC}" type="slidenum">
              <a:rPr lang="tr-TR" smtClean="0"/>
              <a:pPr/>
              <a:t>12</a:t>
            </a:fld>
            <a:endParaRPr lang="tr-T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pPr algn="just">
              <a:buFont typeface="Wingdings" pitchFamily="2" charset="2"/>
              <a:buChar char="v"/>
            </a:pPr>
            <a:endParaRPr lang="tr-TR" sz="2800" dirty="0" smtClean="0">
              <a:solidFill>
                <a:schemeClr val="accent4">
                  <a:lumMod val="75000"/>
                </a:schemeClr>
              </a:solidFill>
              <a:cs typeface="Tunga" pitchFamily="2"/>
            </a:endParaRPr>
          </a:p>
          <a:p>
            <a:pPr algn="just">
              <a:buFont typeface="Wingdings" pitchFamily="2" charset="2"/>
              <a:buChar char="v"/>
            </a:pPr>
            <a:r>
              <a:rPr lang="tr-TR" sz="2800" dirty="0" smtClean="0">
                <a:solidFill>
                  <a:schemeClr val="accent4">
                    <a:lumMod val="75000"/>
                  </a:schemeClr>
                </a:solidFill>
                <a:cs typeface="Tunga" pitchFamily="2"/>
              </a:rPr>
              <a:t>Mücbir sebep, olağanüstü haller veya haklı bir sebebin bulunması koşuluyla, taşıtın TIR karnesinde yer alan varış veya çıkış gümrük idaresinden başka bir gümrük idaresinde işlem görmesi halinde, Gümrük Kanununun 241 inci maddesinin birinci fıkrası uyarınca uygulanan para cezası kaldırılmıştır.</a:t>
            </a:r>
          </a:p>
          <a:p>
            <a:pPr algn="just">
              <a:buNone/>
            </a:pPr>
            <a:r>
              <a:rPr lang="tr-TR" sz="2800" dirty="0" smtClean="0">
                <a:solidFill>
                  <a:schemeClr val="accent4">
                    <a:lumMod val="75000"/>
                  </a:schemeClr>
                </a:solidFill>
                <a:cs typeface="Tunga" pitchFamily="2"/>
              </a:rPr>
              <a:t> 	</a:t>
            </a:r>
          </a:p>
        </p:txBody>
      </p:sp>
      <p:sp>
        <p:nvSpPr>
          <p:cNvPr id="3" name="2 Başlık"/>
          <p:cNvSpPr>
            <a:spLocks noGrp="1"/>
          </p:cNvSpPr>
          <p:nvPr>
            <p:ph type="title"/>
          </p:nvPr>
        </p:nvSpPr>
        <p:spPr/>
        <p:txBody>
          <a:bodyPr>
            <a:noAutofit/>
          </a:bodyPr>
          <a:lstStyle/>
          <a:p>
            <a:pPr algn="ctr"/>
            <a:r>
              <a:rPr lang="tr-TR" sz="4200" dirty="0" smtClean="0">
                <a:solidFill>
                  <a:schemeClr val="accent4">
                    <a:lumMod val="75000"/>
                  </a:schemeClr>
                </a:solidFill>
                <a:effectLst/>
              </a:rPr>
              <a:t>Gümrük İdaresi Değişikliği</a:t>
            </a:r>
            <a:endParaRPr lang="tr-TR" sz="4200" dirty="0">
              <a:solidFill>
                <a:schemeClr val="accent4">
                  <a:lumMod val="75000"/>
                </a:schemeClr>
              </a:solidFill>
              <a:effectLst/>
            </a:endParaRPr>
          </a:p>
        </p:txBody>
      </p:sp>
      <p:sp>
        <p:nvSpPr>
          <p:cNvPr id="4" name="3 Slayt Numarası Yer Tutucusu"/>
          <p:cNvSpPr>
            <a:spLocks noGrp="1"/>
          </p:cNvSpPr>
          <p:nvPr>
            <p:ph type="sldNum" sz="quarter" idx="12"/>
          </p:nvPr>
        </p:nvSpPr>
        <p:spPr/>
        <p:txBody>
          <a:bodyPr/>
          <a:lstStyle/>
          <a:p>
            <a:fld id="{22D17398-4798-403A-90D5-5B81D5752ADC}" type="slidenum">
              <a:rPr lang="tr-TR" smtClean="0"/>
              <a:pPr/>
              <a:t>13</a:t>
            </a:fld>
            <a:endParaRPr lang="tr-T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pPr lvl="0" algn="just">
              <a:buFont typeface="Wingdings" pitchFamily="2" charset="2"/>
              <a:buChar char="v"/>
            </a:pPr>
            <a:r>
              <a:rPr lang="tr-TR" sz="3200" dirty="0" smtClean="0">
                <a:solidFill>
                  <a:schemeClr val="accent4">
                    <a:lumMod val="75000"/>
                  </a:schemeClr>
                </a:solidFill>
              </a:rPr>
              <a:t>Mümkün olması halinde,</a:t>
            </a:r>
          </a:p>
          <a:p>
            <a:pPr lvl="0" algn="just">
              <a:buNone/>
            </a:pPr>
            <a:r>
              <a:rPr lang="tr-TR" sz="3200" dirty="0" smtClean="0">
                <a:solidFill>
                  <a:schemeClr val="accent4">
                    <a:lumMod val="75000"/>
                  </a:schemeClr>
                </a:solidFill>
              </a:rPr>
              <a:t>  TIR karnesinin 10 numaralı kutusuna, eşyanın Armonize Sistem Kodunun yazılması</a:t>
            </a:r>
          </a:p>
          <a:p>
            <a:pPr lvl="0" algn="just">
              <a:buNone/>
            </a:pPr>
            <a:r>
              <a:rPr lang="tr-TR" sz="3200" dirty="0" smtClean="0">
                <a:solidFill>
                  <a:schemeClr val="accent4">
                    <a:lumMod val="75000"/>
                  </a:schemeClr>
                </a:solidFill>
              </a:rPr>
              <a:t>  öngörülmüştür.</a:t>
            </a:r>
          </a:p>
          <a:p>
            <a:pPr algn="just">
              <a:buNone/>
            </a:pPr>
            <a:endParaRPr lang="tr-TR" dirty="0">
              <a:solidFill>
                <a:schemeClr val="accent4">
                  <a:lumMod val="75000"/>
                </a:schemeClr>
              </a:solidFill>
            </a:endParaRPr>
          </a:p>
        </p:txBody>
      </p:sp>
      <p:sp>
        <p:nvSpPr>
          <p:cNvPr id="3" name="2 Başlık"/>
          <p:cNvSpPr>
            <a:spLocks noGrp="1"/>
          </p:cNvSpPr>
          <p:nvPr>
            <p:ph type="title"/>
          </p:nvPr>
        </p:nvSpPr>
        <p:spPr/>
        <p:txBody>
          <a:bodyPr/>
          <a:lstStyle/>
          <a:p>
            <a:pPr algn="ctr"/>
            <a:r>
              <a:rPr lang="tr-TR" sz="4400" dirty="0" smtClean="0">
                <a:solidFill>
                  <a:schemeClr val="accent4">
                    <a:lumMod val="75000"/>
                  </a:schemeClr>
                </a:solidFill>
                <a:effectLst/>
              </a:rPr>
              <a:t>AS Kodunun Yazılması</a:t>
            </a:r>
            <a:endParaRPr lang="tr-TR" dirty="0">
              <a:solidFill>
                <a:schemeClr val="accent4">
                  <a:lumMod val="75000"/>
                </a:schemeClr>
              </a:solidFill>
              <a:effectLst/>
            </a:endParaRPr>
          </a:p>
        </p:txBody>
      </p:sp>
      <p:pic>
        <p:nvPicPr>
          <p:cNvPr id="4" name="3 Resim"/>
          <p:cNvPicPr/>
          <p:nvPr/>
        </p:nvPicPr>
        <p:blipFill>
          <a:blip r:embed="rId3" cstate="print"/>
          <a:srcRect l="3248" t="917" r="3944" b="2097"/>
          <a:stretch>
            <a:fillRect/>
          </a:stretch>
        </p:blipFill>
        <p:spPr bwMode="auto">
          <a:xfrm>
            <a:off x="6143636" y="3000372"/>
            <a:ext cx="2619380" cy="3643314"/>
          </a:xfrm>
          <a:prstGeom prst="rect">
            <a:avLst/>
          </a:prstGeom>
          <a:noFill/>
          <a:ln w="9525">
            <a:noFill/>
            <a:miter lim="800000"/>
            <a:headEnd/>
            <a:tailEnd/>
          </a:ln>
        </p:spPr>
      </p:pic>
      <p:sp>
        <p:nvSpPr>
          <p:cNvPr id="6" name="5 Oval"/>
          <p:cNvSpPr/>
          <p:nvPr/>
        </p:nvSpPr>
        <p:spPr>
          <a:xfrm>
            <a:off x="6643702" y="4000504"/>
            <a:ext cx="1714512" cy="642942"/>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0" name="9 Düz Ok Bağlayıcısı"/>
          <p:cNvCxnSpPr/>
          <p:nvPr/>
        </p:nvCxnSpPr>
        <p:spPr>
          <a:xfrm rot="10800000" flipV="1">
            <a:off x="7858148" y="3357562"/>
            <a:ext cx="714380" cy="642942"/>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6 Slayt Numarası Yer Tutucusu"/>
          <p:cNvSpPr>
            <a:spLocks noGrp="1"/>
          </p:cNvSpPr>
          <p:nvPr>
            <p:ph type="sldNum" sz="quarter" idx="12"/>
          </p:nvPr>
        </p:nvSpPr>
        <p:spPr/>
        <p:txBody>
          <a:bodyPr/>
          <a:lstStyle/>
          <a:p>
            <a:fld id="{22D17398-4798-403A-90D5-5B81D5752ADC}" type="slidenum">
              <a:rPr lang="tr-TR" smtClean="0"/>
              <a:pPr/>
              <a:t>14</a:t>
            </a:fld>
            <a:endParaRPr lang="tr-T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pPr>
              <a:buNone/>
            </a:pPr>
            <a:endParaRPr lang="tr-TR" sz="2400" dirty="0" smtClean="0">
              <a:solidFill>
                <a:schemeClr val="accent4">
                  <a:lumMod val="75000"/>
                </a:schemeClr>
              </a:solidFill>
              <a:cs typeface="Tunga" pitchFamily="2"/>
            </a:endParaRPr>
          </a:p>
          <a:p>
            <a:pPr algn="just">
              <a:buFont typeface="Wingdings" pitchFamily="2" charset="2"/>
              <a:buChar char="v"/>
            </a:pPr>
            <a:r>
              <a:rPr lang="tr-TR" sz="2400" dirty="0" smtClean="0">
                <a:solidFill>
                  <a:schemeClr val="accent4">
                    <a:lumMod val="75000"/>
                  </a:schemeClr>
                </a:solidFill>
              </a:rPr>
              <a:t>2918 sayılı Karayolları Trafik Kanununda belirlenen ağırlık ve boyutları aştığı tespit edilen ve bu ağırlık/boyutları aştığı halde Ulaştırma Bakanlığı (Karayolları Genel Müdürlüğü) tarafından düzenlenmiş izin belgesi bulunmayan taşıtların ülkemize girişlerine izin verilmeyecektir.</a:t>
            </a:r>
            <a:endParaRPr lang="tr-TR" sz="2400" dirty="0">
              <a:solidFill>
                <a:schemeClr val="accent4">
                  <a:lumMod val="75000"/>
                </a:schemeClr>
              </a:solidFill>
            </a:endParaRPr>
          </a:p>
        </p:txBody>
      </p:sp>
      <p:sp>
        <p:nvSpPr>
          <p:cNvPr id="3" name="2 Başlık"/>
          <p:cNvSpPr>
            <a:spLocks noGrp="1"/>
          </p:cNvSpPr>
          <p:nvPr>
            <p:ph type="title"/>
          </p:nvPr>
        </p:nvSpPr>
        <p:spPr/>
        <p:txBody>
          <a:bodyPr/>
          <a:lstStyle/>
          <a:p>
            <a:pPr algn="ctr"/>
            <a:r>
              <a:rPr lang="tr-TR" sz="4400" dirty="0" smtClean="0">
                <a:solidFill>
                  <a:schemeClr val="accent4">
                    <a:lumMod val="75000"/>
                  </a:schemeClr>
                </a:solidFill>
                <a:effectLst/>
              </a:rPr>
              <a:t>Ağırlık ve Boyut Kontrolü</a:t>
            </a:r>
            <a:endParaRPr lang="tr-TR" dirty="0">
              <a:solidFill>
                <a:schemeClr val="accent4">
                  <a:lumMod val="75000"/>
                </a:schemeClr>
              </a:solidFill>
              <a:effectLst/>
            </a:endParaRPr>
          </a:p>
        </p:txBody>
      </p:sp>
      <p:pic>
        <p:nvPicPr>
          <p:cNvPr id="71681" name="Resim 1"/>
          <p:cNvPicPr>
            <a:picLocks noChangeAspect="1" noChangeArrowheads="1"/>
          </p:cNvPicPr>
          <p:nvPr/>
        </p:nvPicPr>
        <p:blipFill>
          <a:blip r:embed="rId3" cstate="print"/>
          <a:srcRect/>
          <a:stretch>
            <a:fillRect/>
          </a:stretch>
        </p:blipFill>
        <p:spPr bwMode="auto">
          <a:xfrm>
            <a:off x="4071934" y="4786322"/>
            <a:ext cx="2143140" cy="1813426"/>
          </a:xfrm>
          <a:prstGeom prst="rect">
            <a:avLst/>
          </a:prstGeom>
          <a:noFill/>
          <a:ln w="9525">
            <a:noFill/>
            <a:miter lim="800000"/>
            <a:headEnd/>
            <a:tailEnd/>
          </a:ln>
        </p:spPr>
      </p:pic>
      <p:pic>
        <p:nvPicPr>
          <p:cNvPr id="71682" name="Resim 2"/>
          <p:cNvPicPr>
            <a:picLocks noChangeAspect="1" noChangeArrowheads="1"/>
          </p:cNvPicPr>
          <p:nvPr/>
        </p:nvPicPr>
        <p:blipFill>
          <a:blip r:embed="rId4" cstate="print"/>
          <a:srcRect/>
          <a:stretch>
            <a:fillRect/>
          </a:stretch>
        </p:blipFill>
        <p:spPr bwMode="auto">
          <a:xfrm>
            <a:off x="928662" y="4857760"/>
            <a:ext cx="1785950" cy="571504"/>
          </a:xfrm>
          <a:prstGeom prst="rect">
            <a:avLst/>
          </a:prstGeom>
          <a:noFill/>
          <a:ln w="9525">
            <a:noFill/>
            <a:miter lim="800000"/>
            <a:headEnd/>
            <a:tailEnd/>
          </a:ln>
        </p:spPr>
      </p:pic>
      <p:pic>
        <p:nvPicPr>
          <p:cNvPr id="71683" name="Resim 9"/>
          <p:cNvPicPr>
            <a:picLocks noChangeAspect="1" noChangeArrowheads="1"/>
          </p:cNvPicPr>
          <p:nvPr/>
        </p:nvPicPr>
        <p:blipFill>
          <a:blip r:embed="rId5" cstate="print"/>
          <a:srcRect/>
          <a:stretch>
            <a:fillRect/>
          </a:stretch>
        </p:blipFill>
        <p:spPr bwMode="auto">
          <a:xfrm>
            <a:off x="6429388" y="4929198"/>
            <a:ext cx="2098679" cy="755652"/>
          </a:xfrm>
          <a:prstGeom prst="rect">
            <a:avLst/>
          </a:prstGeom>
          <a:noFill/>
          <a:ln w="9525">
            <a:noFill/>
            <a:miter lim="800000"/>
            <a:headEnd/>
            <a:tailEnd/>
          </a:ln>
        </p:spPr>
      </p:pic>
      <p:pic>
        <p:nvPicPr>
          <p:cNvPr id="71684" name="Resim 5"/>
          <p:cNvPicPr>
            <a:picLocks noChangeAspect="1" noChangeArrowheads="1"/>
          </p:cNvPicPr>
          <p:nvPr/>
        </p:nvPicPr>
        <p:blipFill>
          <a:blip r:embed="rId6" cstate="print"/>
          <a:srcRect/>
          <a:stretch>
            <a:fillRect/>
          </a:stretch>
        </p:blipFill>
        <p:spPr bwMode="auto">
          <a:xfrm>
            <a:off x="2071670" y="5715016"/>
            <a:ext cx="1643074" cy="500066"/>
          </a:xfrm>
          <a:prstGeom prst="rect">
            <a:avLst/>
          </a:prstGeom>
          <a:noFill/>
          <a:ln w="9525">
            <a:noFill/>
            <a:miter lim="800000"/>
            <a:headEnd/>
            <a:tailEnd/>
          </a:ln>
        </p:spPr>
      </p:pic>
      <p:sp>
        <p:nvSpPr>
          <p:cNvPr id="8" name="7 Slayt Numarası Yer Tutucusu"/>
          <p:cNvSpPr>
            <a:spLocks noGrp="1"/>
          </p:cNvSpPr>
          <p:nvPr>
            <p:ph type="sldNum" sz="quarter" idx="12"/>
          </p:nvPr>
        </p:nvSpPr>
        <p:spPr/>
        <p:txBody>
          <a:bodyPr/>
          <a:lstStyle/>
          <a:p>
            <a:fld id="{22D17398-4798-403A-90D5-5B81D5752ADC}" type="slidenum">
              <a:rPr lang="tr-TR" smtClean="0"/>
              <a:pPr/>
              <a:t>15</a:t>
            </a:fld>
            <a:endParaRPr lang="tr-T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pPr>
              <a:buNone/>
            </a:pPr>
            <a:endParaRPr lang="tr-TR" sz="2800" dirty="0" smtClean="0">
              <a:solidFill>
                <a:schemeClr val="accent4">
                  <a:lumMod val="75000"/>
                </a:schemeClr>
              </a:solidFill>
              <a:cs typeface="Tunga" pitchFamily="2"/>
            </a:endParaRPr>
          </a:p>
          <a:p>
            <a:pPr algn="just">
              <a:buFont typeface="Wingdings" pitchFamily="2" charset="2"/>
              <a:buChar char="v"/>
            </a:pPr>
            <a:r>
              <a:rPr lang="tr-TR" sz="2600" dirty="0" smtClean="0">
                <a:solidFill>
                  <a:schemeClr val="accent4">
                    <a:lumMod val="75000"/>
                  </a:schemeClr>
                </a:solidFill>
                <a:cs typeface="Tunga" pitchFamily="2"/>
              </a:rPr>
              <a:t>TIR Sözleşmesinde engel bulunmadığından, diğer akit ülkelerin uygulamalarına paralel olarak, TIR karnesi himayesinde taşımacılık yapabilecek taşıt türlerine, </a:t>
            </a:r>
            <a:r>
              <a:rPr lang="tr-TR" sz="2600" dirty="0" err="1" smtClean="0">
                <a:solidFill>
                  <a:schemeClr val="accent4">
                    <a:lumMod val="75000"/>
                  </a:schemeClr>
                </a:solidFill>
                <a:cs typeface="Tunga" pitchFamily="2"/>
              </a:rPr>
              <a:t>panelvan</a:t>
            </a:r>
            <a:r>
              <a:rPr lang="tr-TR" sz="2600" dirty="0" smtClean="0">
                <a:solidFill>
                  <a:schemeClr val="accent4">
                    <a:lumMod val="75000"/>
                  </a:schemeClr>
                </a:solidFill>
                <a:cs typeface="Tunga" pitchFamily="2"/>
              </a:rPr>
              <a:t> ve kamyonetler de eklenmiştir.</a:t>
            </a:r>
            <a:endParaRPr lang="tr-TR" sz="2600" dirty="0">
              <a:solidFill>
                <a:schemeClr val="accent4">
                  <a:lumMod val="75000"/>
                </a:schemeClr>
              </a:solidFill>
            </a:endParaRPr>
          </a:p>
        </p:txBody>
      </p:sp>
      <p:sp>
        <p:nvSpPr>
          <p:cNvPr id="3" name="2 Başlık"/>
          <p:cNvSpPr>
            <a:spLocks noGrp="1"/>
          </p:cNvSpPr>
          <p:nvPr>
            <p:ph type="title"/>
          </p:nvPr>
        </p:nvSpPr>
        <p:spPr/>
        <p:txBody>
          <a:bodyPr>
            <a:noAutofit/>
          </a:bodyPr>
          <a:lstStyle/>
          <a:p>
            <a:pPr algn="ctr"/>
            <a:r>
              <a:rPr lang="tr-TR" sz="4400" dirty="0" smtClean="0">
                <a:solidFill>
                  <a:schemeClr val="accent4">
                    <a:lumMod val="75000"/>
                  </a:schemeClr>
                </a:solidFill>
                <a:effectLst/>
                <a:cs typeface="Tunga" pitchFamily="2"/>
              </a:rPr>
              <a:t>Taşımacılık Yapılabilecek Taşıt Türleri</a:t>
            </a:r>
            <a:endParaRPr lang="tr-TR" sz="4400" dirty="0">
              <a:solidFill>
                <a:schemeClr val="accent4">
                  <a:lumMod val="75000"/>
                </a:schemeClr>
              </a:solidFill>
              <a:effectLst/>
            </a:endParaRPr>
          </a:p>
        </p:txBody>
      </p:sp>
      <p:pic>
        <p:nvPicPr>
          <p:cNvPr id="69634" name="Picture 2" descr="http://t2.gstatic.com/images?q=tbn:ANd9GcR_IffKmT9yB4AyPBBNCq_x0722SXVOzcz6uYbSr3OFPx35xDdP"/>
          <p:cNvPicPr>
            <a:picLocks noChangeAspect="1" noChangeArrowheads="1"/>
          </p:cNvPicPr>
          <p:nvPr/>
        </p:nvPicPr>
        <p:blipFill>
          <a:blip r:embed="rId3" cstate="print"/>
          <a:srcRect/>
          <a:stretch>
            <a:fillRect/>
          </a:stretch>
        </p:blipFill>
        <p:spPr bwMode="auto">
          <a:xfrm>
            <a:off x="500034" y="4214818"/>
            <a:ext cx="2214578" cy="1762128"/>
          </a:xfrm>
          <a:prstGeom prst="rect">
            <a:avLst/>
          </a:prstGeom>
          <a:noFill/>
        </p:spPr>
      </p:pic>
      <p:pic>
        <p:nvPicPr>
          <p:cNvPr id="5" name="rg_hi" descr="http://t2.gstatic.com/images?q=tbn:ANd9GcSspkx7tRy8WYINS9Y5ATtym3ONyi6mQTSxl1KvNkvi2fBbld4L">
            <a:hlinkClick r:id="rId4"/>
          </p:cNvPr>
          <p:cNvPicPr/>
          <p:nvPr/>
        </p:nvPicPr>
        <p:blipFill>
          <a:blip r:embed="rId5" cstate="print"/>
          <a:srcRect/>
          <a:stretch>
            <a:fillRect/>
          </a:stretch>
        </p:blipFill>
        <p:spPr bwMode="auto">
          <a:xfrm>
            <a:off x="3143240" y="4357694"/>
            <a:ext cx="2390775" cy="1485906"/>
          </a:xfrm>
          <a:prstGeom prst="rect">
            <a:avLst/>
          </a:prstGeom>
          <a:noFill/>
          <a:ln w="9525">
            <a:noFill/>
            <a:miter lim="800000"/>
            <a:headEnd/>
            <a:tailEnd/>
          </a:ln>
        </p:spPr>
      </p:pic>
      <p:pic>
        <p:nvPicPr>
          <p:cNvPr id="6" name="5 Resim" descr="http://t3.gstatic.com/images?q=tbn:ANd9GcQjHcnkzYsrB-3cSik4C5cQb1Wn-aX_JfiBFTjpT01v2yIFXytBOjDz0szjnA">
            <a:hlinkClick r:id="rId6"/>
          </p:cNvPr>
          <p:cNvPicPr/>
          <p:nvPr/>
        </p:nvPicPr>
        <p:blipFill>
          <a:blip r:embed="rId7" cstate="print"/>
          <a:srcRect/>
          <a:stretch>
            <a:fillRect/>
          </a:stretch>
        </p:blipFill>
        <p:spPr bwMode="auto">
          <a:xfrm>
            <a:off x="6286512" y="4071942"/>
            <a:ext cx="2214000" cy="1764000"/>
          </a:xfrm>
          <a:prstGeom prst="rect">
            <a:avLst/>
          </a:prstGeom>
          <a:noFill/>
          <a:ln w="9525">
            <a:noFill/>
            <a:miter lim="800000"/>
            <a:headEnd/>
            <a:tailEnd/>
          </a:ln>
        </p:spPr>
      </p:pic>
      <p:sp>
        <p:nvSpPr>
          <p:cNvPr id="7" name="6 Slayt Numarası Yer Tutucusu"/>
          <p:cNvSpPr>
            <a:spLocks noGrp="1"/>
          </p:cNvSpPr>
          <p:nvPr>
            <p:ph type="sldNum" sz="quarter" idx="12"/>
          </p:nvPr>
        </p:nvSpPr>
        <p:spPr/>
        <p:txBody>
          <a:bodyPr/>
          <a:lstStyle/>
          <a:p>
            <a:fld id="{22D17398-4798-403A-90D5-5B81D5752ADC}" type="slidenum">
              <a:rPr lang="tr-TR" smtClean="0"/>
              <a:pPr/>
              <a:t>16</a:t>
            </a:fld>
            <a:endParaRPr lang="tr-T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pPr algn="just">
              <a:buFont typeface="Wingdings" pitchFamily="2" charset="2"/>
              <a:buChar char="v"/>
            </a:pPr>
            <a:endParaRPr lang="tr-TR" sz="2000" dirty="0" smtClean="0">
              <a:solidFill>
                <a:schemeClr val="accent4">
                  <a:lumMod val="75000"/>
                </a:schemeClr>
              </a:solidFill>
              <a:cs typeface="Tunga" pitchFamily="2"/>
            </a:endParaRPr>
          </a:p>
          <a:p>
            <a:pPr algn="just">
              <a:buFont typeface="Wingdings" pitchFamily="2" charset="2"/>
              <a:buChar char="v"/>
            </a:pPr>
            <a:r>
              <a:rPr lang="tr-TR" sz="2000" dirty="0" smtClean="0">
                <a:solidFill>
                  <a:schemeClr val="accent4">
                    <a:lumMod val="75000"/>
                  </a:schemeClr>
                </a:solidFill>
                <a:cs typeface="Tunga" pitchFamily="2"/>
              </a:rPr>
              <a:t>Taşıt onay belgesinin sahte olarak düzenlendiğinin ya da üzerinde tahrifat yapıldığının veya taşıtta gizli bölme bulunduğunun tespit edilmesi halinde, bu taşıta 6 ay süreyle taşıt onay belgesi düzenlenmemesi ve Cumhuriyet Başsavcılığına suç duyurusunda bulunulmasına ek olarak bu taşıtlar için ayrıca Gümrük Kanununun 241 inci maddesinin birinci fıkrası uyarınca işlem yapılması yönünde düzenleme yapılmıştır.</a:t>
            </a:r>
            <a:endParaRPr lang="tr-TR" sz="2000" dirty="0">
              <a:solidFill>
                <a:schemeClr val="accent4">
                  <a:lumMod val="75000"/>
                </a:schemeClr>
              </a:solidFill>
            </a:endParaRPr>
          </a:p>
        </p:txBody>
      </p:sp>
      <p:sp>
        <p:nvSpPr>
          <p:cNvPr id="3" name="2 Başlık"/>
          <p:cNvSpPr>
            <a:spLocks noGrp="1"/>
          </p:cNvSpPr>
          <p:nvPr>
            <p:ph type="title"/>
          </p:nvPr>
        </p:nvSpPr>
        <p:spPr/>
        <p:txBody>
          <a:bodyPr>
            <a:noAutofit/>
          </a:bodyPr>
          <a:lstStyle/>
          <a:p>
            <a:pPr algn="ctr"/>
            <a:r>
              <a:rPr lang="tr-TR" sz="4400" dirty="0" smtClean="0">
                <a:solidFill>
                  <a:schemeClr val="accent4">
                    <a:lumMod val="75000"/>
                  </a:schemeClr>
                </a:solidFill>
                <a:effectLst/>
              </a:rPr>
              <a:t>Taşıt Onay Belgesinde Usulsüzlük</a:t>
            </a:r>
            <a:endParaRPr lang="tr-TR" sz="4400" dirty="0">
              <a:solidFill>
                <a:schemeClr val="accent4">
                  <a:lumMod val="75000"/>
                </a:schemeClr>
              </a:solidFill>
              <a:effectLst/>
            </a:endParaRPr>
          </a:p>
        </p:txBody>
      </p:sp>
      <p:pic>
        <p:nvPicPr>
          <p:cNvPr id="68609" name="Resim 4" descr="Z:\Documents and Settings\12861\Desktop\EKLER\ONAY BELGESİ 1.png"/>
          <p:cNvPicPr>
            <a:picLocks noChangeAspect="1" noChangeArrowheads="1"/>
          </p:cNvPicPr>
          <p:nvPr/>
        </p:nvPicPr>
        <p:blipFill>
          <a:blip r:embed="rId3" cstate="print"/>
          <a:srcRect/>
          <a:stretch>
            <a:fillRect/>
          </a:stretch>
        </p:blipFill>
        <p:spPr bwMode="auto">
          <a:xfrm>
            <a:off x="2571736" y="4143380"/>
            <a:ext cx="1714512" cy="2344028"/>
          </a:xfrm>
          <a:prstGeom prst="rect">
            <a:avLst/>
          </a:prstGeom>
          <a:noFill/>
          <a:ln w="9525">
            <a:noFill/>
            <a:miter lim="800000"/>
            <a:headEnd/>
            <a:tailEnd/>
          </a:ln>
        </p:spPr>
      </p:pic>
      <p:pic>
        <p:nvPicPr>
          <p:cNvPr id="68610" name="Resim 1" descr="20030107-24"/>
          <p:cNvPicPr>
            <a:picLocks noChangeAspect="1" noChangeArrowheads="1"/>
          </p:cNvPicPr>
          <p:nvPr/>
        </p:nvPicPr>
        <p:blipFill>
          <a:blip r:embed="rId4" cstate="print"/>
          <a:srcRect/>
          <a:stretch>
            <a:fillRect/>
          </a:stretch>
        </p:blipFill>
        <p:spPr bwMode="auto">
          <a:xfrm>
            <a:off x="4643438" y="4143380"/>
            <a:ext cx="2143140" cy="2343600"/>
          </a:xfrm>
          <a:prstGeom prst="rect">
            <a:avLst/>
          </a:prstGeom>
          <a:noFill/>
          <a:ln w="9525">
            <a:noFill/>
            <a:miter lim="800000"/>
            <a:headEnd/>
            <a:tailEnd/>
          </a:ln>
        </p:spPr>
      </p:pic>
      <p:pic>
        <p:nvPicPr>
          <p:cNvPr id="68611" name="Resim 5" descr="20030107-25"/>
          <p:cNvPicPr>
            <a:picLocks noChangeAspect="1" noChangeArrowheads="1"/>
          </p:cNvPicPr>
          <p:nvPr/>
        </p:nvPicPr>
        <p:blipFill>
          <a:blip r:embed="rId5" cstate="print"/>
          <a:srcRect/>
          <a:stretch>
            <a:fillRect/>
          </a:stretch>
        </p:blipFill>
        <p:spPr bwMode="auto">
          <a:xfrm>
            <a:off x="7000892" y="4143380"/>
            <a:ext cx="1928826" cy="2272162"/>
          </a:xfrm>
          <a:prstGeom prst="rect">
            <a:avLst/>
          </a:prstGeom>
          <a:noFill/>
          <a:ln w="9525">
            <a:noFill/>
            <a:miter lim="800000"/>
            <a:headEnd/>
            <a:tailEnd/>
          </a:ln>
        </p:spPr>
      </p:pic>
      <p:sp>
        <p:nvSpPr>
          <p:cNvPr id="7" name="6 Slayt Numarası Yer Tutucusu"/>
          <p:cNvSpPr>
            <a:spLocks noGrp="1"/>
          </p:cNvSpPr>
          <p:nvPr>
            <p:ph type="sldNum" sz="quarter" idx="12"/>
          </p:nvPr>
        </p:nvSpPr>
        <p:spPr/>
        <p:txBody>
          <a:bodyPr/>
          <a:lstStyle/>
          <a:p>
            <a:fld id="{22D17398-4798-403A-90D5-5B81D5752ADC}" type="slidenum">
              <a:rPr lang="tr-TR" smtClean="0"/>
              <a:pPr/>
              <a:t>17</a:t>
            </a:fld>
            <a:endParaRPr lang="tr-T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pPr>
              <a:buFont typeface="Wingdings" pitchFamily="2" charset="2"/>
              <a:buChar char="v"/>
            </a:pPr>
            <a:r>
              <a:rPr lang="tr-TR" sz="2400" dirty="0" smtClean="0">
                <a:solidFill>
                  <a:schemeClr val="accent4">
                    <a:lumMod val="75000"/>
                  </a:schemeClr>
                </a:solidFill>
                <a:cs typeface="Tunga" pitchFamily="2"/>
              </a:rPr>
              <a:t>TIR karnesinin arka yüzüne tatbik edilen ve taşıtın mülkiyet bilgilerinin yazılmasına yönelik kaşe uygulamadan kaldırılmıştır.</a:t>
            </a:r>
          </a:p>
          <a:p>
            <a:pPr>
              <a:buFont typeface="Wingdings" pitchFamily="2" charset="2"/>
              <a:buChar char="v"/>
            </a:pPr>
            <a:r>
              <a:rPr lang="tr-TR" sz="2400" dirty="0" smtClean="0">
                <a:solidFill>
                  <a:schemeClr val="accent4">
                    <a:lumMod val="75000"/>
                  </a:schemeClr>
                </a:solidFill>
              </a:rPr>
              <a:t>Böylece, taşımacılığın önünde engel teşkil eden miktarca fazla ve sürece uzun olan uluslararası  karayolu  trafiğine ilişkin sınır geçiş prosedürlerinden bir kalem daha eksiltilerek işlem süreci hızlandırılmıştır. </a:t>
            </a:r>
          </a:p>
          <a:p>
            <a:pPr>
              <a:buFont typeface="Wingdings" pitchFamily="2" charset="2"/>
              <a:buChar char="v"/>
            </a:pPr>
            <a:endParaRPr lang="tr-TR" sz="2800" dirty="0" smtClean="0">
              <a:solidFill>
                <a:schemeClr val="accent4">
                  <a:lumMod val="75000"/>
                </a:schemeClr>
              </a:solidFill>
              <a:cs typeface="Tunga" pitchFamily="2"/>
            </a:endParaRPr>
          </a:p>
          <a:p>
            <a:pPr>
              <a:buNone/>
            </a:pPr>
            <a:endParaRPr lang="tr-TR" sz="2800" dirty="0" smtClean="0">
              <a:solidFill>
                <a:schemeClr val="accent4">
                  <a:lumMod val="75000"/>
                </a:schemeClr>
              </a:solidFill>
              <a:cs typeface="Tunga" pitchFamily="2"/>
            </a:endParaRPr>
          </a:p>
        </p:txBody>
      </p:sp>
      <p:sp>
        <p:nvSpPr>
          <p:cNvPr id="3" name="2 Başlık"/>
          <p:cNvSpPr>
            <a:spLocks noGrp="1"/>
          </p:cNvSpPr>
          <p:nvPr>
            <p:ph type="title"/>
          </p:nvPr>
        </p:nvSpPr>
        <p:spPr/>
        <p:txBody>
          <a:bodyPr/>
          <a:lstStyle/>
          <a:p>
            <a:pPr algn="ctr"/>
            <a:r>
              <a:rPr lang="tr-TR" sz="4400" dirty="0" smtClean="0">
                <a:solidFill>
                  <a:schemeClr val="accent4">
                    <a:lumMod val="75000"/>
                  </a:schemeClr>
                </a:solidFill>
                <a:effectLst/>
                <a:cs typeface="Tunga" pitchFamily="2"/>
              </a:rPr>
              <a:t>Taşıt Mülkiyet Kaşesi</a:t>
            </a:r>
            <a:endParaRPr lang="tr-TR" dirty="0">
              <a:solidFill>
                <a:schemeClr val="accent4">
                  <a:lumMod val="75000"/>
                </a:schemeClr>
              </a:solidFill>
              <a:effectLst/>
            </a:endParaRPr>
          </a:p>
        </p:txBody>
      </p:sp>
      <p:sp>
        <p:nvSpPr>
          <p:cNvPr id="61442" name="AutoShape 2"/>
          <p:cNvSpPr>
            <a:spLocks noChangeArrowheads="1"/>
          </p:cNvSpPr>
          <p:nvPr/>
        </p:nvSpPr>
        <p:spPr bwMode="auto">
          <a:xfrm>
            <a:off x="6444208" y="4869160"/>
            <a:ext cx="1584176" cy="1988840"/>
          </a:xfrm>
          <a:prstGeom prst="foldedCorner">
            <a:avLst>
              <a:gd name="adj" fmla="val 12500"/>
            </a:avLst>
          </a:prstGeom>
          <a:solidFill>
            <a:srgbClr val="FFC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tr-TR"/>
          </a:p>
        </p:txBody>
      </p:sp>
      <p:pic>
        <p:nvPicPr>
          <p:cNvPr id="6" name="Picture 3"/>
          <p:cNvPicPr>
            <a:picLocks noChangeAspect="1" noChangeArrowheads="1"/>
          </p:cNvPicPr>
          <p:nvPr/>
        </p:nvPicPr>
        <p:blipFill>
          <a:blip r:embed="rId3" cstate="print"/>
          <a:srcRect/>
          <a:stretch>
            <a:fillRect/>
          </a:stretch>
        </p:blipFill>
        <p:spPr bwMode="auto">
          <a:xfrm>
            <a:off x="5220072" y="4251420"/>
            <a:ext cx="1727992" cy="2455889"/>
          </a:xfrm>
          <a:prstGeom prst="rect">
            <a:avLst/>
          </a:prstGeom>
          <a:noFill/>
          <a:ln w="9525">
            <a:noFill/>
            <a:miter lim="800000"/>
            <a:headEnd/>
            <a:tailEnd/>
          </a:ln>
        </p:spPr>
      </p:pic>
      <p:pic>
        <p:nvPicPr>
          <p:cNvPr id="7" name="6 Resim" descr="http://www.tuketkart.com/images/kase_369.jpg"/>
          <p:cNvPicPr/>
          <p:nvPr/>
        </p:nvPicPr>
        <p:blipFill>
          <a:blip r:embed="rId4" cstate="print"/>
          <a:srcRect/>
          <a:stretch>
            <a:fillRect/>
          </a:stretch>
        </p:blipFill>
        <p:spPr bwMode="auto">
          <a:xfrm rot="1603655" flipH="1">
            <a:off x="7208229" y="5705188"/>
            <a:ext cx="676275" cy="676275"/>
          </a:xfrm>
          <a:prstGeom prst="rect">
            <a:avLst/>
          </a:prstGeom>
          <a:noFill/>
          <a:ln w="9525">
            <a:noFill/>
            <a:miter lim="800000"/>
            <a:headEnd/>
            <a:tailEnd/>
          </a:ln>
        </p:spPr>
      </p:pic>
      <p:sp>
        <p:nvSpPr>
          <p:cNvPr id="24" name="23 Akış Çizelgesi: Veri"/>
          <p:cNvSpPr/>
          <p:nvPr/>
        </p:nvSpPr>
        <p:spPr>
          <a:xfrm rot="2145496">
            <a:off x="7454532" y="5507577"/>
            <a:ext cx="45719" cy="1008112"/>
          </a:xfrm>
          <a:prstGeom prst="flowChartInputOutpu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rgbClr val="FF0000"/>
              </a:solidFill>
            </a:endParaRPr>
          </a:p>
        </p:txBody>
      </p:sp>
      <p:sp>
        <p:nvSpPr>
          <p:cNvPr id="28" name="27 Akış Çizelgesi: Veri"/>
          <p:cNvSpPr/>
          <p:nvPr/>
        </p:nvSpPr>
        <p:spPr>
          <a:xfrm rot="-2160000">
            <a:off x="7456200" y="5506410"/>
            <a:ext cx="45719" cy="1008112"/>
          </a:xfrm>
          <a:prstGeom prst="flowChartInputOutpu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rgbClr val="FF0000"/>
              </a:solidFill>
            </a:endParaRPr>
          </a:p>
        </p:txBody>
      </p:sp>
      <p:sp>
        <p:nvSpPr>
          <p:cNvPr id="9" name="8 Slayt Numarası Yer Tutucusu"/>
          <p:cNvSpPr>
            <a:spLocks noGrp="1"/>
          </p:cNvSpPr>
          <p:nvPr>
            <p:ph type="sldNum" sz="quarter" idx="12"/>
          </p:nvPr>
        </p:nvSpPr>
        <p:spPr/>
        <p:txBody>
          <a:bodyPr/>
          <a:lstStyle/>
          <a:p>
            <a:fld id="{22D17398-4798-403A-90D5-5B81D5752ADC}" type="slidenum">
              <a:rPr lang="tr-TR" smtClean="0"/>
              <a:pPr/>
              <a:t>18</a:t>
            </a:fld>
            <a:endParaRPr lang="tr-T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Autofit/>
          </a:bodyPr>
          <a:lstStyle/>
          <a:p>
            <a:pPr marL="539496" indent="-457200" algn="just">
              <a:buNone/>
            </a:pPr>
            <a:endParaRPr lang="tr-TR" sz="2200" dirty="0" smtClean="0">
              <a:solidFill>
                <a:schemeClr val="accent4">
                  <a:lumMod val="75000"/>
                </a:schemeClr>
              </a:solidFill>
              <a:cs typeface="Tunga" pitchFamily="2"/>
            </a:endParaRPr>
          </a:p>
          <a:p>
            <a:pPr marL="539496" indent="-457200" algn="just">
              <a:buFont typeface="Wingdings" pitchFamily="2" charset="2"/>
              <a:buChar char="v"/>
            </a:pPr>
            <a:r>
              <a:rPr lang="tr-TR" sz="2200" dirty="0" smtClean="0">
                <a:solidFill>
                  <a:schemeClr val="accent4">
                    <a:lumMod val="75000"/>
                  </a:schemeClr>
                </a:solidFill>
                <a:cs typeface="Tunga" pitchFamily="2"/>
              </a:rPr>
              <a:t>Mülga TIR Tebliğinde; TIR karnesinde, teslim tesellüm tutanağına göre eksiklik veya fazlalık tespit edilmesi durumunda, bu eksiklik veya fazlalığın nedeninin üç ay içinde belgelendirilmesi istenmekteydi. </a:t>
            </a:r>
          </a:p>
          <a:p>
            <a:pPr marL="539496" indent="-457200" algn="just">
              <a:buNone/>
            </a:pPr>
            <a:endParaRPr lang="tr-TR" sz="2200" dirty="0" smtClean="0">
              <a:solidFill>
                <a:schemeClr val="accent4">
                  <a:lumMod val="75000"/>
                </a:schemeClr>
              </a:solidFill>
              <a:cs typeface="Tunga" pitchFamily="2"/>
            </a:endParaRPr>
          </a:p>
          <a:p>
            <a:pPr marL="539496" indent="-457200" algn="just">
              <a:buNone/>
            </a:pPr>
            <a:r>
              <a:rPr lang="tr-TR" sz="2200" dirty="0" smtClean="0">
                <a:solidFill>
                  <a:schemeClr val="accent4">
                    <a:lumMod val="75000"/>
                  </a:schemeClr>
                </a:solidFill>
                <a:cs typeface="Tunga" pitchFamily="2"/>
              </a:rPr>
              <a:t>     Yeni Tebliğ ile bu süre;</a:t>
            </a:r>
          </a:p>
          <a:p>
            <a:pPr marL="539496" indent="-457200" algn="just">
              <a:buFont typeface="Wingdings" pitchFamily="2" charset="2"/>
              <a:buChar char="ü"/>
            </a:pPr>
            <a:r>
              <a:rPr lang="tr-TR" sz="2200" dirty="0" smtClean="0">
                <a:solidFill>
                  <a:schemeClr val="accent4">
                    <a:lumMod val="75000"/>
                  </a:schemeClr>
                </a:solidFill>
                <a:cs typeface="Tunga" pitchFamily="2"/>
              </a:rPr>
              <a:t>Talep edilmesi halinde </a:t>
            </a:r>
            <a:r>
              <a:rPr lang="tr-TR" sz="2200" b="1" dirty="0" smtClean="0">
                <a:solidFill>
                  <a:srgbClr val="FF0000"/>
                </a:solidFill>
                <a:cs typeface="Tunga" pitchFamily="2"/>
              </a:rPr>
              <a:t>üç ay</a:t>
            </a:r>
            <a:r>
              <a:rPr lang="tr-TR" sz="2200" b="1" dirty="0" smtClean="0">
                <a:solidFill>
                  <a:schemeClr val="accent4">
                    <a:lumMod val="75000"/>
                  </a:schemeClr>
                </a:solidFill>
                <a:cs typeface="Tunga" pitchFamily="2"/>
              </a:rPr>
              <a:t>, </a:t>
            </a:r>
            <a:endParaRPr lang="tr-TR" sz="2200" dirty="0" smtClean="0">
              <a:solidFill>
                <a:schemeClr val="accent4">
                  <a:lumMod val="75000"/>
                </a:schemeClr>
              </a:solidFill>
              <a:cs typeface="Tunga" pitchFamily="2"/>
            </a:endParaRPr>
          </a:p>
          <a:p>
            <a:pPr marL="539496" indent="-457200" algn="just">
              <a:buFont typeface="Wingdings" pitchFamily="2" charset="2"/>
              <a:buChar char="ü"/>
            </a:pPr>
            <a:r>
              <a:rPr lang="tr-TR" sz="2200" dirty="0" smtClean="0">
                <a:solidFill>
                  <a:schemeClr val="accent4">
                    <a:lumMod val="75000"/>
                  </a:schemeClr>
                </a:solidFill>
                <a:cs typeface="Tunga" pitchFamily="2"/>
              </a:rPr>
              <a:t>Haklı sebebin varlığı halinde ise ayrıca </a:t>
            </a:r>
            <a:r>
              <a:rPr lang="tr-TR" sz="2200" b="1" dirty="0" smtClean="0">
                <a:solidFill>
                  <a:srgbClr val="FF0000"/>
                </a:solidFill>
                <a:cs typeface="Tunga" pitchFamily="2"/>
              </a:rPr>
              <a:t>bir ay</a:t>
            </a:r>
            <a:r>
              <a:rPr lang="tr-TR" sz="2200" b="1" dirty="0" smtClean="0">
                <a:solidFill>
                  <a:schemeClr val="accent4">
                    <a:lumMod val="75000"/>
                  </a:schemeClr>
                </a:solidFill>
                <a:cs typeface="Tunga" pitchFamily="2"/>
              </a:rPr>
              <a:t>,</a:t>
            </a:r>
          </a:p>
          <a:p>
            <a:pPr marL="539496" indent="-457200" algn="just">
              <a:buNone/>
            </a:pPr>
            <a:r>
              <a:rPr lang="tr-TR" sz="2200" dirty="0" smtClean="0">
                <a:solidFill>
                  <a:schemeClr val="accent4">
                    <a:lumMod val="75000"/>
                  </a:schemeClr>
                </a:solidFill>
                <a:cs typeface="Tunga" pitchFamily="2"/>
              </a:rPr>
              <a:t>     daha uzatılarak TIR Karne hamillerine kolaylık sağlanmıştır.</a:t>
            </a:r>
            <a:endParaRPr lang="tr-TR" sz="2200" dirty="0">
              <a:solidFill>
                <a:schemeClr val="accent4">
                  <a:lumMod val="75000"/>
                </a:schemeClr>
              </a:solidFill>
            </a:endParaRPr>
          </a:p>
        </p:txBody>
      </p:sp>
      <p:sp>
        <p:nvSpPr>
          <p:cNvPr id="3" name="2 Başlık"/>
          <p:cNvSpPr>
            <a:spLocks noGrp="1"/>
          </p:cNvSpPr>
          <p:nvPr>
            <p:ph type="title"/>
          </p:nvPr>
        </p:nvSpPr>
        <p:spPr/>
        <p:txBody>
          <a:bodyPr>
            <a:noAutofit/>
          </a:bodyPr>
          <a:lstStyle/>
          <a:p>
            <a:pPr algn="ctr"/>
            <a:r>
              <a:rPr lang="tr-TR" sz="4400" dirty="0" smtClean="0">
                <a:solidFill>
                  <a:schemeClr val="accent4">
                    <a:lumMod val="75000"/>
                  </a:schemeClr>
                </a:solidFill>
                <a:effectLst/>
              </a:rPr>
              <a:t>Eksiklik ve Fazlalık Takibatı</a:t>
            </a:r>
            <a:endParaRPr lang="tr-TR" sz="4400" dirty="0">
              <a:solidFill>
                <a:schemeClr val="accent4">
                  <a:lumMod val="75000"/>
                </a:schemeClr>
              </a:solidFill>
              <a:effectLst/>
            </a:endParaRPr>
          </a:p>
        </p:txBody>
      </p:sp>
      <p:sp>
        <p:nvSpPr>
          <p:cNvPr id="4" name="3 Slayt Numarası Yer Tutucusu"/>
          <p:cNvSpPr>
            <a:spLocks noGrp="1"/>
          </p:cNvSpPr>
          <p:nvPr>
            <p:ph type="sldNum" sz="quarter" idx="12"/>
          </p:nvPr>
        </p:nvSpPr>
        <p:spPr/>
        <p:txBody>
          <a:bodyPr/>
          <a:lstStyle/>
          <a:p>
            <a:fld id="{22D17398-4798-403A-90D5-5B81D5752ADC}" type="slidenum">
              <a:rPr lang="tr-TR" smtClean="0"/>
              <a:pPr/>
              <a:t>19</a:t>
            </a:fld>
            <a:endParaRPr lang="tr-T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10000"/>
          </a:bodyPr>
          <a:lstStyle/>
          <a:p>
            <a:pPr algn="just">
              <a:buFont typeface="Wingdings" pitchFamily="2" charset="2"/>
              <a:buChar char="Ø"/>
            </a:pPr>
            <a:r>
              <a:rPr lang="tr-TR" sz="2600" dirty="0" smtClean="0">
                <a:solidFill>
                  <a:schemeClr val="accent4">
                    <a:lumMod val="75000"/>
                  </a:schemeClr>
                </a:solidFill>
                <a:cs typeface="Tunga" pitchFamily="2"/>
              </a:rPr>
              <a:t>4458 sayılı Gümrük Kanununun değiştirilmesi ve </a:t>
            </a:r>
            <a:r>
              <a:rPr lang="tr-TR" sz="2600" dirty="0" smtClean="0">
                <a:solidFill>
                  <a:schemeClr val="accent4">
                    <a:lumMod val="75000"/>
                  </a:schemeClr>
                </a:solidFill>
              </a:rPr>
              <a:t>TIR Uygulama Tebliğinde yayımı tarihinden itibaren yapılan değişiklikler sonucu Tebliğin kendi içinde bütünlüğünü kaybetmesi;</a:t>
            </a:r>
          </a:p>
          <a:p>
            <a:pPr algn="just">
              <a:buNone/>
            </a:pPr>
            <a:endParaRPr lang="tr-TR" sz="2600" dirty="0" smtClean="0">
              <a:solidFill>
                <a:schemeClr val="accent4">
                  <a:lumMod val="75000"/>
                </a:schemeClr>
              </a:solidFill>
            </a:endParaRPr>
          </a:p>
          <a:p>
            <a:pPr algn="just">
              <a:buFont typeface="Wingdings" pitchFamily="2" charset="2"/>
              <a:buChar char="Ø"/>
            </a:pPr>
            <a:r>
              <a:rPr lang="tr-TR" sz="2600" dirty="0" smtClean="0">
                <a:solidFill>
                  <a:schemeClr val="accent4">
                    <a:lumMod val="75000"/>
                  </a:schemeClr>
                </a:solidFill>
              </a:rPr>
              <a:t>Uygulamada karşılaşılan sorunlara ilişkin olarak, Müsteşarlığımız tarafından yapılan tespitler ile özel sektör temsilcileri tarafından gündeme getirilen değişiklik önerilerini değerlendirmek;</a:t>
            </a:r>
          </a:p>
          <a:p>
            <a:pPr algn="just">
              <a:buNone/>
            </a:pPr>
            <a:r>
              <a:rPr lang="tr-TR" sz="2600" dirty="0" smtClean="0">
                <a:solidFill>
                  <a:schemeClr val="accent4">
                    <a:lumMod val="75000"/>
                  </a:schemeClr>
                </a:solidFill>
              </a:rPr>
              <a:t> </a:t>
            </a:r>
            <a:endParaRPr lang="tr-TR" sz="2600" dirty="0" smtClean="0">
              <a:solidFill>
                <a:schemeClr val="accent4">
                  <a:lumMod val="75000"/>
                </a:schemeClr>
              </a:solidFill>
              <a:cs typeface="Tunga" pitchFamily="2"/>
            </a:endParaRPr>
          </a:p>
          <a:p>
            <a:pPr algn="just">
              <a:buFont typeface="Wingdings" pitchFamily="2" charset="2"/>
              <a:buChar char="Ø"/>
            </a:pPr>
            <a:r>
              <a:rPr lang="tr-TR" sz="2600" dirty="0" smtClean="0">
                <a:solidFill>
                  <a:schemeClr val="accent4">
                    <a:lumMod val="75000"/>
                  </a:schemeClr>
                </a:solidFill>
              </a:rPr>
              <a:t>Teknolojik gelişmelere bağlı olarak ortaya çıkan yeniliklerin Tebliğe yansıtılmasını sağlamak.</a:t>
            </a:r>
          </a:p>
          <a:p>
            <a:pPr>
              <a:buNone/>
            </a:pPr>
            <a:endParaRPr lang="tr-TR" sz="2400" dirty="0" smtClean="0">
              <a:solidFill>
                <a:schemeClr val="accent4">
                  <a:lumMod val="75000"/>
                </a:schemeClr>
              </a:solidFill>
            </a:endParaRPr>
          </a:p>
          <a:p>
            <a:pPr>
              <a:buFont typeface="Wingdings" pitchFamily="2" charset="2"/>
              <a:buChar char="Ø"/>
            </a:pPr>
            <a:endParaRPr lang="tr-TR" dirty="0"/>
          </a:p>
        </p:txBody>
      </p:sp>
      <p:sp>
        <p:nvSpPr>
          <p:cNvPr id="3" name="2 Başlık"/>
          <p:cNvSpPr>
            <a:spLocks noGrp="1"/>
          </p:cNvSpPr>
          <p:nvPr>
            <p:ph type="title"/>
          </p:nvPr>
        </p:nvSpPr>
        <p:spPr/>
        <p:txBody>
          <a:bodyPr>
            <a:noAutofit/>
          </a:bodyPr>
          <a:lstStyle/>
          <a:p>
            <a:pPr algn="ctr"/>
            <a:r>
              <a:rPr lang="tr-TR" sz="4400" dirty="0" smtClean="0">
                <a:solidFill>
                  <a:schemeClr val="accent4">
                    <a:lumMod val="75000"/>
                  </a:schemeClr>
                </a:solidFill>
                <a:effectLst/>
              </a:rPr>
              <a:t>Tebliğin revizyonuna</a:t>
            </a:r>
            <a:br>
              <a:rPr lang="tr-TR" sz="4400" dirty="0" smtClean="0">
                <a:solidFill>
                  <a:schemeClr val="accent4">
                    <a:lumMod val="75000"/>
                  </a:schemeClr>
                </a:solidFill>
                <a:effectLst/>
              </a:rPr>
            </a:br>
            <a:r>
              <a:rPr lang="tr-TR" sz="4400" dirty="0" smtClean="0">
                <a:solidFill>
                  <a:schemeClr val="accent4">
                    <a:lumMod val="75000"/>
                  </a:schemeClr>
                </a:solidFill>
                <a:effectLst/>
              </a:rPr>
              <a:t>neden ihtiyaç duyuldu?</a:t>
            </a:r>
            <a:endParaRPr lang="tr-TR" sz="4400" dirty="0">
              <a:solidFill>
                <a:schemeClr val="accent4">
                  <a:lumMod val="75000"/>
                </a:schemeClr>
              </a:solidFill>
              <a:effectLst/>
            </a:endParaRPr>
          </a:p>
        </p:txBody>
      </p:sp>
      <p:sp>
        <p:nvSpPr>
          <p:cNvPr id="4" name="3 Slayt Numarası Yer Tutucusu"/>
          <p:cNvSpPr>
            <a:spLocks noGrp="1"/>
          </p:cNvSpPr>
          <p:nvPr>
            <p:ph type="sldNum" sz="quarter" idx="12"/>
          </p:nvPr>
        </p:nvSpPr>
        <p:spPr/>
        <p:txBody>
          <a:bodyPr/>
          <a:lstStyle/>
          <a:p>
            <a:fld id="{22D17398-4798-403A-90D5-5B81D5752ADC}" type="slidenum">
              <a:rPr lang="tr-TR" smtClean="0"/>
              <a:pPr/>
              <a:t>2</a:t>
            </a:fld>
            <a:endParaRPr lang="tr-TR"/>
          </a:p>
        </p:txBody>
      </p:sp>
    </p:spTree>
  </p:cSld>
  <p:clrMapOvr>
    <a:masterClrMapping/>
  </p:clrMapOvr>
  <p:transition spd="med" advTm="3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Autofit/>
          </a:bodyPr>
          <a:lstStyle/>
          <a:p>
            <a:pPr marL="539496" indent="-457200" algn="just">
              <a:buFont typeface="Wingdings" pitchFamily="2" charset="2"/>
              <a:buChar char="v"/>
            </a:pPr>
            <a:r>
              <a:rPr lang="tr-TR" sz="2000" dirty="0" smtClean="0">
                <a:solidFill>
                  <a:schemeClr val="accent4">
                    <a:lumMod val="75000"/>
                  </a:schemeClr>
                </a:solidFill>
                <a:cs typeface="Tunga" pitchFamily="2"/>
              </a:rPr>
              <a:t>Varış/çıkış gümrük idarelerinde işlem görmüş </a:t>
            </a:r>
            <a:r>
              <a:rPr lang="tr-TR" sz="2000" dirty="0" err="1" smtClean="0">
                <a:solidFill>
                  <a:schemeClr val="accent4">
                    <a:lumMod val="75000"/>
                  </a:schemeClr>
                </a:solidFill>
                <a:cs typeface="Tunga" pitchFamily="2"/>
              </a:rPr>
              <a:t>Volet</a:t>
            </a:r>
            <a:r>
              <a:rPr lang="tr-TR" sz="2000" dirty="0" smtClean="0">
                <a:solidFill>
                  <a:schemeClr val="accent4">
                    <a:lumMod val="75000"/>
                  </a:schemeClr>
                </a:solidFill>
                <a:cs typeface="Tunga" pitchFamily="2"/>
              </a:rPr>
              <a:t>-2 yaprakları ve eklerinin giriş/hareket gümrük idarelerine gönderilme süresi </a:t>
            </a:r>
            <a:r>
              <a:rPr lang="tr-TR" sz="2000" b="1" dirty="0" smtClean="0">
                <a:solidFill>
                  <a:srgbClr val="FF0000"/>
                </a:solidFill>
                <a:cs typeface="Tunga" pitchFamily="2"/>
              </a:rPr>
              <a:t>7</a:t>
            </a:r>
            <a:r>
              <a:rPr lang="tr-TR" sz="2000" dirty="0" smtClean="0">
                <a:solidFill>
                  <a:schemeClr val="accent4">
                    <a:lumMod val="75000"/>
                  </a:schemeClr>
                </a:solidFill>
                <a:cs typeface="Tunga" pitchFamily="2"/>
              </a:rPr>
              <a:t> günden </a:t>
            </a:r>
            <a:r>
              <a:rPr lang="tr-TR" sz="2000" b="1" dirty="0" smtClean="0">
                <a:solidFill>
                  <a:srgbClr val="FF0000"/>
                </a:solidFill>
                <a:cs typeface="Tunga" pitchFamily="2"/>
              </a:rPr>
              <a:t>15</a:t>
            </a:r>
            <a:r>
              <a:rPr lang="tr-TR" sz="2000" dirty="0" smtClean="0">
                <a:solidFill>
                  <a:schemeClr val="accent4">
                    <a:lumMod val="75000"/>
                  </a:schemeClr>
                </a:solidFill>
                <a:cs typeface="Tunga" pitchFamily="2"/>
              </a:rPr>
              <a:t> güne çıkarılmıştır.</a:t>
            </a:r>
          </a:p>
          <a:p>
            <a:pPr marL="539496" indent="-457200" algn="just">
              <a:buFont typeface="Wingdings" pitchFamily="2" charset="2"/>
              <a:buChar char="v"/>
            </a:pPr>
            <a:endParaRPr lang="tr-TR" sz="2000" dirty="0" smtClean="0">
              <a:solidFill>
                <a:schemeClr val="accent4">
                  <a:lumMod val="75000"/>
                </a:schemeClr>
              </a:solidFill>
              <a:cs typeface="Tunga" pitchFamily="2"/>
            </a:endParaRPr>
          </a:p>
          <a:p>
            <a:pPr marL="539496" indent="-457200" algn="just">
              <a:buFont typeface="Wingdings" pitchFamily="2" charset="2"/>
              <a:buChar char="v"/>
            </a:pPr>
            <a:r>
              <a:rPr lang="tr-TR" sz="2000" dirty="0" err="1" smtClean="0">
                <a:solidFill>
                  <a:schemeClr val="accent4">
                    <a:lumMod val="75000"/>
                  </a:schemeClr>
                </a:solidFill>
                <a:cs typeface="Tunga" pitchFamily="2"/>
              </a:rPr>
              <a:t>YGM’lerin</a:t>
            </a:r>
            <a:r>
              <a:rPr lang="tr-TR" sz="2000" dirty="0" smtClean="0">
                <a:solidFill>
                  <a:schemeClr val="accent4">
                    <a:lumMod val="75000"/>
                  </a:schemeClr>
                </a:solidFill>
                <a:cs typeface="Tunga" pitchFamily="2"/>
              </a:rPr>
              <a:t>, antrepolarda bir gün içerisinde sonlandırdıkları TIR karnesinin </a:t>
            </a:r>
            <a:r>
              <a:rPr lang="tr-TR" sz="2000" dirty="0" err="1" smtClean="0">
                <a:solidFill>
                  <a:schemeClr val="accent4">
                    <a:lumMod val="75000"/>
                  </a:schemeClr>
                </a:solidFill>
                <a:cs typeface="Tunga" pitchFamily="2"/>
              </a:rPr>
              <a:t>Volet</a:t>
            </a:r>
            <a:r>
              <a:rPr lang="tr-TR" sz="2000" dirty="0" smtClean="0">
                <a:solidFill>
                  <a:schemeClr val="accent4">
                    <a:lumMod val="75000"/>
                  </a:schemeClr>
                </a:solidFill>
                <a:cs typeface="Tunga" pitchFamily="2"/>
              </a:rPr>
              <a:t>-2 yaprakları ve eklerini bir bordro ekinde en geç </a:t>
            </a:r>
            <a:r>
              <a:rPr lang="tr-TR" sz="2000" b="1" dirty="0" smtClean="0">
                <a:solidFill>
                  <a:schemeClr val="accent4">
                    <a:lumMod val="75000"/>
                  </a:schemeClr>
                </a:solidFill>
                <a:cs typeface="Tunga" pitchFamily="2"/>
              </a:rPr>
              <a:t>7</a:t>
            </a:r>
            <a:r>
              <a:rPr lang="tr-TR" sz="2000" dirty="0" smtClean="0">
                <a:solidFill>
                  <a:schemeClr val="accent4">
                    <a:lumMod val="75000"/>
                  </a:schemeClr>
                </a:solidFill>
                <a:cs typeface="Tunga" pitchFamily="2"/>
              </a:rPr>
              <a:t> gün içerisinde antreponun bağlı bulunduğu gümrük idaresine göndermeleri zorunlu hale getirilmiştir.</a:t>
            </a:r>
          </a:p>
          <a:p>
            <a:pPr marL="539496" indent="-457200" algn="just">
              <a:buNone/>
            </a:pPr>
            <a:endParaRPr lang="tr-TR" sz="2000" dirty="0" smtClean="0">
              <a:solidFill>
                <a:schemeClr val="accent4">
                  <a:lumMod val="75000"/>
                </a:schemeClr>
              </a:solidFill>
              <a:cs typeface="Tunga" pitchFamily="2"/>
            </a:endParaRPr>
          </a:p>
          <a:p>
            <a:pPr marL="539496" indent="-457200" algn="just">
              <a:buNone/>
            </a:pPr>
            <a:r>
              <a:rPr lang="tr-TR" sz="2000" dirty="0" smtClean="0">
                <a:solidFill>
                  <a:schemeClr val="accent4">
                    <a:lumMod val="75000"/>
                  </a:schemeClr>
                </a:solidFill>
                <a:cs typeface="Tunga" pitchFamily="2"/>
              </a:rPr>
              <a:t>	Bu hükme uyulmaması halinde, her bir bordro için Gümrük Kanununun 241 inci maddesinin birinci fıkrası uyarınca işlem yapılması yönünde düzenleme yapılmıştır.</a:t>
            </a:r>
            <a:endParaRPr lang="tr-TR" sz="2000" dirty="0">
              <a:solidFill>
                <a:schemeClr val="accent4">
                  <a:lumMod val="75000"/>
                </a:schemeClr>
              </a:solidFill>
            </a:endParaRPr>
          </a:p>
        </p:txBody>
      </p:sp>
      <p:sp>
        <p:nvSpPr>
          <p:cNvPr id="3" name="2 Başlık"/>
          <p:cNvSpPr>
            <a:spLocks noGrp="1"/>
          </p:cNvSpPr>
          <p:nvPr>
            <p:ph type="title"/>
          </p:nvPr>
        </p:nvSpPr>
        <p:spPr/>
        <p:txBody>
          <a:bodyPr>
            <a:noAutofit/>
          </a:bodyPr>
          <a:lstStyle/>
          <a:p>
            <a:pPr algn="ctr"/>
            <a:r>
              <a:rPr lang="tr-TR" sz="4400" dirty="0" smtClean="0">
                <a:solidFill>
                  <a:schemeClr val="accent4">
                    <a:lumMod val="75000"/>
                  </a:schemeClr>
                </a:solidFill>
                <a:effectLst/>
              </a:rPr>
              <a:t>İşlem Görmüş </a:t>
            </a:r>
            <a:r>
              <a:rPr lang="tr-TR" sz="4400" dirty="0" err="1" smtClean="0">
                <a:solidFill>
                  <a:schemeClr val="accent4">
                    <a:lumMod val="75000"/>
                  </a:schemeClr>
                </a:solidFill>
                <a:effectLst/>
              </a:rPr>
              <a:t>Volet</a:t>
            </a:r>
            <a:r>
              <a:rPr lang="tr-TR" sz="4400" dirty="0" smtClean="0">
                <a:solidFill>
                  <a:schemeClr val="accent4">
                    <a:lumMod val="75000"/>
                  </a:schemeClr>
                </a:solidFill>
                <a:effectLst/>
              </a:rPr>
              <a:t>-2 Yaprakları</a:t>
            </a:r>
            <a:endParaRPr lang="tr-TR" sz="4400" dirty="0">
              <a:solidFill>
                <a:schemeClr val="accent4">
                  <a:lumMod val="75000"/>
                </a:schemeClr>
              </a:solidFill>
              <a:effectLst/>
            </a:endParaRPr>
          </a:p>
        </p:txBody>
      </p:sp>
      <p:sp>
        <p:nvSpPr>
          <p:cNvPr id="4" name="3 Slayt Numarası Yer Tutucusu"/>
          <p:cNvSpPr>
            <a:spLocks noGrp="1"/>
          </p:cNvSpPr>
          <p:nvPr>
            <p:ph type="sldNum" sz="quarter" idx="12"/>
          </p:nvPr>
        </p:nvSpPr>
        <p:spPr/>
        <p:txBody>
          <a:bodyPr/>
          <a:lstStyle/>
          <a:p>
            <a:fld id="{22D17398-4798-403A-90D5-5B81D5752ADC}" type="slidenum">
              <a:rPr lang="tr-TR" smtClean="0"/>
              <a:pPr/>
              <a:t>20</a:t>
            </a:fld>
            <a:endParaRPr lang="tr-T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effectLst/>
        </p:spPr>
        <p:txBody>
          <a:bodyPr/>
          <a:lstStyle/>
          <a:p>
            <a:pPr>
              <a:buNone/>
            </a:pPr>
            <a:endParaRPr lang="tr-TR" dirty="0" smtClean="0"/>
          </a:p>
          <a:p>
            <a:pPr>
              <a:buNone/>
            </a:pPr>
            <a:endParaRPr lang="tr-TR" dirty="0" smtClean="0"/>
          </a:p>
          <a:p>
            <a:pPr>
              <a:buNone/>
            </a:pPr>
            <a:endParaRPr lang="tr-TR" dirty="0" smtClean="0"/>
          </a:p>
          <a:p>
            <a:pPr algn="ctr">
              <a:buNone/>
            </a:pPr>
            <a:r>
              <a:rPr lang="tr-TR" sz="4400" b="1" dirty="0" smtClean="0">
                <a:solidFill>
                  <a:schemeClr val="accent4">
                    <a:lumMod val="75000"/>
                  </a:schemeClr>
                </a:solidFill>
                <a:effectLst/>
              </a:rPr>
              <a:t>TEŞEKKÜRLER!</a:t>
            </a:r>
          </a:p>
          <a:p>
            <a:pPr algn="ctr">
              <a:buNone/>
            </a:pPr>
            <a:endParaRPr lang="tr-TR" sz="4400" b="1" dirty="0" smtClean="0">
              <a:solidFill>
                <a:schemeClr val="accent4">
                  <a:lumMod val="75000"/>
                </a:schemeClr>
              </a:solidFill>
            </a:endParaRPr>
          </a:p>
          <a:p>
            <a:pPr algn="ctr">
              <a:buNone/>
            </a:pPr>
            <a:endParaRPr lang="tr-TR" sz="4400" b="1" dirty="0" smtClean="0">
              <a:solidFill>
                <a:schemeClr val="accent4">
                  <a:lumMod val="75000"/>
                </a:schemeClr>
              </a:solidFill>
              <a:effectLst/>
            </a:endParaRPr>
          </a:p>
          <a:p>
            <a:pPr algn="ctr">
              <a:buNone/>
            </a:pPr>
            <a:r>
              <a:rPr lang="tr-TR" sz="3600" dirty="0" err="1" smtClean="0">
                <a:solidFill>
                  <a:schemeClr val="accent4">
                    <a:lumMod val="75000"/>
                  </a:schemeClr>
                </a:solidFill>
              </a:rPr>
              <a:t>y</a:t>
            </a:r>
            <a:r>
              <a:rPr lang="tr-TR" sz="3600" dirty="0" err="1" smtClean="0">
                <a:solidFill>
                  <a:schemeClr val="accent4">
                    <a:lumMod val="75000"/>
                  </a:schemeClr>
                </a:solidFill>
                <a:effectLst/>
              </a:rPr>
              <a:t>avuzoz</a:t>
            </a:r>
            <a:r>
              <a:rPr lang="tr-TR" sz="3600" dirty="0" smtClean="0">
                <a:solidFill>
                  <a:schemeClr val="accent4">
                    <a:lumMod val="75000"/>
                  </a:schemeClr>
                </a:solidFill>
                <a:effectLst/>
              </a:rPr>
              <a:t>@</a:t>
            </a:r>
            <a:r>
              <a:rPr lang="tr-TR" sz="3600" dirty="0" err="1" smtClean="0">
                <a:solidFill>
                  <a:schemeClr val="accent4">
                    <a:lumMod val="75000"/>
                  </a:schemeClr>
                </a:solidFill>
                <a:effectLst/>
              </a:rPr>
              <a:t>gumruk</a:t>
            </a:r>
            <a:r>
              <a:rPr lang="tr-TR" sz="3600" dirty="0" smtClean="0">
                <a:solidFill>
                  <a:schemeClr val="accent4">
                    <a:lumMod val="75000"/>
                  </a:schemeClr>
                </a:solidFill>
                <a:effectLst/>
              </a:rPr>
              <a:t>.gov.tr</a:t>
            </a:r>
            <a:endParaRPr lang="tr-TR" sz="3600" dirty="0">
              <a:solidFill>
                <a:schemeClr val="accent4">
                  <a:lumMod val="75000"/>
                </a:schemeClr>
              </a:solidFill>
              <a:effectLst/>
            </a:endParaRPr>
          </a:p>
        </p:txBody>
      </p:sp>
      <p:sp>
        <p:nvSpPr>
          <p:cNvPr id="3" name="2 Slayt Numarası Yer Tutucusu"/>
          <p:cNvSpPr>
            <a:spLocks noGrp="1"/>
          </p:cNvSpPr>
          <p:nvPr>
            <p:ph type="sldNum" sz="quarter" idx="12"/>
          </p:nvPr>
        </p:nvSpPr>
        <p:spPr/>
        <p:txBody>
          <a:bodyPr/>
          <a:lstStyle/>
          <a:p>
            <a:fld id="{22D17398-4798-403A-90D5-5B81D5752ADC}" type="slidenum">
              <a:rPr lang="tr-TR" smtClean="0"/>
              <a:pPr/>
              <a:t>21</a:t>
            </a:fld>
            <a:endParaRPr lang="tr-TR"/>
          </a:p>
        </p:txBody>
      </p:sp>
    </p:spTree>
  </p:cSld>
  <p:clrMapOvr>
    <a:masterClrMapping/>
  </p:clrMapOvr>
  <p:transition spd="med" advTm="3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tır güzergahları.bmp"/>
          <p:cNvPicPr>
            <a:picLocks noGrp="1" noChangeAspect="1"/>
          </p:cNvPicPr>
          <p:nvPr>
            <p:ph idx="1"/>
          </p:nvPr>
        </p:nvPicPr>
        <p:blipFill>
          <a:blip r:embed="rId3" cstate="print"/>
          <a:stretch>
            <a:fillRect/>
          </a:stretch>
        </p:blipFill>
        <p:spPr>
          <a:xfrm>
            <a:off x="3491880" y="3789040"/>
            <a:ext cx="5227967" cy="2530190"/>
          </a:xfrm>
          <a:prstGeom prst="rect">
            <a:avLst/>
          </a:prstGeom>
          <a:ln>
            <a:noFill/>
          </a:ln>
          <a:effectLst>
            <a:outerShdw blurRad="292100" dist="139700" dir="2700000" algn="tl" rotWithShape="0">
              <a:srgbClr val="333333">
                <a:alpha val="65000"/>
              </a:srgbClr>
            </a:outerShdw>
          </a:effectLst>
        </p:spPr>
      </p:pic>
      <p:sp>
        <p:nvSpPr>
          <p:cNvPr id="3" name="2 Başlık"/>
          <p:cNvSpPr>
            <a:spLocks noGrp="1"/>
          </p:cNvSpPr>
          <p:nvPr>
            <p:ph type="title"/>
          </p:nvPr>
        </p:nvSpPr>
        <p:spPr>
          <a:xfrm>
            <a:off x="500034" y="0"/>
            <a:ext cx="8229600" cy="1142984"/>
          </a:xfrm>
        </p:spPr>
        <p:txBody>
          <a:bodyPr>
            <a:normAutofit fontScale="90000"/>
          </a:bodyPr>
          <a:lstStyle/>
          <a:p>
            <a:pPr algn="ctr"/>
            <a:r>
              <a:rPr lang="tr-TR" sz="4000" dirty="0" smtClean="0">
                <a:solidFill>
                  <a:schemeClr val="accent4">
                    <a:lumMod val="75000"/>
                  </a:schemeClr>
                </a:solidFill>
                <a:effectLst/>
              </a:rPr>
              <a:t/>
            </a:r>
            <a:br>
              <a:rPr lang="tr-TR" sz="4000" dirty="0" smtClean="0">
                <a:solidFill>
                  <a:schemeClr val="accent4">
                    <a:lumMod val="75000"/>
                  </a:schemeClr>
                </a:solidFill>
                <a:effectLst/>
              </a:rPr>
            </a:br>
            <a:r>
              <a:rPr lang="tr-TR" sz="4900" dirty="0" smtClean="0">
                <a:solidFill>
                  <a:schemeClr val="accent4">
                    <a:lumMod val="75000"/>
                  </a:schemeClr>
                </a:solidFill>
                <a:effectLst/>
              </a:rPr>
              <a:t>TIR Güzergahları</a:t>
            </a:r>
            <a:br>
              <a:rPr lang="tr-TR" sz="4900" dirty="0" smtClean="0">
                <a:solidFill>
                  <a:schemeClr val="accent4">
                    <a:lumMod val="75000"/>
                  </a:schemeClr>
                </a:solidFill>
                <a:effectLst/>
              </a:rPr>
            </a:br>
            <a:endParaRPr lang="tr-TR" sz="4900" b="0" dirty="0">
              <a:solidFill>
                <a:schemeClr val="accent4">
                  <a:lumMod val="75000"/>
                </a:schemeClr>
              </a:solidFill>
              <a:effectLst/>
            </a:endParaRPr>
          </a:p>
        </p:txBody>
      </p:sp>
      <p:sp>
        <p:nvSpPr>
          <p:cNvPr id="6" name="5 Dikdörtgen"/>
          <p:cNvSpPr/>
          <p:nvPr/>
        </p:nvSpPr>
        <p:spPr>
          <a:xfrm>
            <a:off x="642910" y="1142984"/>
            <a:ext cx="7786742" cy="2677656"/>
          </a:xfrm>
          <a:prstGeom prst="rect">
            <a:avLst/>
          </a:prstGeom>
        </p:spPr>
        <p:txBody>
          <a:bodyPr wrap="square">
            <a:spAutoFit/>
          </a:bodyPr>
          <a:lstStyle/>
          <a:p>
            <a:pPr algn="just"/>
            <a:r>
              <a:rPr lang="tr-TR" sz="2800" dirty="0" smtClean="0">
                <a:solidFill>
                  <a:schemeClr val="accent4">
                    <a:lumMod val="75000"/>
                  </a:schemeClr>
                </a:solidFill>
              </a:rPr>
              <a:t>“Zorunlu Güzergah” uygulaması belirli durumlar ile sınırlandırılmış ve nakliyecilerin TIR güzergahları haritasında belirlenen yollar üzerinde kendileri açısından en makul yolu seçebilme imkanı getirilmiştir.</a:t>
            </a:r>
            <a:endParaRPr lang="tr-TR" sz="2800" dirty="0">
              <a:solidFill>
                <a:schemeClr val="accent4">
                  <a:lumMod val="75000"/>
                </a:schemeClr>
              </a:solidFill>
            </a:endParaRPr>
          </a:p>
        </p:txBody>
      </p:sp>
      <p:sp>
        <p:nvSpPr>
          <p:cNvPr id="5" name="4 Slayt Numarası Yer Tutucusu"/>
          <p:cNvSpPr>
            <a:spLocks noGrp="1"/>
          </p:cNvSpPr>
          <p:nvPr>
            <p:ph type="sldNum" sz="quarter" idx="12"/>
          </p:nvPr>
        </p:nvSpPr>
        <p:spPr/>
        <p:txBody>
          <a:bodyPr/>
          <a:lstStyle/>
          <a:p>
            <a:fld id="{22D17398-4798-403A-90D5-5B81D5752ADC}" type="slidenum">
              <a:rPr lang="tr-TR" smtClean="0"/>
              <a:pPr/>
              <a:t>3</a:t>
            </a:fld>
            <a:endParaRPr lang="tr-TR"/>
          </a:p>
        </p:txBody>
      </p:sp>
    </p:spTree>
  </p:cSld>
  <p:clrMapOvr>
    <a:masterClrMapping/>
  </p:clrMapOvr>
  <p:transition spd="med"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404664"/>
            <a:ext cx="8229600" cy="5602627"/>
          </a:xfrm>
        </p:spPr>
        <p:txBody>
          <a:bodyPr>
            <a:normAutofit fontScale="55000" lnSpcReduction="20000"/>
          </a:bodyPr>
          <a:lstStyle/>
          <a:p>
            <a:pPr marL="539496" indent="-457200" algn="just">
              <a:buFont typeface="Wingdings" pitchFamily="2" charset="2"/>
              <a:buChar char="Ø"/>
            </a:pPr>
            <a:endParaRPr lang="tr-TR" sz="2800" dirty="0" smtClean="0">
              <a:cs typeface="Tunga" pitchFamily="2"/>
            </a:endParaRPr>
          </a:p>
          <a:p>
            <a:pPr marL="539496" indent="-457200" algn="just">
              <a:buFont typeface="Wingdings" pitchFamily="2" charset="2"/>
              <a:buChar char="Ø"/>
            </a:pPr>
            <a:r>
              <a:rPr lang="tr-TR" sz="2800" dirty="0" smtClean="0">
                <a:solidFill>
                  <a:schemeClr val="accent4">
                    <a:lumMod val="75000"/>
                  </a:schemeClr>
                </a:solidFill>
                <a:cs typeface="Tunga" pitchFamily="2"/>
              </a:rPr>
              <a:t>Mülga Tebliğde, </a:t>
            </a:r>
          </a:p>
          <a:p>
            <a:pPr marL="539496" indent="-457200" algn="just">
              <a:buNone/>
            </a:pPr>
            <a:r>
              <a:rPr lang="tr-TR" sz="2800" b="1" dirty="0" smtClean="0">
                <a:solidFill>
                  <a:schemeClr val="accent4">
                    <a:lumMod val="75000"/>
                  </a:schemeClr>
                </a:solidFill>
                <a:cs typeface="Tunga" pitchFamily="2"/>
              </a:rPr>
              <a:t>       yabancı plakalı taşıtlar ile serbest dolaşımda olmayan </a:t>
            </a:r>
            <a:r>
              <a:rPr lang="tr-TR" sz="2800" dirty="0" smtClean="0">
                <a:solidFill>
                  <a:schemeClr val="accent4">
                    <a:lumMod val="75000"/>
                  </a:schemeClr>
                </a:solidFill>
                <a:cs typeface="Tunga" pitchFamily="2"/>
              </a:rPr>
              <a:t>eşyayı Türkiye’den transit olarak geçiren Türk plakalı taşıtlar için belli bir güzergahın izlenmesi zorunluluğu bulunmaktaydı. </a:t>
            </a:r>
          </a:p>
          <a:p>
            <a:pPr marL="539496" indent="-457200" algn="just">
              <a:buNone/>
            </a:pPr>
            <a:endParaRPr lang="tr-TR" sz="2800" dirty="0" smtClean="0">
              <a:solidFill>
                <a:schemeClr val="accent4">
                  <a:lumMod val="75000"/>
                </a:schemeClr>
              </a:solidFill>
              <a:cs typeface="Tunga" pitchFamily="2"/>
            </a:endParaRPr>
          </a:p>
          <a:p>
            <a:pPr marL="538163" indent="-457200" algn="just">
              <a:buFont typeface="Wingdings" pitchFamily="2" charset="2"/>
              <a:buChar char="Ø"/>
            </a:pPr>
            <a:r>
              <a:rPr lang="tr-TR" sz="2800" dirty="0" smtClean="0">
                <a:solidFill>
                  <a:schemeClr val="accent4">
                    <a:lumMod val="75000"/>
                  </a:schemeClr>
                </a:solidFill>
                <a:cs typeface="Tunga" pitchFamily="2"/>
              </a:rPr>
              <a:t>Ancak, Yeni Tebliğ ile;</a:t>
            </a:r>
          </a:p>
          <a:p>
            <a:pPr marL="538163" indent="-457200" algn="just">
              <a:buNone/>
            </a:pPr>
            <a:endParaRPr lang="tr-TR" sz="2800" dirty="0" smtClean="0">
              <a:solidFill>
                <a:schemeClr val="accent4">
                  <a:lumMod val="75000"/>
                </a:schemeClr>
              </a:solidFill>
              <a:cs typeface="Tunga" pitchFamily="2"/>
            </a:endParaRPr>
          </a:p>
          <a:p>
            <a:pPr marL="538163" indent="-457200" algn="just">
              <a:buFont typeface="Wingdings" pitchFamily="2" charset="2"/>
              <a:buChar char="ü"/>
            </a:pPr>
            <a:r>
              <a:rPr lang="tr-TR" sz="2800" dirty="0" smtClean="0">
                <a:solidFill>
                  <a:schemeClr val="accent4">
                    <a:lumMod val="75000"/>
                  </a:schemeClr>
                </a:solidFill>
                <a:cs typeface="Tunga" pitchFamily="2"/>
              </a:rPr>
              <a:t>Taşıtların seyredeceği güzergahlar Tebliğin 5 ve 6 numaralı eklerinde belirlenmiştir. Bununla birlikte,</a:t>
            </a:r>
          </a:p>
          <a:p>
            <a:pPr marL="538163" indent="-457200" algn="just">
              <a:buFont typeface="Wingdings" pitchFamily="2" charset="2"/>
              <a:buChar char="ü"/>
            </a:pPr>
            <a:r>
              <a:rPr lang="tr-TR" sz="2800" dirty="0" smtClean="0">
                <a:solidFill>
                  <a:schemeClr val="accent4">
                    <a:lumMod val="75000"/>
                  </a:schemeClr>
                </a:solidFill>
                <a:cs typeface="Tunga" pitchFamily="2"/>
              </a:rPr>
              <a:t>K</a:t>
            </a:r>
            <a:r>
              <a:rPr lang="tr-TR" sz="2800" i="1" dirty="0" smtClean="0">
                <a:solidFill>
                  <a:schemeClr val="accent4">
                    <a:lumMod val="75000"/>
                  </a:schemeClr>
                </a:solidFill>
                <a:cs typeface="Tunga" pitchFamily="2"/>
              </a:rPr>
              <a:t>açakçılık yapılacağına dair ihbar, istihbarat, kuvvetli şüphe bulunması, gerek taşınan eşya gerekse taşıyıcı hakkında gümrük idarelerinde risk verilerinin mevcut bulunması veya</a:t>
            </a:r>
          </a:p>
          <a:p>
            <a:pPr marL="538163" indent="-457200" algn="just">
              <a:buFont typeface="Wingdings" pitchFamily="2" charset="2"/>
              <a:buChar char="ü"/>
            </a:pPr>
            <a:r>
              <a:rPr lang="tr-TR" sz="2800" i="1" dirty="0" smtClean="0">
                <a:solidFill>
                  <a:schemeClr val="accent4">
                    <a:lumMod val="75000"/>
                  </a:schemeClr>
                </a:solidFill>
                <a:cs typeface="Tunga" pitchFamily="2"/>
              </a:rPr>
              <a:t>Taşıta ATS cihazı takılması veya</a:t>
            </a:r>
          </a:p>
          <a:p>
            <a:pPr marL="538163" indent="-457200" algn="just">
              <a:buFont typeface="Wingdings" pitchFamily="2" charset="2"/>
              <a:buChar char="ü"/>
            </a:pPr>
            <a:r>
              <a:rPr lang="tr-TR" sz="2800" i="1" dirty="0" smtClean="0">
                <a:solidFill>
                  <a:schemeClr val="accent4">
                    <a:lumMod val="75000"/>
                  </a:schemeClr>
                </a:solidFill>
              </a:rPr>
              <a:t>Ulaştırma Bakanlığı tarafından verilen özel izin belgesi veya özel yük taşıma izin belgesinde bir güzergâh belirlenmesi hallerinde</a:t>
            </a:r>
          </a:p>
          <a:p>
            <a:pPr marL="538163" indent="-457200" algn="just">
              <a:buNone/>
            </a:pPr>
            <a:r>
              <a:rPr lang="tr-TR" sz="2800" b="1" i="1" dirty="0" smtClean="0">
                <a:solidFill>
                  <a:schemeClr val="accent4">
                    <a:lumMod val="75000"/>
                  </a:schemeClr>
                </a:solidFill>
                <a:cs typeface="Tunga" pitchFamily="2"/>
              </a:rPr>
              <a:t>      </a:t>
            </a:r>
            <a:r>
              <a:rPr lang="tr-TR" sz="2800" b="1" dirty="0" smtClean="0">
                <a:solidFill>
                  <a:schemeClr val="accent4">
                    <a:lumMod val="75000"/>
                  </a:schemeClr>
                </a:solidFill>
                <a:cs typeface="Tunga" pitchFamily="2"/>
              </a:rPr>
              <a:t> yerli veya yabancı plakalı ayrımı yapılmaksızın serbest dolaşımda olmayan </a:t>
            </a:r>
            <a:r>
              <a:rPr lang="tr-TR" sz="2800" dirty="0" smtClean="0">
                <a:solidFill>
                  <a:schemeClr val="accent4">
                    <a:lumMod val="75000"/>
                  </a:schemeClr>
                </a:solidFill>
                <a:cs typeface="Tunga" pitchFamily="2"/>
              </a:rPr>
              <a:t>eşyayı taşıyan taşıtlar için Tebliğin 5 ve 6 numaralı eklerinde belirlenmiş yollardan belli bir güzergahın takip edilmesi zorunluluğu getirilmiştir. </a:t>
            </a:r>
          </a:p>
          <a:p>
            <a:pPr marL="538163" indent="-457200" algn="just"/>
            <a:endParaRPr lang="tr-TR" sz="2800" dirty="0" smtClean="0">
              <a:solidFill>
                <a:schemeClr val="accent4">
                  <a:lumMod val="75000"/>
                </a:schemeClr>
              </a:solidFill>
              <a:cs typeface="Tunga" pitchFamily="2"/>
            </a:endParaRPr>
          </a:p>
          <a:p>
            <a:pPr marL="538163" indent="-457200" algn="just">
              <a:buFont typeface="Wingdings" pitchFamily="2" charset="2"/>
              <a:buChar char="Ø"/>
            </a:pPr>
            <a:r>
              <a:rPr lang="tr-TR" sz="2800" dirty="0" smtClean="0">
                <a:solidFill>
                  <a:schemeClr val="accent4">
                    <a:lumMod val="75000"/>
                  </a:schemeClr>
                </a:solidFill>
                <a:cs typeface="Tunga" pitchFamily="2"/>
              </a:rPr>
              <a:t>B</a:t>
            </a:r>
            <a:r>
              <a:rPr lang="tr-TR" sz="2800" dirty="0" smtClean="0">
                <a:solidFill>
                  <a:schemeClr val="accent4">
                    <a:lumMod val="75000"/>
                  </a:schemeClr>
                </a:solidFill>
              </a:rPr>
              <a:t>elirtilen bu haller dışında, ek-5 ve ek-6’da belirlenen yollarda seyretmek koşuluyla, </a:t>
            </a:r>
            <a:r>
              <a:rPr lang="tr-TR" sz="2800" dirty="0" smtClean="0">
                <a:solidFill>
                  <a:schemeClr val="accent4">
                    <a:lumMod val="75000"/>
                  </a:schemeClr>
                </a:solidFill>
                <a:cs typeface="Tunga" pitchFamily="2"/>
              </a:rPr>
              <a:t>belli bir güzergahın takip edilmesi zorunluluğu kaldırılmıştır.</a:t>
            </a:r>
          </a:p>
          <a:p>
            <a:pPr marL="538163" indent="-457200" algn="just"/>
            <a:endParaRPr lang="tr-TR" sz="2800" dirty="0" smtClean="0">
              <a:solidFill>
                <a:schemeClr val="accent4">
                  <a:lumMod val="75000"/>
                </a:schemeClr>
              </a:solidFill>
              <a:cs typeface="Tunga" pitchFamily="2"/>
            </a:endParaRPr>
          </a:p>
          <a:p>
            <a:pPr marL="538163" indent="-457200" algn="just">
              <a:buFont typeface="Wingdings" pitchFamily="2" charset="2"/>
              <a:buChar char="Ø"/>
            </a:pPr>
            <a:r>
              <a:rPr lang="tr-TR" sz="2800" b="1" dirty="0" smtClean="0">
                <a:solidFill>
                  <a:schemeClr val="accent4">
                    <a:lumMod val="75000"/>
                  </a:schemeClr>
                </a:solidFill>
                <a:cs typeface="Tunga" pitchFamily="2"/>
              </a:rPr>
              <a:t>Serbest dolaşımda olan eşyayı taşıyan yabancı plakalı taşıtlar </a:t>
            </a:r>
            <a:r>
              <a:rPr lang="tr-TR" sz="2800" dirty="0" smtClean="0">
                <a:solidFill>
                  <a:schemeClr val="accent4">
                    <a:lumMod val="75000"/>
                  </a:schemeClr>
                </a:solidFill>
                <a:cs typeface="Tunga" pitchFamily="2"/>
              </a:rPr>
              <a:t>için uygulanan güzergah kısıtlamasına da son verilmiştir. </a:t>
            </a:r>
          </a:p>
          <a:p>
            <a:pPr>
              <a:buNone/>
            </a:pPr>
            <a:endParaRPr lang="tr-TR" dirty="0">
              <a:solidFill>
                <a:schemeClr val="accent4">
                  <a:lumMod val="75000"/>
                </a:schemeClr>
              </a:solidFill>
            </a:endParaRPr>
          </a:p>
        </p:txBody>
      </p:sp>
      <p:sp>
        <p:nvSpPr>
          <p:cNvPr id="3" name="2 Slayt Numarası Yer Tutucusu"/>
          <p:cNvSpPr>
            <a:spLocks noGrp="1"/>
          </p:cNvSpPr>
          <p:nvPr>
            <p:ph type="sldNum" sz="quarter" idx="12"/>
          </p:nvPr>
        </p:nvSpPr>
        <p:spPr/>
        <p:txBody>
          <a:bodyPr/>
          <a:lstStyle/>
          <a:p>
            <a:fld id="{22D17398-4798-403A-90D5-5B81D5752ADC}" type="slidenum">
              <a:rPr lang="tr-TR" smtClean="0"/>
              <a:pPr/>
              <a:t>4</a:t>
            </a:fld>
            <a:endParaRPr lang="tr-TR"/>
          </a:p>
        </p:txBody>
      </p:sp>
    </p:spTree>
  </p:cSld>
  <p:clrMapOvr>
    <a:masterClrMapping/>
  </p:clrMapOvr>
  <p:transition spd="med" advTm="3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28596" y="1000108"/>
            <a:ext cx="8229600" cy="4525963"/>
          </a:xfrm>
        </p:spPr>
        <p:txBody>
          <a:bodyPr>
            <a:normAutofit fontScale="92500"/>
          </a:bodyPr>
          <a:lstStyle/>
          <a:p>
            <a:pPr algn="just">
              <a:buNone/>
            </a:pPr>
            <a:r>
              <a:rPr lang="tr-TR" sz="2800" dirty="0" smtClean="0">
                <a:solidFill>
                  <a:schemeClr val="accent4">
                    <a:lumMod val="75000"/>
                  </a:schemeClr>
                </a:solidFill>
              </a:rPr>
              <a:t>Böylece;</a:t>
            </a:r>
          </a:p>
          <a:p>
            <a:pPr algn="just">
              <a:buNone/>
            </a:pPr>
            <a:endParaRPr lang="tr-TR" sz="2800" dirty="0" smtClean="0">
              <a:solidFill>
                <a:schemeClr val="accent4">
                  <a:lumMod val="75000"/>
                </a:schemeClr>
              </a:solidFill>
            </a:endParaRPr>
          </a:p>
          <a:p>
            <a:pPr algn="just">
              <a:buFont typeface="Wingdings" pitchFamily="2" charset="2"/>
              <a:buChar char="v"/>
            </a:pPr>
            <a:r>
              <a:rPr lang="tr-TR" sz="2800" dirty="0" smtClean="0">
                <a:solidFill>
                  <a:schemeClr val="accent4">
                    <a:lumMod val="75000"/>
                  </a:schemeClr>
                </a:solidFill>
              </a:rPr>
              <a:t>Riskli eşya taşımaları ve ATS cihazının kullanıldığı durumlar hariç olmak üzere güzergah zorunluluğu uygulaması esnetilerek güzergah serbestliği getirilmiştir.</a:t>
            </a:r>
          </a:p>
          <a:p>
            <a:pPr algn="just">
              <a:buNone/>
            </a:pPr>
            <a:endParaRPr lang="tr-TR" sz="2800" dirty="0" smtClean="0">
              <a:solidFill>
                <a:schemeClr val="accent4">
                  <a:lumMod val="75000"/>
                </a:schemeClr>
              </a:solidFill>
            </a:endParaRPr>
          </a:p>
          <a:p>
            <a:pPr algn="just">
              <a:buFont typeface="Wingdings" pitchFamily="2" charset="2"/>
              <a:buChar char="v"/>
            </a:pPr>
            <a:r>
              <a:rPr lang="tr-TR" sz="2800" dirty="0" smtClean="0">
                <a:solidFill>
                  <a:schemeClr val="accent4">
                    <a:lumMod val="75000"/>
                  </a:schemeClr>
                </a:solidFill>
              </a:rPr>
              <a:t>TIR rejimine ilişkin ülkemiz uygulamalarının Sözleşmeye taraf diğer ülke uygulamalarına paralel hale getirilmesi sağlanmıştır.</a:t>
            </a:r>
            <a:endParaRPr lang="tr-TR" sz="2800" dirty="0">
              <a:solidFill>
                <a:schemeClr val="accent4">
                  <a:lumMod val="75000"/>
                </a:schemeClr>
              </a:solidFill>
            </a:endParaRPr>
          </a:p>
        </p:txBody>
      </p:sp>
      <p:sp>
        <p:nvSpPr>
          <p:cNvPr id="3" name="2 Slayt Numarası Yer Tutucusu"/>
          <p:cNvSpPr>
            <a:spLocks noGrp="1"/>
          </p:cNvSpPr>
          <p:nvPr>
            <p:ph type="sldNum" sz="quarter" idx="12"/>
          </p:nvPr>
        </p:nvSpPr>
        <p:spPr/>
        <p:txBody>
          <a:bodyPr/>
          <a:lstStyle/>
          <a:p>
            <a:fld id="{22D17398-4798-403A-90D5-5B81D5752ADC}" type="slidenum">
              <a:rPr lang="tr-TR" smtClean="0"/>
              <a:pPr/>
              <a:t>5</a:t>
            </a:fld>
            <a:endParaRPr lang="tr-TR"/>
          </a:p>
        </p:txBody>
      </p:sp>
    </p:spTree>
  </p:cSld>
  <p:clrMapOvr>
    <a:masterClrMapping/>
  </p:clrMapOvr>
  <p:transition spd="med" advTm="3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2214554"/>
            <a:ext cx="8229600" cy="3792737"/>
          </a:xfrm>
        </p:spPr>
        <p:txBody>
          <a:bodyPr/>
          <a:lstStyle/>
          <a:p>
            <a:pPr>
              <a:buFont typeface="Wingdings" pitchFamily="2" charset="2"/>
              <a:buChar char="v"/>
            </a:pPr>
            <a:endParaRPr lang="tr-TR" sz="2800" dirty="0" smtClean="0">
              <a:cs typeface="Tunga" pitchFamily="2"/>
            </a:endParaRPr>
          </a:p>
          <a:p>
            <a:pPr algn="just">
              <a:buFont typeface="Wingdings" pitchFamily="2" charset="2"/>
              <a:buChar char="v"/>
            </a:pPr>
            <a:r>
              <a:rPr lang="tr-TR" sz="2800" dirty="0" smtClean="0">
                <a:solidFill>
                  <a:schemeClr val="accent4">
                    <a:lumMod val="75000"/>
                  </a:schemeClr>
                </a:solidFill>
                <a:cs typeface="Tunga" pitchFamily="2"/>
              </a:rPr>
              <a:t>Güzergah kat etme süresini ihlal eden ve belirli bir güzergahın izlenmesinin zorunlu tutulduğu durumlarda güzergah ihlalini yapan taşıtların fiziki kontrole yönlendirilmesi öngörülmüştür.</a:t>
            </a:r>
            <a:endParaRPr lang="tr-TR" dirty="0">
              <a:solidFill>
                <a:schemeClr val="accent4">
                  <a:lumMod val="75000"/>
                </a:schemeClr>
              </a:solidFill>
            </a:endParaRPr>
          </a:p>
        </p:txBody>
      </p:sp>
      <p:sp>
        <p:nvSpPr>
          <p:cNvPr id="3" name="2 Başlık"/>
          <p:cNvSpPr>
            <a:spLocks noGrp="1"/>
          </p:cNvSpPr>
          <p:nvPr>
            <p:ph type="title"/>
          </p:nvPr>
        </p:nvSpPr>
        <p:spPr>
          <a:xfrm>
            <a:off x="457200" y="285728"/>
            <a:ext cx="8229600" cy="1428760"/>
          </a:xfrm>
        </p:spPr>
        <p:txBody>
          <a:bodyPr>
            <a:normAutofit fontScale="90000"/>
          </a:bodyPr>
          <a:lstStyle/>
          <a:p>
            <a:pPr algn="ctr"/>
            <a:r>
              <a:rPr lang="tr-TR" sz="4900" dirty="0" smtClean="0">
                <a:cs typeface="Tunga" pitchFamily="2"/>
              </a:rPr>
              <a:t/>
            </a:r>
            <a:br>
              <a:rPr lang="tr-TR" sz="4900" dirty="0" smtClean="0">
                <a:cs typeface="Tunga" pitchFamily="2"/>
              </a:rPr>
            </a:br>
            <a:r>
              <a:rPr lang="tr-TR" sz="4900" dirty="0" smtClean="0">
                <a:solidFill>
                  <a:schemeClr val="accent4">
                    <a:lumMod val="75000"/>
                  </a:schemeClr>
                </a:solidFill>
                <a:effectLst/>
                <a:cs typeface="Tunga" pitchFamily="2"/>
              </a:rPr>
              <a:t>Güzergah ve Transit Süresinin İhlali</a:t>
            </a:r>
            <a:r>
              <a:rPr lang="tr-TR" dirty="0" smtClean="0"/>
              <a:t/>
            </a:r>
            <a:br>
              <a:rPr lang="tr-TR" dirty="0" smtClean="0"/>
            </a:br>
            <a:endParaRPr lang="tr-TR" dirty="0"/>
          </a:p>
        </p:txBody>
      </p:sp>
      <p:pic>
        <p:nvPicPr>
          <p:cNvPr id="4" name="6 Resim" descr="tarihce.jpg"/>
          <p:cNvPicPr>
            <a:picLocks noChangeAspect="1"/>
          </p:cNvPicPr>
          <p:nvPr/>
        </p:nvPicPr>
        <p:blipFill>
          <a:blip r:embed="rId3" cstate="print"/>
          <a:srcRect/>
          <a:stretch>
            <a:fillRect/>
          </a:stretch>
        </p:blipFill>
        <p:spPr bwMode="auto">
          <a:xfrm>
            <a:off x="6732240" y="4437112"/>
            <a:ext cx="2071702" cy="2265061"/>
          </a:xfrm>
          <a:prstGeom prst="rect">
            <a:avLst/>
          </a:prstGeom>
          <a:noFill/>
          <a:ln w="9525">
            <a:noFill/>
            <a:miter lim="800000"/>
            <a:headEnd/>
            <a:tailEnd/>
          </a:ln>
        </p:spPr>
      </p:pic>
      <p:sp>
        <p:nvSpPr>
          <p:cNvPr id="5" name="4 Slayt Numarası Yer Tutucusu"/>
          <p:cNvSpPr>
            <a:spLocks noGrp="1"/>
          </p:cNvSpPr>
          <p:nvPr>
            <p:ph type="sldNum" sz="quarter" idx="12"/>
          </p:nvPr>
        </p:nvSpPr>
        <p:spPr/>
        <p:txBody>
          <a:bodyPr/>
          <a:lstStyle/>
          <a:p>
            <a:fld id="{22D17398-4798-403A-90D5-5B81D5752ADC}" type="slidenum">
              <a:rPr lang="tr-TR" smtClean="0"/>
              <a:pPr/>
              <a:t>6</a:t>
            </a:fld>
            <a:endParaRPr lang="tr-T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pPr algn="just">
              <a:buFont typeface="Wingdings" pitchFamily="2" charset="2"/>
              <a:buChar char="v"/>
            </a:pPr>
            <a:r>
              <a:rPr lang="tr-TR" sz="2200" dirty="0" smtClean="0">
                <a:solidFill>
                  <a:schemeClr val="accent4">
                    <a:lumMod val="75000"/>
                  </a:schemeClr>
                </a:solidFill>
              </a:rPr>
              <a:t>05/03/1993 tarihli “Karayolu ile Uluslararası Eşya Taşıyan Araçların Seyir, Konaklama, Denetleme, Güvenlik ve Gümrük İşlemlerine Ait Yönetmelik” yürürlükten kaldırılmıştır.</a:t>
            </a:r>
          </a:p>
          <a:p>
            <a:pPr algn="just">
              <a:buNone/>
            </a:pPr>
            <a:r>
              <a:rPr lang="tr-TR" sz="2200" dirty="0">
                <a:solidFill>
                  <a:schemeClr val="accent4">
                    <a:lumMod val="75000"/>
                  </a:schemeClr>
                </a:solidFill>
              </a:rPr>
              <a:t> </a:t>
            </a:r>
            <a:r>
              <a:rPr lang="tr-TR" sz="2200" dirty="0" smtClean="0">
                <a:solidFill>
                  <a:schemeClr val="accent4">
                    <a:lumMod val="75000"/>
                  </a:schemeClr>
                </a:solidFill>
              </a:rPr>
              <a:t> </a:t>
            </a:r>
          </a:p>
          <a:p>
            <a:pPr lvl="0" algn="just">
              <a:buNone/>
            </a:pPr>
            <a:r>
              <a:rPr lang="tr-TR" sz="2200" dirty="0" smtClean="0">
                <a:solidFill>
                  <a:schemeClr val="accent4">
                    <a:lumMod val="75000"/>
                  </a:schemeClr>
                </a:solidFill>
              </a:rPr>
              <a:t>  Yönetmeliğin kaldırılması ile birlikte TIR Denetleme ve Konaklama Noktalarına uğrama zorunluluğu ortadan kaldırılmış ve transit güzergah yolları üzerindeki tesislerden yararlanma imkanı getirilmiştir</a:t>
            </a:r>
            <a:r>
              <a:rPr lang="tr-TR" dirty="0" smtClean="0">
                <a:solidFill>
                  <a:schemeClr val="accent4">
                    <a:lumMod val="75000"/>
                  </a:schemeClr>
                </a:solidFill>
              </a:rPr>
              <a:t>. </a:t>
            </a:r>
          </a:p>
          <a:p>
            <a:pPr algn="just">
              <a:buNone/>
            </a:pPr>
            <a:endParaRPr lang="tr-TR" dirty="0" smtClean="0">
              <a:solidFill>
                <a:schemeClr val="accent4">
                  <a:lumMod val="75000"/>
                </a:schemeClr>
              </a:solidFill>
            </a:endParaRPr>
          </a:p>
        </p:txBody>
      </p:sp>
      <p:sp>
        <p:nvSpPr>
          <p:cNvPr id="3" name="2 Başlık"/>
          <p:cNvSpPr>
            <a:spLocks noGrp="1"/>
          </p:cNvSpPr>
          <p:nvPr>
            <p:ph type="title"/>
          </p:nvPr>
        </p:nvSpPr>
        <p:spPr>
          <a:xfrm>
            <a:off x="457200" y="0"/>
            <a:ext cx="8229600" cy="1357298"/>
          </a:xfrm>
        </p:spPr>
        <p:txBody>
          <a:bodyPr>
            <a:noAutofit/>
          </a:bodyPr>
          <a:lstStyle/>
          <a:p>
            <a:pPr lvl="0" algn="ctr"/>
            <a:r>
              <a:rPr lang="tr-TR" sz="4400" dirty="0" smtClean="0">
                <a:solidFill>
                  <a:schemeClr val="accent4">
                    <a:lumMod val="75000"/>
                  </a:schemeClr>
                </a:solidFill>
                <a:effectLst/>
              </a:rPr>
              <a:t>TIR Denetleme ve Konaklama Noktaları</a:t>
            </a:r>
            <a:endParaRPr lang="tr-TR" sz="4400" dirty="0">
              <a:solidFill>
                <a:schemeClr val="accent4">
                  <a:lumMod val="75000"/>
                </a:schemeClr>
              </a:solidFill>
              <a:effectLst/>
            </a:endParaRPr>
          </a:p>
        </p:txBody>
      </p:sp>
      <p:pic>
        <p:nvPicPr>
          <p:cNvPr id="4" name="3 Resim" descr="http://t2.gstatic.com/images?q=tbn:ANd9GcTIExoexdIaYPy2201Y1rVK2QGyQD3dtnq5Fzict2jE_Ji8em3SFwFR01Kz">
            <a:hlinkClick r:id="rId3"/>
          </p:cNvPr>
          <p:cNvPicPr/>
          <p:nvPr/>
        </p:nvPicPr>
        <p:blipFill>
          <a:blip r:embed="rId4" cstate="print"/>
          <a:srcRect/>
          <a:stretch>
            <a:fillRect/>
          </a:stretch>
        </p:blipFill>
        <p:spPr bwMode="auto">
          <a:xfrm>
            <a:off x="7358082" y="5072074"/>
            <a:ext cx="1581150" cy="1190625"/>
          </a:xfrm>
          <a:prstGeom prst="rect">
            <a:avLst/>
          </a:prstGeom>
          <a:noFill/>
          <a:ln w="9525">
            <a:noFill/>
            <a:miter lim="800000"/>
            <a:headEnd/>
            <a:tailEnd/>
          </a:ln>
        </p:spPr>
      </p:pic>
      <p:pic>
        <p:nvPicPr>
          <p:cNvPr id="5" name="4 Resim" descr="http://t3.gstatic.com/images?q=tbn:ANd9GcQJcwcDFTlrWSsvTDdDQqZedGGs3mUhFgrLyjFpPYbmcIdg4Wjis09HtDcx">
            <a:hlinkClick r:id="rId5"/>
          </p:cNvPr>
          <p:cNvPicPr/>
          <p:nvPr/>
        </p:nvPicPr>
        <p:blipFill>
          <a:blip r:embed="rId6" cstate="print"/>
          <a:srcRect/>
          <a:stretch>
            <a:fillRect/>
          </a:stretch>
        </p:blipFill>
        <p:spPr bwMode="auto">
          <a:xfrm>
            <a:off x="3071802" y="5072074"/>
            <a:ext cx="1952625" cy="1238251"/>
          </a:xfrm>
          <a:prstGeom prst="rect">
            <a:avLst/>
          </a:prstGeom>
          <a:noFill/>
          <a:ln w="9525">
            <a:noFill/>
            <a:miter lim="800000"/>
            <a:headEnd/>
            <a:tailEnd/>
          </a:ln>
        </p:spPr>
      </p:pic>
      <p:pic>
        <p:nvPicPr>
          <p:cNvPr id="6" name="5 Resim" descr="http://t2.gstatic.com/images?q=tbn:ANd9GcR8tVz-hYqVGxc2CFsZF4krFFI3OvbkjbXyOR4EnLbpRPsJsoWYr33hJvBf">
            <a:hlinkClick r:id="rId7"/>
          </p:cNvPr>
          <p:cNvPicPr/>
          <p:nvPr/>
        </p:nvPicPr>
        <p:blipFill>
          <a:blip r:embed="rId8" cstate="print"/>
          <a:srcRect/>
          <a:stretch>
            <a:fillRect/>
          </a:stretch>
        </p:blipFill>
        <p:spPr bwMode="auto">
          <a:xfrm>
            <a:off x="5286380" y="5072074"/>
            <a:ext cx="1785950" cy="1285884"/>
          </a:xfrm>
          <a:prstGeom prst="rect">
            <a:avLst/>
          </a:prstGeom>
          <a:noFill/>
          <a:ln w="9525">
            <a:noFill/>
            <a:miter lim="800000"/>
            <a:headEnd/>
            <a:tailEnd/>
          </a:ln>
        </p:spPr>
      </p:pic>
      <p:sp>
        <p:nvSpPr>
          <p:cNvPr id="7" name="6 Slayt Numarası Yer Tutucusu"/>
          <p:cNvSpPr>
            <a:spLocks noGrp="1"/>
          </p:cNvSpPr>
          <p:nvPr>
            <p:ph type="sldNum" sz="quarter" idx="12"/>
          </p:nvPr>
        </p:nvSpPr>
        <p:spPr/>
        <p:txBody>
          <a:bodyPr/>
          <a:lstStyle/>
          <a:p>
            <a:fld id="{22D17398-4798-403A-90D5-5B81D5752ADC}" type="slidenum">
              <a:rPr lang="tr-TR" smtClean="0"/>
              <a:pPr/>
              <a:t>7</a:t>
            </a:fld>
            <a:endParaRPr lang="tr-T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28596" y="714356"/>
            <a:ext cx="8229600" cy="5214974"/>
          </a:xfrm>
        </p:spPr>
        <p:txBody>
          <a:bodyPr>
            <a:normAutofit/>
          </a:bodyPr>
          <a:lstStyle/>
          <a:p>
            <a:pPr lvl="0" algn="just">
              <a:buNone/>
            </a:pPr>
            <a:r>
              <a:rPr lang="tr-TR" dirty="0" smtClean="0">
                <a:solidFill>
                  <a:schemeClr val="accent4">
                    <a:lumMod val="75000"/>
                  </a:schemeClr>
                </a:solidFill>
              </a:rPr>
              <a:t>  Bu sayede; mevcut TIR Denetleme ve Konaklama Noktalarının, söz konusu yönetmeliğin öngördüğü özellikleri ve güvenlik şartlarını taşımamasından dolayı ortaya çıkan TIR sürücülerinin mağduriyet ve şikayetlerinin önüne geçilmiştir.</a:t>
            </a:r>
          </a:p>
          <a:p>
            <a:pPr lvl="0" algn="just">
              <a:buNone/>
            </a:pPr>
            <a:endParaRPr lang="tr-TR" dirty="0" smtClean="0">
              <a:solidFill>
                <a:schemeClr val="accent4">
                  <a:lumMod val="75000"/>
                </a:schemeClr>
              </a:solidFill>
            </a:endParaRPr>
          </a:p>
          <a:p>
            <a:pPr algn="just">
              <a:buFont typeface="Wingdings" pitchFamily="2" charset="2"/>
              <a:buChar char="v"/>
            </a:pPr>
            <a:r>
              <a:rPr lang="tr-TR" dirty="0" smtClean="0">
                <a:solidFill>
                  <a:schemeClr val="accent4">
                    <a:lumMod val="75000"/>
                  </a:schemeClr>
                </a:solidFill>
                <a:cs typeface="Tunga" pitchFamily="2"/>
              </a:rPr>
              <a:t>Diğer taraftan, giriş gümrük idarelerinde verilip çıkış gümrük idarelerinde geri alınan ve denetleme noktalarında yapılması gereken işlemleri kapsayan bir belge olan </a:t>
            </a:r>
            <a:r>
              <a:rPr lang="tr-TR" i="1" dirty="0" smtClean="0">
                <a:solidFill>
                  <a:schemeClr val="accent4">
                    <a:lumMod val="75000"/>
                  </a:schemeClr>
                </a:solidFill>
                <a:cs typeface="Tunga" pitchFamily="2"/>
              </a:rPr>
              <a:t>“denetleme belgesi” </a:t>
            </a:r>
            <a:r>
              <a:rPr lang="tr-TR" dirty="0" smtClean="0">
                <a:solidFill>
                  <a:schemeClr val="accent4">
                    <a:lumMod val="75000"/>
                  </a:schemeClr>
                </a:solidFill>
                <a:cs typeface="Tunga" pitchFamily="2"/>
              </a:rPr>
              <a:t>kaldırılmıştır.</a:t>
            </a:r>
          </a:p>
          <a:p>
            <a:pPr lvl="0" algn="just">
              <a:buNone/>
            </a:pPr>
            <a:endParaRPr lang="tr-TR" dirty="0" smtClean="0">
              <a:solidFill>
                <a:schemeClr val="accent4">
                  <a:lumMod val="75000"/>
                </a:schemeClr>
              </a:solidFill>
            </a:endParaRPr>
          </a:p>
          <a:p>
            <a:pPr>
              <a:buNone/>
            </a:pPr>
            <a:endParaRPr lang="tr-TR" dirty="0" smtClean="0"/>
          </a:p>
          <a:p>
            <a:pPr>
              <a:buFont typeface="Wingdings" pitchFamily="2" charset="2"/>
              <a:buChar char="v"/>
            </a:pPr>
            <a:endParaRPr lang="tr-TR" dirty="0"/>
          </a:p>
        </p:txBody>
      </p:sp>
      <p:sp>
        <p:nvSpPr>
          <p:cNvPr id="3" name="2 Slayt Numarası Yer Tutucusu"/>
          <p:cNvSpPr>
            <a:spLocks noGrp="1"/>
          </p:cNvSpPr>
          <p:nvPr>
            <p:ph type="sldNum" sz="quarter" idx="12"/>
          </p:nvPr>
        </p:nvSpPr>
        <p:spPr/>
        <p:txBody>
          <a:bodyPr/>
          <a:lstStyle/>
          <a:p>
            <a:fld id="{22D17398-4798-403A-90D5-5B81D5752ADC}" type="slidenum">
              <a:rPr lang="tr-TR" smtClean="0"/>
              <a:pPr/>
              <a:t>8</a:t>
            </a:fld>
            <a:endParaRPr lang="tr-TR"/>
          </a:p>
        </p:txBody>
      </p:sp>
    </p:spTree>
  </p:cSld>
  <p:clrMapOvr>
    <a:masterClrMapping/>
  </p:clrMapOvr>
  <p:transition spd="med" advTm="3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428604"/>
            <a:ext cx="8229600" cy="5578687"/>
          </a:xfrm>
        </p:spPr>
        <p:txBody>
          <a:bodyPr>
            <a:normAutofit/>
          </a:bodyPr>
          <a:lstStyle/>
          <a:p>
            <a:pPr lvl="0" algn="just">
              <a:buFont typeface="Wingdings" pitchFamily="2" charset="2"/>
              <a:buChar char="v"/>
            </a:pPr>
            <a:r>
              <a:rPr lang="tr-TR" sz="2800" dirty="0" smtClean="0">
                <a:solidFill>
                  <a:schemeClr val="accent4">
                    <a:lumMod val="75000"/>
                  </a:schemeClr>
                </a:solidFill>
              </a:rPr>
              <a:t>Yeni Tebliğde, “TIR Güzergahları ve TIR Denetleme/Konaklama Noktaları” konularında getirilen yenilikler sayesinde;</a:t>
            </a:r>
          </a:p>
          <a:p>
            <a:pPr lvl="0" algn="just">
              <a:buNone/>
            </a:pPr>
            <a:endParaRPr lang="tr-TR" dirty="0" smtClean="0">
              <a:solidFill>
                <a:schemeClr val="accent4">
                  <a:lumMod val="75000"/>
                </a:schemeClr>
              </a:solidFill>
            </a:endParaRPr>
          </a:p>
          <a:p>
            <a:pPr algn="just">
              <a:buFont typeface="Wingdings" pitchFamily="2" charset="2"/>
              <a:buChar char="ü"/>
            </a:pPr>
            <a:r>
              <a:rPr lang="tr-TR" dirty="0" smtClean="0">
                <a:solidFill>
                  <a:schemeClr val="accent4">
                    <a:lumMod val="75000"/>
                  </a:schemeClr>
                </a:solidFill>
              </a:rPr>
              <a:t>Avrupa’nın en büyük TIR filosuna sahip olan ve ihracatının önemli bölümünü karayolu ile yapan ülkemizin, Türk ihracatçı ve nakliyecilerinin </a:t>
            </a:r>
            <a:r>
              <a:rPr lang="tr-TR" dirty="0" smtClean="0">
                <a:solidFill>
                  <a:srgbClr val="FF0000"/>
                </a:solidFill>
              </a:rPr>
              <a:t>zaman kaybı ve cezai müeyyidelere maruz kalmaması</a:t>
            </a:r>
            <a:r>
              <a:rPr lang="tr-TR" dirty="0" smtClean="0">
                <a:solidFill>
                  <a:schemeClr val="accent4">
                    <a:lumMod val="75000"/>
                  </a:schemeClr>
                </a:solidFill>
              </a:rPr>
              <a:t> sağlanmıştır.</a:t>
            </a:r>
          </a:p>
          <a:p>
            <a:pPr algn="just">
              <a:buNone/>
            </a:pPr>
            <a:endParaRPr lang="tr-TR" dirty="0"/>
          </a:p>
        </p:txBody>
      </p:sp>
      <p:pic>
        <p:nvPicPr>
          <p:cNvPr id="8" name="7 Resim" descr="check_mark_2_xfos.jpg"/>
          <p:cNvPicPr>
            <a:picLocks noChangeAspect="1"/>
          </p:cNvPicPr>
          <p:nvPr/>
        </p:nvPicPr>
        <p:blipFill>
          <a:blip r:embed="rId2" cstate="print"/>
          <a:stretch>
            <a:fillRect/>
          </a:stretch>
        </p:blipFill>
        <p:spPr>
          <a:xfrm>
            <a:off x="3275856" y="4509120"/>
            <a:ext cx="1187114" cy="1126431"/>
          </a:xfrm>
          <a:prstGeom prst="rect">
            <a:avLst/>
          </a:prstGeom>
        </p:spPr>
      </p:pic>
      <p:sp>
        <p:nvSpPr>
          <p:cNvPr id="4" name="3 Slayt Numarası Yer Tutucusu"/>
          <p:cNvSpPr>
            <a:spLocks noGrp="1"/>
          </p:cNvSpPr>
          <p:nvPr>
            <p:ph type="sldNum" sz="quarter" idx="12"/>
          </p:nvPr>
        </p:nvSpPr>
        <p:spPr/>
        <p:txBody>
          <a:bodyPr/>
          <a:lstStyle/>
          <a:p>
            <a:fld id="{22D17398-4798-403A-90D5-5B81D5752ADC}" type="slidenum">
              <a:rPr lang="tr-TR" smtClean="0"/>
              <a:pPr/>
              <a:t>9</a:t>
            </a:fld>
            <a:endParaRPr lang="tr-TR"/>
          </a:p>
        </p:txBody>
      </p:sp>
    </p:spTree>
  </p:cSld>
  <p:clrMapOvr>
    <a:masterClrMapping/>
  </p:clrMapOvr>
  <p:transition spd="med" advTm="3000"/>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Görünüş">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4144</TotalTime>
  <Words>2163</Words>
  <Application>Microsoft Office PowerPoint</Application>
  <PresentationFormat>Ekran Gösterisi (4:3)</PresentationFormat>
  <Paragraphs>227</Paragraphs>
  <Slides>21</Slides>
  <Notes>19</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Kalabalık</vt:lpstr>
      <vt:lpstr> </vt:lpstr>
      <vt:lpstr>Tebliğin revizyonuna neden ihtiyaç duyuldu?</vt:lpstr>
      <vt:lpstr> TIR Güzergahları </vt:lpstr>
      <vt:lpstr>Slayt 4</vt:lpstr>
      <vt:lpstr>Slayt 5</vt:lpstr>
      <vt:lpstr> Güzergah ve Transit Süresinin İhlali </vt:lpstr>
      <vt:lpstr>TIR Denetleme ve Konaklama Noktaları</vt:lpstr>
      <vt:lpstr>Slayt 8</vt:lpstr>
      <vt:lpstr>Slayt 9</vt:lpstr>
      <vt:lpstr> Memur Refakati  </vt:lpstr>
      <vt:lpstr>Slayt 11</vt:lpstr>
      <vt:lpstr>Taşıtların Kontrolü</vt:lpstr>
      <vt:lpstr>Gümrük İdaresi Değişikliği</vt:lpstr>
      <vt:lpstr>AS Kodunun Yazılması</vt:lpstr>
      <vt:lpstr>Ağırlık ve Boyut Kontrolü</vt:lpstr>
      <vt:lpstr>Taşımacılık Yapılabilecek Taşıt Türleri</vt:lpstr>
      <vt:lpstr>Taşıt Onay Belgesinde Usulsüzlük</vt:lpstr>
      <vt:lpstr>Taşıt Mülkiyet Kaşesi</vt:lpstr>
      <vt:lpstr>Eksiklik ve Fazlalık Takibatı</vt:lpstr>
      <vt:lpstr>İşlem Görmüş Volet-2 Yaprakları</vt:lpstr>
      <vt:lpstr>Slayt 21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T.C. </dc:title>
  <dc:creator>NAZLI_PC</dc:creator>
  <cp:lastModifiedBy>Yavuz</cp:lastModifiedBy>
  <cp:revision>658</cp:revision>
  <dcterms:created xsi:type="dcterms:W3CDTF">2011-05-22T04:45:52Z</dcterms:created>
  <dcterms:modified xsi:type="dcterms:W3CDTF">2011-06-19T10:34:55Z</dcterms:modified>
</cp:coreProperties>
</file>