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6"/>
  </p:notesMasterIdLst>
  <p:handoutMasterIdLst>
    <p:handoutMasterId r:id="rId27"/>
  </p:handoutMasterIdLst>
  <p:sldIdLst>
    <p:sldId id="488" r:id="rId2"/>
    <p:sldId id="489" r:id="rId3"/>
    <p:sldId id="494" r:id="rId4"/>
    <p:sldId id="495" r:id="rId5"/>
    <p:sldId id="498" r:id="rId6"/>
    <p:sldId id="496" r:id="rId7"/>
    <p:sldId id="497" r:id="rId8"/>
    <p:sldId id="499" r:id="rId9"/>
    <p:sldId id="561" r:id="rId10"/>
    <p:sldId id="503" r:id="rId11"/>
    <p:sldId id="563" r:id="rId12"/>
    <p:sldId id="559" r:id="rId13"/>
    <p:sldId id="556" r:id="rId14"/>
    <p:sldId id="558" r:id="rId15"/>
    <p:sldId id="569" r:id="rId16"/>
    <p:sldId id="504" r:id="rId17"/>
    <p:sldId id="567" r:id="rId18"/>
    <p:sldId id="566" r:id="rId19"/>
    <p:sldId id="568" r:id="rId20"/>
    <p:sldId id="564" r:id="rId21"/>
    <p:sldId id="565" r:id="rId22"/>
    <p:sldId id="554" r:id="rId23"/>
    <p:sldId id="547" r:id="rId24"/>
    <p:sldId id="546" r:id="rId25"/>
  </p:sldIdLst>
  <p:sldSz cx="9144000" cy="6858000" type="screen4x3"/>
  <p:notesSz cx="6797675" cy="9874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83617" autoAdjust="0"/>
  </p:normalViewPr>
  <p:slideViewPr>
    <p:cSldViewPr>
      <p:cViewPr>
        <p:scale>
          <a:sx n="64" d="100"/>
          <a:sy n="64" d="100"/>
        </p:scale>
        <p:origin x="-1338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li.gozutok\AppData\Local\Microsoft\Windows\Temporary%20Internet%20Files\Content.Outlook\1SOYROW3\KArneithalat2010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2800">
                    <a:latin typeface="Constantia" pitchFamily="18" charset="0"/>
                  </a:defRPr>
                </a:pPr>
                <a:endParaRPr lang="tr-TR"/>
              </a:p>
            </c:txPr>
            <c:showVal val="1"/>
          </c:dLbls>
          <c:cat>
            <c:numRef>
              <c:f>Sayfa1!$A$9:$F$9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Sayfa1!$A$10:$F$10</c:f>
              <c:numCache>
                <c:formatCode>0%</c:formatCode>
                <c:ptCount val="6"/>
                <c:pt idx="0">
                  <c:v>0.18175366053106767</c:v>
                </c:pt>
                <c:pt idx="1">
                  <c:v>0.19139686375821224</c:v>
                </c:pt>
                <c:pt idx="2">
                  <c:v>0.25631856968712208</c:v>
                </c:pt>
                <c:pt idx="3">
                  <c:v>0.23510971786833856</c:v>
                </c:pt>
                <c:pt idx="4">
                  <c:v>0.21969153515064571</c:v>
                </c:pt>
                <c:pt idx="5">
                  <c:v>0.24875886524822696</c:v>
                </c:pt>
              </c:numCache>
            </c:numRef>
          </c:val>
        </c:ser>
        <c:dLbls>
          <c:showVal val="1"/>
        </c:dLbls>
        <c:shape val="cylinder"/>
        <c:axId val="60671872"/>
        <c:axId val="60813312"/>
        <c:axId val="0"/>
      </c:bar3DChart>
      <c:catAx>
        <c:axId val="606718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2400">
                    <a:latin typeface="Constantia" pitchFamily="18" charset="0"/>
                  </a:defRPr>
                </a:pPr>
                <a:r>
                  <a:rPr lang="tr-TR" sz="2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</a:rPr>
                  <a:t>YILLAR   </a:t>
                </a:r>
                <a:endParaRPr lang="tr-TR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.4408713955375394"/>
              <c:y val="0.92009150824644992"/>
            </c:manualLayout>
          </c:layout>
        </c:title>
        <c:numFmt formatCode="General" sourceLinked="1"/>
        <c:tickLblPos val="nextTo"/>
        <c:crossAx val="60813312"/>
        <c:crosses val="autoZero"/>
        <c:auto val="1"/>
        <c:lblAlgn val="ctr"/>
        <c:lblOffset val="100"/>
      </c:catAx>
      <c:valAx>
        <c:axId val="60813312"/>
        <c:scaling>
          <c:orientation val="minMax"/>
        </c:scaling>
        <c:axPos val="l"/>
        <c:majorGridlines/>
        <c:numFmt formatCode="0%" sourceLinked="1"/>
        <c:tickLblPos val="nextTo"/>
        <c:crossAx val="60671872"/>
        <c:crosses val="autoZero"/>
        <c:crossBetween val="between"/>
      </c:valAx>
    </c:plotArea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E8354D-5254-43F8-B755-D9B6BEE05EB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1BBDD38-4FE2-41FD-884C-24266392B66A}">
      <dgm:prSet phldrT="[Metin]"/>
      <dgm:spPr>
        <a:xfrm>
          <a:off x="3900964" y="578484"/>
          <a:ext cx="3756483" cy="1027163"/>
        </a:xfr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tr-TR" b="1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Başkan: TOBB Başkan Yrd.</a:t>
          </a:r>
          <a:endParaRPr lang="tr-TR" b="1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gm:t>
    </dgm:pt>
    <dgm:pt modelId="{395692BA-88D4-466D-BBFE-321B87063707}" type="parTrans" cxnId="{759D4A84-D0B1-4CB2-8D73-C6D929D29EA4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7806797-4E05-46B5-8D18-9133F2E13155}" type="sibTrans" cxnId="{759D4A84-D0B1-4CB2-8D73-C6D929D29EA4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8AC34783-65CB-4F11-9E06-B5B4438FC0EE}">
      <dgm:prSet phldrT="[Metin]"/>
      <dgm:spPr>
        <a:xfrm>
          <a:off x="3900964" y="1734043"/>
          <a:ext cx="3756483" cy="1027163"/>
        </a:xfr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tr-TR" b="1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Sektör Temsilcisi</a:t>
          </a:r>
          <a:endParaRPr lang="tr-TR" b="1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gm:t>
    </dgm:pt>
    <dgm:pt modelId="{70A178F9-1450-45AF-97C6-8CA45EA8C18B}" type="parTrans" cxnId="{51A27C60-AB89-41C3-8EE7-A7ED9242C172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C5BDDED2-63BE-416D-A354-77BDD530B5DA}" type="sibTrans" cxnId="{51A27C60-AB89-41C3-8EE7-A7ED9242C172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CCBFE4D-A9F7-46A9-BDA3-B4481F6CFD65}">
      <dgm:prSet phldrT="[Metin]"/>
      <dgm:spPr>
        <a:xfrm>
          <a:off x="3900964" y="2889603"/>
          <a:ext cx="3756483" cy="1027163"/>
        </a:xfr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tr-TR" b="1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Yetkili Odaların Üst Düzey Temsilcileri</a:t>
          </a:r>
          <a:endParaRPr lang="tr-TR" b="1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gm:t>
    </dgm:pt>
    <dgm:pt modelId="{9108F4BF-AED4-4627-A364-BB5EF44C6E4A}" type="parTrans" cxnId="{FABC153A-E6CC-42DA-8B0F-5B854A16F1F9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747F6D17-0344-4957-9B48-31E66E9E177E}" type="sibTrans" cxnId="{FABC153A-E6CC-42DA-8B0F-5B854A16F1F9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93D13F3D-DAEE-455A-B6A5-0AD04D369535}">
      <dgm:prSet/>
      <dgm:spPr>
        <a:xfrm>
          <a:off x="3900964" y="4045162"/>
          <a:ext cx="3756483" cy="1027163"/>
        </a:xfr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tr-TR" b="1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Yetkili TOBB Temsilcileri</a:t>
          </a:r>
          <a:endParaRPr lang="tr-TR" b="1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gm:t>
    </dgm:pt>
    <dgm:pt modelId="{17AE935E-D9AF-4ED4-B53E-8EAB40BCD7CC}" type="parTrans" cxnId="{B6E4C5D9-F123-4E71-A7DF-5121DBE7745E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5B496FF8-2898-400A-BD6F-6D5A2DC5D02D}" type="sibTrans" cxnId="{B6E4C5D9-F123-4E71-A7DF-5121DBE7745E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0BB4719B-1698-49FA-9065-E688129B7CCC}" type="pres">
      <dgm:prSet presAssocID="{E2E8354D-5254-43F8-B755-D9B6BEE05EBD}" presName="compositeShape" presStyleCnt="0">
        <dgm:presLayoutVars>
          <dgm:dir/>
          <dgm:resizeHandles/>
        </dgm:presLayoutVars>
      </dgm:prSet>
      <dgm:spPr/>
    </dgm:pt>
    <dgm:pt modelId="{4EC95CE8-9C7D-4261-B6BA-609993FD90F1}" type="pres">
      <dgm:prSet presAssocID="{E2E8354D-5254-43F8-B755-D9B6BEE05EBD}" presName="pyramid" presStyleLbl="node1" presStyleIdx="0" presStyleCnt="1" custLinFactNeighborY="-268"/>
      <dgm:spPr>
        <a:xfrm>
          <a:off x="1011361" y="0"/>
          <a:ext cx="5779206" cy="5779206"/>
        </a:xfrm>
        <a:prstGeom prst="triangle">
          <a:avLst/>
        </a:prstGeom>
        <a:solidFill>
          <a:srgbClr val="2D2D8A">
            <a:lumMod val="60000"/>
            <a:lumOff val="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A9DD64D-A593-4C65-B679-CF4236FAD9BC}" type="pres">
      <dgm:prSet presAssocID="{E2E8354D-5254-43F8-B755-D9B6BEE05EBD}" presName="theList" presStyleCnt="0"/>
      <dgm:spPr/>
    </dgm:pt>
    <dgm:pt modelId="{046F1936-A0F5-47A8-9C7E-3E30111EA79C}" type="pres">
      <dgm:prSet presAssocID="{C1BBDD38-4FE2-41FD-884C-24266392B66A}" presName="aNode" presStyleLbl="fgAcc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B0ABD969-F898-4D9E-847F-12F614736978}" type="pres">
      <dgm:prSet presAssocID="{C1BBDD38-4FE2-41FD-884C-24266392B66A}" presName="aSpace" presStyleCnt="0"/>
      <dgm:spPr/>
    </dgm:pt>
    <dgm:pt modelId="{4F6F7A35-2413-4FAD-9EDE-28B74E723B2F}" type="pres">
      <dgm:prSet presAssocID="{8AC34783-65CB-4F11-9E06-B5B4438FC0EE}" presName="aNode" presStyleLbl="fgAcc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F2D86D9F-F71C-4DF7-935D-36FD36B03EC7}" type="pres">
      <dgm:prSet presAssocID="{8AC34783-65CB-4F11-9E06-B5B4438FC0EE}" presName="aSpace" presStyleCnt="0"/>
      <dgm:spPr/>
    </dgm:pt>
    <dgm:pt modelId="{DCB6E9FD-1FF1-4DE2-885A-6784E063F695}" type="pres">
      <dgm:prSet presAssocID="{BCCBFE4D-A9F7-46A9-BDA3-B4481F6CFD65}" presName="aNode" presStyleLbl="fgAcc1" presStyleIdx="2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489AE14A-27DD-425A-BD56-0AB6D7773DB3}" type="pres">
      <dgm:prSet presAssocID="{BCCBFE4D-A9F7-46A9-BDA3-B4481F6CFD65}" presName="aSpace" presStyleCnt="0"/>
      <dgm:spPr/>
    </dgm:pt>
    <dgm:pt modelId="{35E1A29B-8E99-403D-92FE-32E8938C6507}" type="pres">
      <dgm:prSet presAssocID="{93D13F3D-DAEE-455A-B6A5-0AD04D369535}" presName="aNode" presStyleLbl="fgAcc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36C6A9BF-5793-45FD-A5A9-28BD160B2282}" type="pres">
      <dgm:prSet presAssocID="{93D13F3D-DAEE-455A-B6A5-0AD04D369535}" presName="aSpace" presStyleCnt="0"/>
      <dgm:spPr/>
    </dgm:pt>
  </dgm:ptLst>
  <dgm:cxnLst>
    <dgm:cxn modelId="{B6E4C5D9-F123-4E71-A7DF-5121DBE7745E}" srcId="{E2E8354D-5254-43F8-B755-D9B6BEE05EBD}" destId="{93D13F3D-DAEE-455A-B6A5-0AD04D369535}" srcOrd="3" destOrd="0" parTransId="{17AE935E-D9AF-4ED4-B53E-8EAB40BCD7CC}" sibTransId="{5B496FF8-2898-400A-BD6F-6D5A2DC5D02D}"/>
    <dgm:cxn modelId="{2AA9D921-C9D0-4D5E-959A-067BB1617C2E}" type="presOf" srcId="{C1BBDD38-4FE2-41FD-884C-24266392B66A}" destId="{046F1936-A0F5-47A8-9C7E-3E30111EA79C}" srcOrd="0" destOrd="0" presId="urn:microsoft.com/office/officeart/2005/8/layout/pyramid2"/>
    <dgm:cxn modelId="{759D4A84-D0B1-4CB2-8D73-C6D929D29EA4}" srcId="{E2E8354D-5254-43F8-B755-D9B6BEE05EBD}" destId="{C1BBDD38-4FE2-41FD-884C-24266392B66A}" srcOrd="0" destOrd="0" parTransId="{395692BA-88D4-466D-BBFE-321B87063707}" sibTransId="{B7806797-4E05-46B5-8D18-9133F2E13155}"/>
    <dgm:cxn modelId="{FABC153A-E6CC-42DA-8B0F-5B854A16F1F9}" srcId="{E2E8354D-5254-43F8-B755-D9B6BEE05EBD}" destId="{BCCBFE4D-A9F7-46A9-BDA3-B4481F6CFD65}" srcOrd="2" destOrd="0" parTransId="{9108F4BF-AED4-4627-A364-BB5EF44C6E4A}" sibTransId="{747F6D17-0344-4957-9B48-31E66E9E177E}"/>
    <dgm:cxn modelId="{CD0FDA0F-8259-4361-BC65-CB94B53733DF}" type="presOf" srcId="{E2E8354D-5254-43F8-B755-D9B6BEE05EBD}" destId="{0BB4719B-1698-49FA-9065-E688129B7CCC}" srcOrd="0" destOrd="0" presId="urn:microsoft.com/office/officeart/2005/8/layout/pyramid2"/>
    <dgm:cxn modelId="{D595BF96-AB6F-40BD-A459-B86B2F0576EB}" type="presOf" srcId="{8AC34783-65CB-4F11-9E06-B5B4438FC0EE}" destId="{4F6F7A35-2413-4FAD-9EDE-28B74E723B2F}" srcOrd="0" destOrd="0" presId="urn:microsoft.com/office/officeart/2005/8/layout/pyramid2"/>
    <dgm:cxn modelId="{91D791C5-5728-4655-9615-94F1C34D1AFE}" type="presOf" srcId="{93D13F3D-DAEE-455A-B6A5-0AD04D369535}" destId="{35E1A29B-8E99-403D-92FE-32E8938C6507}" srcOrd="0" destOrd="0" presId="urn:microsoft.com/office/officeart/2005/8/layout/pyramid2"/>
    <dgm:cxn modelId="{51A27C60-AB89-41C3-8EE7-A7ED9242C172}" srcId="{E2E8354D-5254-43F8-B755-D9B6BEE05EBD}" destId="{8AC34783-65CB-4F11-9E06-B5B4438FC0EE}" srcOrd="1" destOrd="0" parTransId="{70A178F9-1450-45AF-97C6-8CA45EA8C18B}" sibTransId="{C5BDDED2-63BE-416D-A354-77BDD530B5DA}"/>
    <dgm:cxn modelId="{2B2CE2F6-0C21-40D0-A06C-175EC8C3824B}" type="presOf" srcId="{BCCBFE4D-A9F7-46A9-BDA3-B4481F6CFD65}" destId="{DCB6E9FD-1FF1-4DE2-885A-6784E063F695}" srcOrd="0" destOrd="0" presId="urn:microsoft.com/office/officeart/2005/8/layout/pyramid2"/>
    <dgm:cxn modelId="{992C2675-E66D-45EE-94AA-2EF2A66156A6}" type="presParOf" srcId="{0BB4719B-1698-49FA-9065-E688129B7CCC}" destId="{4EC95CE8-9C7D-4261-B6BA-609993FD90F1}" srcOrd="0" destOrd="0" presId="urn:microsoft.com/office/officeart/2005/8/layout/pyramid2"/>
    <dgm:cxn modelId="{F510B311-A85F-4133-99BE-65CFDC147AA2}" type="presParOf" srcId="{0BB4719B-1698-49FA-9065-E688129B7CCC}" destId="{5A9DD64D-A593-4C65-B679-CF4236FAD9BC}" srcOrd="1" destOrd="0" presId="urn:microsoft.com/office/officeart/2005/8/layout/pyramid2"/>
    <dgm:cxn modelId="{9B5BCD2B-DF24-4EC4-B5DA-4F3C1251716E}" type="presParOf" srcId="{5A9DD64D-A593-4C65-B679-CF4236FAD9BC}" destId="{046F1936-A0F5-47A8-9C7E-3E30111EA79C}" srcOrd="0" destOrd="0" presId="urn:microsoft.com/office/officeart/2005/8/layout/pyramid2"/>
    <dgm:cxn modelId="{68893C90-C823-46F0-BA3B-7E804B025EAD}" type="presParOf" srcId="{5A9DD64D-A593-4C65-B679-CF4236FAD9BC}" destId="{B0ABD969-F898-4D9E-847F-12F614736978}" srcOrd="1" destOrd="0" presId="urn:microsoft.com/office/officeart/2005/8/layout/pyramid2"/>
    <dgm:cxn modelId="{345597A7-2BAD-4055-A7F4-FB91CB6E72AF}" type="presParOf" srcId="{5A9DD64D-A593-4C65-B679-CF4236FAD9BC}" destId="{4F6F7A35-2413-4FAD-9EDE-28B74E723B2F}" srcOrd="2" destOrd="0" presId="urn:microsoft.com/office/officeart/2005/8/layout/pyramid2"/>
    <dgm:cxn modelId="{E49EA0AA-3A23-47B7-BD1D-24F33C7CF0DE}" type="presParOf" srcId="{5A9DD64D-A593-4C65-B679-CF4236FAD9BC}" destId="{F2D86D9F-F71C-4DF7-935D-36FD36B03EC7}" srcOrd="3" destOrd="0" presId="urn:microsoft.com/office/officeart/2005/8/layout/pyramid2"/>
    <dgm:cxn modelId="{F80F5B17-7363-4776-AA5A-D4C51CF7322B}" type="presParOf" srcId="{5A9DD64D-A593-4C65-B679-CF4236FAD9BC}" destId="{DCB6E9FD-1FF1-4DE2-885A-6784E063F695}" srcOrd="4" destOrd="0" presId="urn:microsoft.com/office/officeart/2005/8/layout/pyramid2"/>
    <dgm:cxn modelId="{22477F94-5F71-40A8-84C1-D45B807228A0}" type="presParOf" srcId="{5A9DD64D-A593-4C65-B679-CF4236FAD9BC}" destId="{489AE14A-27DD-425A-BD56-0AB6D7773DB3}" srcOrd="5" destOrd="0" presId="urn:microsoft.com/office/officeart/2005/8/layout/pyramid2"/>
    <dgm:cxn modelId="{595CD418-4306-4178-99EB-DA155644AE67}" type="presParOf" srcId="{5A9DD64D-A593-4C65-B679-CF4236FAD9BC}" destId="{35E1A29B-8E99-403D-92FE-32E8938C6507}" srcOrd="6" destOrd="0" presId="urn:microsoft.com/office/officeart/2005/8/layout/pyramid2"/>
    <dgm:cxn modelId="{447B5E43-7872-439C-8F50-3E5958C9C708}" type="presParOf" srcId="{5A9DD64D-A593-4C65-B679-CF4236FAD9BC}" destId="{36C6A9BF-5793-45FD-A5A9-28BD160B2282}" srcOrd="7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C95CE8-9C7D-4261-B6BA-609993FD90F1}">
      <dsp:nvSpPr>
        <dsp:cNvPr id="0" name=""/>
        <dsp:cNvSpPr/>
      </dsp:nvSpPr>
      <dsp:spPr>
        <a:xfrm>
          <a:off x="1317950" y="0"/>
          <a:ext cx="4500593" cy="4500593"/>
        </a:xfrm>
        <a:prstGeom prst="triangle">
          <a:avLst/>
        </a:prstGeom>
        <a:solidFill>
          <a:srgbClr val="2D2D8A">
            <a:lumMod val="60000"/>
            <a:lumOff val="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6F1936-A0F5-47A8-9C7E-3E30111EA79C}">
      <dsp:nvSpPr>
        <dsp:cNvPr id="0" name=""/>
        <dsp:cNvSpPr/>
      </dsp:nvSpPr>
      <dsp:spPr>
        <a:xfrm>
          <a:off x="3568247" y="450498"/>
          <a:ext cx="2925386" cy="799910"/>
        </a:xfrm>
        <a:prstGeom prst="roundRect">
          <a:avLst/>
        </a:prstGeo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Başkan: TOBB Başkan Yrd.</a:t>
          </a:r>
          <a:endParaRPr lang="tr-TR" sz="2100" b="1" kern="1200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sp:txBody>
      <dsp:txXfrm>
        <a:off x="3568247" y="450498"/>
        <a:ext cx="2925386" cy="799910"/>
      </dsp:txXfrm>
    </dsp:sp>
    <dsp:sp modelId="{4F6F7A35-2413-4FAD-9EDE-28B74E723B2F}">
      <dsp:nvSpPr>
        <dsp:cNvPr id="0" name=""/>
        <dsp:cNvSpPr/>
      </dsp:nvSpPr>
      <dsp:spPr>
        <a:xfrm>
          <a:off x="3568247" y="1350397"/>
          <a:ext cx="2925386" cy="799910"/>
        </a:xfrm>
        <a:prstGeom prst="roundRect">
          <a:avLst/>
        </a:prstGeo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Sektör Temsilcisi</a:t>
          </a:r>
          <a:endParaRPr lang="tr-TR" sz="2100" b="1" kern="1200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sp:txBody>
      <dsp:txXfrm>
        <a:off x="3568247" y="1350397"/>
        <a:ext cx="2925386" cy="799910"/>
      </dsp:txXfrm>
    </dsp:sp>
    <dsp:sp modelId="{DCB6E9FD-1FF1-4DE2-885A-6784E063F695}">
      <dsp:nvSpPr>
        <dsp:cNvPr id="0" name=""/>
        <dsp:cNvSpPr/>
      </dsp:nvSpPr>
      <dsp:spPr>
        <a:xfrm>
          <a:off x="3568247" y="2250296"/>
          <a:ext cx="2925386" cy="799910"/>
        </a:xfrm>
        <a:prstGeom prst="roundRect">
          <a:avLst/>
        </a:prstGeo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Yetkili Odaların Üst Düzey Temsilcileri</a:t>
          </a:r>
          <a:endParaRPr lang="tr-TR" sz="2100" b="1" kern="1200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sp:txBody>
      <dsp:txXfrm>
        <a:off x="3568247" y="2250296"/>
        <a:ext cx="2925386" cy="799910"/>
      </dsp:txXfrm>
    </dsp:sp>
    <dsp:sp modelId="{35E1A29B-8E99-403D-92FE-32E8938C6507}">
      <dsp:nvSpPr>
        <dsp:cNvPr id="0" name=""/>
        <dsp:cNvSpPr/>
      </dsp:nvSpPr>
      <dsp:spPr>
        <a:xfrm>
          <a:off x="3568247" y="3150196"/>
          <a:ext cx="2925386" cy="799910"/>
        </a:xfrm>
        <a:prstGeom prst="roundRect">
          <a:avLst/>
        </a:prstGeom>
        <a:solidFill>
          <a:srgbClr val="FFFFFF">
            <a:lumMod val="75000"/>
            <a:alpha val="90000"/>
          </a:srgbClr>
        </a:solidFill>
        <a:ln w="25400" cap="flat" cmpd="sng" algn="ctr">
          <a:solidFill>
            <a:srgbClr val="2D2D8A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>
              <a:solidFill>
                <a:srgbClr val="000000"/>
              </a:solidFill>
              <a:latin typeface="Arial"/>
              <a:ea typeface="ＭＳ Ｐゴシック"/>
              <a:cs typeface="+mn-cs"/>
            </a:rPr>
            <a:t>Yetkili TOBB Temsilcileri</a:t>
          </a:r>
          <a:endParaRPr lang="tr-TR" sz="2100" b="1" kern="1200" dirty="0">
            <a:solidFill>
              <a:srgbClr val="000000"/>
            </a:solidFill>
            <a:latin typeface="Arial"/>
            <a:ea typeface="ＭＳ Ｐゴシック"/>
            <a:cs typeface="+mn-cs"/>
          </a:endParaRPr>
        </a:p>
      </dsp:txBody>
      <dsp:txXfrm>
        <a:off x="3568247" y="3150196"/>
        <a:ext cx="2925386" cy="7999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162E1-D606-4831-8DC8-909F8A4D2691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49884-0B20-4D5B-88FE-FD781A3B28E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621F1-99BC-43CF-8377-89142DBC6119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01684-2216-4F06-B982-814FC81B0ED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10</a:t>
            </a:fld>
            <a:endParaRPr lang="tr-T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11</a:t>
            </a:fld>
            <a:endParaRPr lang="tr-T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12</a:t>
            </a:fld>
            <a:endParaRPr lang="tr-T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13</a:t>
            </a:fld>
            <a:endParaRPr lang="tr-T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14</a:t>
            </a:fld>
            <a:endParaRPr lang="tr-T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15</a:t>
            </a:fld>
            <a:endParaRPr lang="tr-T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  <a:p>
            <a:endParaRPr lang="tr-TR" baseline="0" dirty="0" smtClean="0"/>
          </a:p>
          <a:p>
            <a:endParaRPr lang="tr-TR" baseline="0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16</a:t>
            </a:fld>
            <a:endParaRPr lang="tr-T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  <a:p>
            <a:endParaRPr lang="tr-TR" baseline="0" dirty="0" smtClean="0"/>
          </a:p>
          <a:p>
            <a:endParaRPr lang="tr-TR" baseline="0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17</a:t>
            </a:fld>
            <a:endParaRPr lang="tr-T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18</a:t>
            </a:fld>
            <a:endParaRPr lang="tr-T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19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2</a:t>
            </a:fld>
            <a:endParaRPr lang="tr-T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20</a:t>
            </a:fld>
            <a:endParaRPr lang="tr-T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21</a:t>
            </a:fld>
            <a:endParaRPr lang="tr-T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22</a:t>
            </a:fld>
            <a:endParaRPr lang="tr-T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2083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0F932D-1471-481A-A02C-2EC999FD2E6D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3</a:t>
            </a:fld>
            <a:endParaRPr lang="tr-T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5</a:t>
            </a:fld>
            <a:endParaRPr lang="tr-T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6</a:t>
            </a:fld>
            <a:endParaRPr lang="tr-T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7</a:t>
            </a:fld>
            <a:endParaRPr lang="tr-T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8</a:t>
            </a:fld>
            <a:endParaRPr lang="tr-T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9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17.06.2011</a:t>
            </a:fld>
            <a:endParaRPr lang="tr-TR" dirty="0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vest.gov.t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tir@tobb.org.tr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2285992"/>
            <a:ext cx="8429684" cy="2357454"/>
          </a:xfrm>
        </p:spPr>
        <p:txBody>
          <a:bodyPr>
            <a:noAutofit/>
          </a:bodyPr>
          <a:lstStyle/>
          <a:p>
            <a:pPr lvl="0" algn="ctr">
              <a:defRPr/>
            </a:pPr>
            <a:r>
              <a:rPr lang="tr-TR" sz="5000" b="1" dirty="0" smtClean="0">
                <a:solidFill>
                  <a:srgbClr val="002060"/>
                </a:solidFill>
              </a:rPr>
              <a:t>KEFİL KURULUŞ YÖNÜYLE </a:t>
            </a:r>
          </a:p>
          <a:p>
            <a:pPr lvl="0" algn="ctr">
              <a:defRPr/>
            </a:pPr>
            <a:r>
              <a:rPr lang="tr-TR" sz="5000" b="1" dirty="0" smtClean="0">
                <a:solidFill>
                  <a:srgbClr val="002060"/>
                </a:solidFill>
              </a:rPr>
              <a:t>TIR SİSTEMİ</a:t>
            </a:r>
          </a:p>
          <a:p>
            <a:pPr lvl="0" algn="ctr">
              <a:defRPr/>
            </a:pPr>
            <a:r>
              <a:rPr lang="tr-TR" sz="1800" b="1" dirty="0" smtClean="0">
                <a:solidFill>
                  <a:srgbClr val="002060"/>
                </a:solidFill>
              </a:rPr>
              <a:t>20.06.2011/Ankara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571625" y="6000750"/>
            <a:ext cx="6400800" cy="50323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891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sp>
        <p:nvSpPr>
          <p:cNvPr id="3891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sp>
        <p:nvSpPr>
          <p:cNvPr id="38917" name="Rectangle 5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pic>
        <p:nvPicPr>
          <p:cNvPr id="10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776"/>
            <a:ext cx="8475413" cy="4330923"/>
          </a:xfrm>
        </p:spPr>
        <p:txBody>
          <a:bodyPr>
            <a:noAutofit/>
          </a:bodyPr>
          <a:lstStyle/>
          <a:p>
            <a:pPr marL="358775" indent="-358775">
              <a:buFont typeface="Wingdings" pitchFamily="2" charset="2"/>
              <a:buChar char="v"/>
            </a:pPr>
            <a:r>
              <a:rPr lang="tr-TR" sz="35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YETKİLENDİRME (TIR SÖZLEŞMESİ/IRU KURALLARI) 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TIR KARNELERİNİ DÜZENLEME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KEFALET ROLÜ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TALİMATLARI UYGULAMA - SÜRELERE UYMA (tır Sözleşmesi)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Kamu – özel sektör işbirliği </a:t>
            </a:r>
            <a:endParaRPr lang="en-GB" sz="35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627784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763688" y="188640"/>
            <a:ext cx="64087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500" b="1" dirty="0" smtClean="0">
                <a:solidFill>
                  <a:srgbClr val="002060"/>
                </a:solidFill>
              </a:rPr>
              <a:t>KEFİL KURULUŞLAR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820472" cy="4320480"/>
          </a:xfrm>
        </p:spPr>
        <p:txBody>
          <a:bodyPr>
            <a:noAutofit/>
          </a:bodyPr>
          <a:lstStyle/>
          <a:p>
            <a:pPr marL="358775" indent="-358775">
              <a:buFont typeface="Wingdings" pitchFamily="2" charset="2"/>
              <a:buChar char="v"/>
            </a:pPr>
            <a:r>
              <a:rPr lang="tr-TR" sz="3500" dirty="0" smtClean="0">
                <a:solidFill>
                  <a:srgbClr val="002060"/>
                </a:solidFill>
              </a:rPr>
              <a:t>GÜMRÜKLERE DOĞRU BEYANNAME SUNMA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dirty="0" smtClean="0">
                <a:solidFill>
                  <a:srgbClr val="002060"/>
                </a:solidFill>
              </a:rPr>
              <a:t>TAŞIT, YÜK VE TIR KARNESİ </a:t>
            </a:r>
          </a:p>
          <a:p>
            <a:pPr marL="358775" indent="-358775">
              <a:buFont typeface="Wingdings" pitchFamily="2" charset="2"/>
              <a:buChar char="v"/>
            </a:pPr>
            <a:r>
              <a:rPr lang="tr-TR" sz="3500" dirty="0" smtClean="0">
                <a:solidFill>
                  <a:srgbClr val="002060"/>
                </a:solidFill>
              </a:rPr>
              <a:t>USULSÜZLÜK DURUMUNDA, GÜMRÜK MAKAMLARI ve </a:t>
            </a:r>
            <a:r>
              <a:rPr lang="tr-TR" sz="3500" smtClean="0">
                <a:solidFill>
                  <a:srgbClr val="002060"/>
                </a:solidFill>
              </a:rPr>
              <a:t>kefİl</a:t>
            </a:r>
            <a:r>
              <a:rPr lang="tr-TR" sz="3500" dirty="0" smtClean="0">
                <a:solidFill>
                  <a:srgbClr val="002060"/>
                </a:solidFill>
              </a:rPr>
              <a:t> Kuruluşla İŞBİRLİĞİ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627784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763688" y="188640"/>
            <a:ext cx="64087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500" b="1" dirty="0" smtClean="0">
                <a:solidFill>
                  <a:srgbClr val="002060"/>
                </a:solidFill>
              </a:rPr>
              <a:t>TAŞIMA ŞİRKETLERİ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Diyagram"/>
          <p:cNvGraphicFramePr/>
          <p:nvPr/>
        </p:nvGraphicFramePr>
        <p:xfrm>
          <a:off x="857224" y="1785926"/>
          <a:ext cx="7811585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5476" name="Picture 4" descr="ayrıntıları görüntül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1357298"/>
            <a:ext cx="1828800" cy="18288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714348" y="285728"/>
            <a:ext cx="735811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500" b="1" dirty="0" smtClean="0">
                <a:solidFill>
                  <a:srgbClr val="002060"/>
                </a:solidFill>
              </a:rPr>
              <a:t>TOBB TIR KOMİTESİ</a:t>
            </a:r>
            <a:endParaRPr lang="en-US" sz="4500" b="1" dirty="0">
              <a:solidFill>
                <a:srgbClr val="002060"/>
              </a:solidFill>
            </a:endParaRPr>
          </a:p>
        </p:txBody>
      </p:sp>
      <p:pic>
        <p:nvPicPr>
          <p:cNvPr id="10" name="Picture 3" descr="tobb%20logo%20tr_seffa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339752" y="6534835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27 Yuvarlatılmış Dikdörtgen"/>
          <p:cNvSpPr/>
          <p:nvPr/>
        </p:nvSpPr>
        <p:spPr bwMode="auto">
          <a:xfrm>
            <a:off x="2841426" y="1268760"/>
            <a:ext cx="3744416" cy="504056"/>
          </a:xfrm>
          <a:prstGeom prst="roundRect">
            <a:avLst/>
          </a:prstGeom>
          <a:solidFill>
            <a:srgbClr val="2D2D8A">
              <a:lumMod val="60000"/>
              <a:lumOff val="40000"/>
              <a:alpha val="89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000" b="1" kern="0" dirty="0" smtClean="0">
                <a:solidFill>
                  <a:srgbClr val="FFFFFF">
                    <a:lumMod val="95000"/>
                  </a:srgbClr>
                </a:solidFill>
                <a:latin typeface="Arial" charset="0"/>
                <a:ea typeface="ＭＳ Ｐゴシック" pitchFamily="-32" charset="-128"/>
              </a:rPr>
              <a:t>KARNE HAMİLİ BAŞVURU</a:t>
            </a:r>
          </a:p>
        </p:txBody>
      </p:sp>
      <p:sp>
        <p:nvSpPr>
          <p:cNvPr id="29" name="28 Yuvarlatılmış Dikdörtgen"/>
          <p:cNvSpPr/>
          <p:nvPr/>
        </p:nvSpPr>
        <p:spPr bwMode="auto">
          <a:xfrm>
            <a:off x="2841426" y="2348880"/>
            <a:ext cx="3744416" cy="465164"/>
          </a:xfrm>
          <a:prstGeom prst="roundRect">
            <a:avLst/>
          </a:prstGeom>
          <a:solidFill>
            <a:srgbClr val="2D2D8A">
              <a:lumMod val="60000"/>
              <a:lumOff val="40000"/>
              <a:alpha val="89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-32" charset="-128"/>
              </a:rPr>
              <a:t>ODA ANALİZİ</a:t>
            </a:r>
          </a:p>
        </p:txBody>
      </p:sp>
      <p:sp>
        <p:nvSpPr>
          <p:cNvPr id="30" name="29 Yuvarlatılmış Dikdörtgen"/>
          <p:cNvSpPr/>
          <p:nvPr/>
        </p:nvSpPr>
        <p:spPr bwMode="auto">
          <a:xfrm>
            <a:off x="2841426" y="3284984"/>
            <a:ext cx="3744416" cy="432048"/>
          </a:xfrm>
          <a:prstGeom prst="roundRect">
            <a:avLst/>
          </a:prstGeom>
          <a:solidFill>
            <a:srgbClr val="2D2D8A">
              <a:lumMod val="60000"/>
              <a:lumOff val="40000"/>
              <a:alpha val="89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-32" charset="-128"/>
              </a:rPr>
              <a:t>TOBB TIR KOMİTESİ </a:t>
            </a:r>
          </a:p>
        </p:txBody>
      </p:sp>
      <p:sp>
        <p:nvSpPr>
          <p:cNvPr id="31" name="30 Yuvarlatılmış Dikdörtgen"/>
          <p:cNvSpPr/>
          <p:nvPr/>
        </p:nvSpPr>
        <p:spPr bwMode="auto">
          <a:xfrm>
            <a:off x="2913434" y="4293096"/>
            <a:ext cx="3816424" cy="432048"/>
          </a:xfrm>
          <a:prstGeom prst="roundRect">
            <a:avLst/>
          </a:prstGeom>
          <a:solidFill>
            <a:srgbClr val="2D2D8A">
              <a:lumMod val="60000"/>
              <a:lumOff val="40000"/>
              <a:alpha val="89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-32" charset="-128"/>
              </a:rPr>
              <a:t>GÜMRÜK TESKİYE</a:t>
            </a:r>
          </a:p>
        </p:txBody>
      </p:sp>
      <p:sp>
        <p:nvSpPr>
          <p:cNvPr id="32" name="31 Aşağı Ok"/>
          <p:cNvSpPr/>
          <p:nvPr/>
        </p:nvSpPr>
        <p:spPr bwMode="auto">
          <a:xfrm>
            <a:off x="4482620" y="1988840"/>
            <a:ext cx="214314" cy="214314"/>
          </a:xfrm>
          <a:prstGeom prst="down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33" name="32 Aşağı Ok"/>
          <p:cNvSpPr/>
          <p:nvPr/>
        </p:nvSpPr>
        <p:spPr bwMode="auto">
          <a:xfrm>
            <a:off x="4509658" y="2924944"/>
            <a:ext cx="214314" cy="214314"/>
          </a:xfrm>
          <a:prstGeom prst="down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34" name="33 Aşağı Ok"/>
          <p:cNvSpPr/>
          <p:nvPr/>
        </p:nvSpPr>
        <p:spPr bwMode="auto">
          <a:xfrm>
            <a:off x="4536696" y="3861048"/>
            <a:ext cx="214314" cy="214314"/>
          </a:xfrm>
          <a:prstGeom prst="down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35" name="34 Aşağı Ok"/>
          <p:cNvSpPr/>
          <p:nvPr/>
        </p:nvSpPr>
        <p:spPr bwMode="auto">
          <a:xfrm>
            <a:off x="4499992" y="4797152"/>
            <a:ext cx="214314" cy="214314"/>
          </a:xfrm>
          <a:prstGeom prst="down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6657850" y="2708920"/>
            <a:ext cx="1127050" cy="369332"/>
          </a:xfrm>
          <a:prstGeom prst="rect">
            <a:avLst/>
          </a:prstGeom>
          <a:solidFill>
            <a:srgbClr val="BBE0E3">
              <a:lumMod val="90000"/>
            </a:srgbClr>
          </a:solidFill>
          <a:ln w="635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EVET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6657850" y="3645024"/>
            <a:ext cx="1201638" cy="369332"/>
          </a:xfrm>
          <a:prstGeom prst="rect">
            <a:avLst/>
          </a:prstGeom>
          <a:solidFill>
            <a:srgbClr val="BBE0E3">
              <a:lumMod val="90000"/>
            </a:srgbClr>
          </a:solidFill>
          <a:ln w="952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EVET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6657850" y="4797152"/>
            <a:ext cx="1363732" cy="369332"/>
          </a:xfrm>
          <a:prstGeom prst="rect">
            <a:avLst/>
          </a:prstGeom>
          <a:solidFill>
            <a:srgbClr val="BBE0E3">
              <a:lumMod val="90000"/>
            </a:srgbClr>
          </a:solidFill>
          <a:ln w="952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EVET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39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5085184"/>
            <a:ext cx="979359" cy="152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39 Bükülü Ok"/>
          <p:cNvSpPr/>
          <p:nvPr/>
        </p:nvSpPr>
        <p:spPr bwMode="auto">
          <a:xfrm>
            <a:off x="1833314" y="3573016"/>
            <a:ext cx="785818" cy="720080"/>
          </a:xfrm>
          <a:prstGeom prst="bentArrow">
            <a:avLst>
              <a:gd name="adj1" fmla="val 25000"/>
              <a:gd name="adj2" fmla="val 25000"/>
              <a:gd name="adj3" fmla="val 23263"/>
              <a:gd name="adj4" fmla="val 40277"/>
            </a:avLst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41" name="40 Bükülü Ok"/>
          <p:cNvSpPr/>
          <p:nvPr/>
        </p:nvSpPr>
        <p:spPr bwMode="auto">
          <a:xfrm>
            <a:off x="1761306" y="2420888"/>
            <a:ext cx="785818" cy="792088"/>
          </a:xfrm>
          <a:prstGeom prst="bent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42" name="41 Bükülü Ok"/>
          <p:cNvSpPr/>
          <p:nvPr/>
        </p:nvSpPr>
        <p:spPr bwMode="auto">
          <a:xfrm>
            <a:off x="2049338" y="1412776"/>
            <a:ext cx="648072" cy="648072"/>
          </a:xfrm>
          <a:prstGeom prst="bentArrow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32" charset="-128"/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1329258" y="1916832"/>
            <a:ext cx="1152128" cy="461665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HAYIR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1043608" y="0"/>
            <a:ext cx="7488832" cy="10464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2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lang="tr-TR" sz="4500" b="1" dirty="0" smtClean="0">
                <a:solidFill>
                  <a:srgbClr val="002060"/>
                </a:solidFill>
              </a:rPr>
              <a:t>SİSTEME KABUL</a:t>
            </a:r>
            <a:endParaRPr lang="tr-TR" sz="4500" b="1" dirty="0">
              <a:solidFill>
                <a:srgbClr val="002060"/>
              </a:solidFill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1401266" y="2996952"/>
            <a:ext cx="1152128" cy="461665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HAYIR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1401266" y="4149080"/>
            <a:ext cx="1152128" cy="461665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HAYIR</a:t>
            </a:r>
            <a:endParaRPr kumimoji="0" lang="tr-TR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23528" y="1519859"/>
            <a:ext cx="8820472" cy="44996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tr-TR" sz="3200" dirty="0" smtClean="0">
                <a:solidFill>
                  <a:srgbClr val="002060"/>
                </a:solidFill>
                <a:latin typeface="+mj-lt"/>
              </a:rPr>
              <a:t> Sisteme </a:t>
            </a:r>
            <a:r>
              <a:rPr lang="tr-TR" sz="3200" u="sng" dirty="0" smtClean="0">
                <a:solidFill>
                  <a:srgbClr val="002060"/>
                </a:solidFill>
                <a:latin typeface="+mj-lt"/>
              </a:rPr>
              <a:t>Kontrollü Giriş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tr-TR" sz="3200" u="sng" dirty="0" smtClean="0">
                <a:solidFill>
                  <a:srgbClr val="002060"/>
                </a:solidFill>
                <a:latin typeface="+mj-lt"/>
              </a:rPr>
              <a:t>Gümrük </a:t>
            </a:r>
            <a:r>
              <a:rPr lang="tr-TR" sz="3200" dirty="0" smtClean="0">
                <a:solidFill>
                  <a:srgbClr val="002060"/>
                </a:solidFill>
                <a:latin typeface="+mj-lt"/>
              </a:rPr>
              <a:t>Makamlarıyla</a:t>
            </a:r>
            <a:r>
              <a:rPr lang="tr-TR" sz="3200" u="sng" dirty="0" smtClean="0">
                <a:solidFill>
                  <a:srgbClr val="002060"/>
                </a:solidFill>
                <a:latin typeface="+mj-lt"/>
              </a:rPr>
              <a:t> Bilgi Paylaşımı  </a:t>
            </a:r>
            <a:endParaRPr lang="tr-TR" sz="3200" dirty="0" smtClean="0">
              <a:solidFill>
                <a:srgbClr val="002060"/>
              </a:solidFill>
              <a:latin typeface="+mj-lt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tr-TR" sz="3200" u="sng" dirty="0" smtClean="0">
                <a:solidFill>
                  <a:srgbClr val="002060"/>
                </a:solidFill>
                <a:latin typeface="+mj-lt"/>
              </a:rPr>
              <a:t>Analiz ve Değerlendirme</a:t>
            </a:r>
          </a:p>
          <a:p>
            <a:pPr marL="342900" indent="-342900">
              <a:spcBef>
                <a:spcPct val="20000"/>
              </a:spcBef>
            </a:pPr>
            <a:r>
              <a:rPr lang="tr-TR" sz="3200" dirty="0" smtClean="0">
                <a:solidFill>
                  <a:srgbClr val="002060"/>
                </a:solidFill>
                <a:latin typeface="+mj-lt"/>
              </a:rPr>
              <a:t>              -</a:t>
            </a:r>
            <a:r>
              <a:rPr lang="tr-TR" sz="2800" dirty="0" smtClean="0">
                <a:solidFill>
                  <a:srgbClr val="002060"/>
                </a:solidFill>
                <a:latin typeface="+mj-lt"/>
              </a:rPr>
              <a:t> TIR Karne Kullanımı </a:t>
            </a:r>
            <a:r>
              <a:rPr lang="tr-TR" sz="2800" u="sng" dirty="0" smtClean="0">
                <a:solidFill>
                  <a:srgbClr val="002060"/>
                </a:solidFill>
                <a:latin typeface="+mj-lt"/>
              </a:rPr>
              <a:t>Askıya Alma</a:t>
            </a:r>
          </a:p>
          <a:p>
            <a:pPr marL="342900" indent="-342900">
              <a:spcBef>
                <a:spcPct val="20000"/>
              </a:spcBef>
            </a:pPr>
            <a:r>
              <a:rPr lang="tr-TR" sz="2800" dirty="0" smtClean="0">
                <a:solidFill>
                  <a:srgbClr val="002060"/>
                </a:solidFill>
                <a:latin typeface="+mj-lt"/>
              </a:rPr>
              <a:t>                - TIR Karne Kullanım </a:t>
            </a:r>
            <a:r>
              <a:rPr lang="tr-TR" sz="2800" u="sng" dirty="0" smtClean="0">
                <a:solidFill>
                  <a:srgbClr val="002060"/>
                </a:solidFill>
                <a:latin typeface="+mj-lt"/>
              </a:rPr>
              <a:t>Yetkisinden İhraç Edilme</a:t>
            </a:r>
          </a:p>
          <a:p>
            <a:pPr marL="342900" indent="-342900">
              <a:spcBef>
                <a:spcPct val="20000"/>
              </a:spcBef>
            </a:pPr>
            <a:r>
              <a:rPr lang="tr-TR" sz="2800" dirty="0" smtClean="0">
                <a:solidFill>
                  <a:srgbClr val="002060"/>
                </a:solidFill>
                <a:latin typeface="+mj-lt"/>
              </a:rPr>
              <a:t>                - TIR Karne </a:t>
            </a:r>
            <a:r>
              <a:rPr lang="tr-TR" sz="2800" u="sng" dirty="0" smtClean="0">
                <a:solidFill>
                  <a:srgbClr val="002060"/>
                </a:solidFill>
                <a:latin typeface="+mj-lt"/>
              </a:rPr>
              <a:t>Kota Düşümü </a:t>
            </a:r>
            <a:endParaRPr lang="tr-TR" sz="2800" dirty="0" smtClean="0">
              <a:solidFill>
                <a:srgbClr val="002060"/>
              </a:solidFill>
              <a:latin typeface="+mj-lt"/>
            </a:endParaRPr>
          </a:p>
          <a:p>
            <a:pPr marL="342900" indent="-342900">
              <a:spcBef>
                <a:spcPct val="20000"/>
              </a:spcBef>
            </a:pPr>
            <a:r>
              <a:rPr lang="tr-TR" sz="2800" dirty="0" smtClean="0">
                <a:solidFill>
                  <a:srgbClr val="002060"/>
                </a:solidFill>
                <a:latin typeface="+mj-lt"/>
              </a:rPr>
              <a:t>                - </a:t>
            </a:r>
            <a:r>
              <a:rPr lang="tr-TR" sz="2800" u="sng" dirty="0" smtClean="0">
                <a:solidFill>
                  <a:srgbClr val="002060"/>
                </a:solidFill>
                <a:latin typeface="+mj-lt"/>
              </a:rPr>
              <a:t>İlave Teminat </a:t>
            </a:r>
            <a:r>
              <a:rPr lang="tr-TR" sz="2800" dirty="0" smtClean="0">
                <a:solidFill>
                  <a:srgbClr val="002060"/>
                </a:solidFill>
                <a:latin typeface="+mj-lt"/>
              </a:rPr>
              <a:t>Talebi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u="sng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43608" y="0"/>
            <a:ext cx="7488832" cy="10464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2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lang="tr-TR" sz="4500" b="1" noProof="0" dirty="0" smtClean="0">
                <a:solidFill>
                  <a:srgbClr val="002060"/>
                </a:solidFill>
              </a:rPr>
              <a:t>KOMİTE İŞLEYİŞİ</a:t>
            </a:r>
            <a:endParaRPr lang="tr-TR" sz="45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627784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971600" y="1052736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MAF                                            USULSÜZLÜK BİLDİRİM FORMU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755576" y="1412776"/>
          <a:ext cx="3679411" cy="4824536"/>
        </p:xfrm>
        <a:graphic>
          <a:graphicData uri="http://schemas.openxmlformats.org/presentationml/2006/ole">
            <p:oleObj spid="_x0000_s2050" name="Acrobat Document" r:id="rId5" imgW="5810081" imgH="7543775" progId="AcroExch.Document.7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910434" y="1412776"/>
          <a:ext cx="3549998" cy="4785203"/>
        </p:xfrm>
        <a:graphic>
          <a:graphicData uri="http://schemas.openxmlformats.org/presentationml/2006/ole">
            <p:oleObj spid="_x0000_s2051" name="Acrobat Document" r:id="rId6" imgW="5810081" imgH="7543775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1619672" y="33569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endParaRPr lang="tr-TR" dirty="0" smtClean="0"/>
          </a:p>
        </p:txBody>
      </p:sp>
      <p:sp>
        <p:nvSpPr>
          <p:cNvPr id="9" name="8 Metin kutusu"/>
          <p:cNvSpPr txBox="1"/>
          <p:nvPr/>
        </p:nvSpPr>
        <p:spPr>
          <a:xfrm>
            <a:off x="0" y="1357298"/>
            <a:ext cx="906619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  </a:t>
            </a: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etin kutusu"/>
          <p:cNvSpPr txBox="1"/>
          <p:nvPr/>
        </p:nvSpPr>
        <p:spPr>
          <a:xfrm>
            <a:off x="827584" y="2132856"/>
            <a:ext cx="7488832" cy="10464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2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lang="tr-TR" sz="4500" b="1" noProof="0" dirty="0" smtClean="0">
                <a:solidFill>
                  <a:srgbClr val="002060"/>
                </a:solidFill>
              </a:rPr>
              <a:t>UYGULAMADA SORUNLAR</a:t>
            </a:r>
            <a:endParaRPr lang="tr-TR" sz="45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1619672" y="33569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endParaRPr lang="tr-TR" dirty="0" smtClean="0"/>
          </a:p>
        </p:txBody>
      </p:sp>
      <p:sp>
        <p:nvSpPr>
          <p:cNvPr id="9" name="8 Metin kutusu"/>
          <p:cNvSpPr txBox="1"/>
          <p:nvPr/>
        </p:nvSpPr>
        <p:spPr>
          <a:xfrm>
            <a:off x="0" y="1357298"/>
            <a:ext cx="906619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  </a:t>
            </a: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etin kutusu"/>
          <p:cNvSpPr txBox="1"/>
          <p:nvPr/>
        </p:nvSpPr>
        <p:spPr>
          <a:xfrm>
            <a:off x="539552" y="1772816"/>
            <a:ext cx="8208912" cy="286232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tr-TR" sz="4500" b="1" dirty="0" smtClean="0">
                <a:solidFill>
                  <a:srgbClr val="002060"/>
                </a:solidFill>
              </a:rPr>
              <a:t>TIR KARNE SURETLERİ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4500" b="1" dirty="0" smtClean="0">
              <a:solidFill>
                <a:srgbClr val="002060"/>
              </a:solidFill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tr-TR" sz="4500" b="1" dirty="0" smtClean="0">
                <a:solidFill>
                  <a:srgbClr val="002060"/>
                </a:solidFill>
              </a:rPr>
              <a:t>TIR KARNELERİNİN   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4500" b="1" dirty="0" smtClean="0">
                <a:solidFill>
                  <a:srgbClr val="002060"/>
                </a:solidFill>
              </a:rPr>
              <a:t>    DOLDURULMASI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etin kutusu"/>
          <p:cNvSpPr txBox="1"/>
          <p:nvPr/>
        </p:nvSpPr>
        <p:spPr>
          <a:xfrm>
            <a:off x="428596" y="1643050"/>
            <a:ext cx="81439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67544" y="1117967"/>
            <a:ext cx="8280920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</a:t>
            </a: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GÜMRÜK MÜHÜR EKSİKLİĞİ</a:t>
            </a:r>
          </a:p>
          <a:p>
            <a:pPr>
              <a:buFont typeface="Wingdings" pitchFamily="2" charset="2"/>
              <a:buChar char="v"/>
            </a:pPr>
            <a:endParaRPr lang="tr-TR" sz="4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ANTREPO BEYANNAMESİ/   </a:t>
            </a:r>
          </a:p>
          <a:p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 İŞLEMLERDE GECİKME</a:t>
            </a:r>
          </a:p>
          <a:p>
            <a:endParaRPr lang="tr-TR" sz="4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etin kutusu"/>
          <p:cNvSpPr txBox="1"/>
          <p:nvPr/>
        </p:nvSpPr>
        <p:spPr>
          <a:xfrm>
            <a:off x="428596" y="1643050"/>
            <a:ext cx="81439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403648" y="2132856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500" b="1" dirty="0" smtClean="0">
                <a:solidFill>
                  <a:srgbClr val="002060"/>
                </a:solidFill>
              </a:rPr>
              <a:t>KAMU - ÖZEL SEKTÖR İŞBİRLİĞİ</a:t>
            </a:r>
            <a:endParaRPr lang="tr-TR" sz="45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500034" y="1643050"/>
            <a:ext cx="835824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4000" dirty="0" smtClean="0">
                <a:solidFill>
                  <a:srgbClr val="002060"/>
                </a:solidFill>
              </a:rPr>
              <a:t>TIR </a:t>
            </a:r>
            <a:r>
              <a:rPr lang="tr-TR" sz="4000" dirty="0" smtClean="0">
                <a:solidFill>
                  <a:srgbClr val="002060"/>
                </a:solidFill>
              </a:rPr>
              <a:t>SİSTEMİ VE İŞLEYİŞİNE İLİŞKİN GENEL BİLGİLER</a:t>
            </a:r>
            <a:endParaRPr lang="en-US" sz="4000" dirty="0" smtClean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v"/>
            </a:pPr>
            <a:endParaRPr lang="tr-TR" sz="40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tr-TR" sz="4000" dirty="0" smtClean="0">
                <a:solidFill>
                  <a:srgbClr val="002060"/>
                </a:solidFill>
              </a:rPr>
              <a:t>IRU ELEKTRONİK ÖN BEYAN UYGULAMASI</a:t>
            </a:r>
          </a:p>
          <a:p>
            <a:pPr algn="ctr"/>
            <a:endParaRPr lang="tr-TR" sz="2800" dirty="0" smtClean="0">
              <a:solidFill>
                <a:srgbClr val="002060"/>
              </a:solidFill>
            </a:endParaRPr>
          </a:p>
          <a:p>
            <a:endParaRPr lang="tr-TR" sz="28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endParaRPr lang="en-US" sz="2800" dirty="0" smtClean="0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1285852" y="214290"/>
            <a:ext cx="6500858" cy="85725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en-US" sz="5000" b="1" dirty="0" smtClean="0">
              <a:solidFill>
                <a:srgbClr val="00206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857356" y="214290"/>
            <a:ext cx="54292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solidFill>
                  <a:srgbClr val="002060"/>
                </a:solidFill>
              </a:rPr>
              <a:t>SUNUM İÇERİĞİ</a:t>
            </a:r>
            <a:endParaRPr lang="en-US" sz="5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etin kutusu"/>
          <p:cNvSpPr txBox="1"/>
          <p:nvPr/>
        </p:nvSpPr>
        <p:spPr>
          <a:xfrm>
            <a:off x="0" y="1628800"/>
            <a:ext cx="87526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</a:t>
            </a: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TIR TEMİNAT LİMİTİ  50.000,-   </a:t>
            </a:r>
          </a:p>
          <a:p>
            <a:pPr algn="ctr">
              <a:defRPr/>
            </a:pP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ABD DOLARI/ 60.000,- AVRO</a:t>
            </a: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pic>
        <p:nvPicPr>
          <p:cNvPr id="154629" name="Picture 5" descr="ayrıntıları görüntü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4572008"/>
            <a:ext cx="1328766" cy="1285884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214382" y="214290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467544" y="3645024"/>
            <a:ext cx="80747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SİSTEME GİRİŞ TEMİNATLARI</a:t>
            </a:r>
          </a:p>
          <a:p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            </a:t>
            </a:r>
            <a:r>
              <a:rPr lang="tr-TR" sz="45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/>
              </a:rPr>
              <a:t>(ALTERNATİFLER)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etin kutusu"/>
          <p:cNvSpPr txBox="1"/>
          <p:nvPr/>
        </p:nvSpPr>
        <p:spPr>
          <a:xfrm>
            <a:off x="539552" y="1484784"/>
            <a:ext cx="828092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</a:t>
            </a: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YÜKLEME /BOŞALTMA SAYISI</a:t>
            </a:r>
          </a:p>
          <a:p>
            <a:endParaRPr lang="tr-TR" sz="4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RUSYA BELARUS KAZAKİSTAN      </a:t>
            </a:r>
          </a:p>
          <a:p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 GÜMRÜK BİRLİĞİ</a:t>
            </a:r>
          </a:p>
          <a:p>
            <a:endParaRPr lang="tr-TR" sz="40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endParaRPr lang="tr-TR" sz="2200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tr-TR" sz="2000" dirty="0" smtClean="0">
              <a:solidFill>
                <a:srgbClr val="002060"/>
              </a:solidFill>
            </a:endParaRPr>
          </a:p>
          <a:p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8574" y="33545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tr-TR" sz="3000" b="1" dirty="0" smtClean="0">
                <a:solidFill>
                  <a:schemeClr val="folHlink"/>
                </a:solidFill>
                <a:latin typeface="Arial" pitchFamily="34" charset="0"/>
              </a:rPr>
              <a:t/>
            </a:r>
            <a:br>
              <a:rPr lang="tr-TR" sz="3000" b="1" dirty="0" smtClean="0">
                <a:solidFill>
                  <a:schemeClr val="folHlink"/>
                </a:solidFill>
                <a:latin typeface="Arial" pitchFamily="34" charset="0"/>
              </a:rPr>
            </a:br>
            <a:r>
              <a:rPr lang="tr-T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</a:rPr>
              <a:t/>
            </a:r>
            <a:br>
              <a:rPr lang="tr-T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</a:rPr>
            </a:br>
            <a:endParaRPr lang="tr-T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57224" y="1428736"/>
            <a:ext cx="79296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LÜTFEN ODANIZDAN ALDIĞINIZ </a:t>
            </a:r>
          </a:p>
          <a:p>
            <a:pPr algn="ctr"/>
            <a:r>
              <a:rPr lang="tr-T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</a:p>
          <a:p>
            <a:pPr algn="ctr"/>
            <a:r>
              <a:rPr lang="tr-T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 E-POSTA GRUBUNDAN GELEN DUYURULARI DİKKATLİCE OKUYUNUZ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WordArt 4"/>
          <p:cNvSpPr>
            <a:spLocks noChangeArrowheads="1" noChangeShapeType="1" noTextEdit="1"/>
          </p:cNvSpPr>
          <p:nvPr/>
        </p:nvSpPr>
        <p:spPr bwMode="auto">
          <a:xfrm>
            <a:off x="971550" y="1527175"/>
            <a:ext cx="70564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>
              <a:ln w="19050">
                <a:noFill/>
                <a:round/>
                <a:headEnd/>
                <a:tailEnd/>
              </a:ln>
              <a:solidFill>
                <a:srgbClr val="EA9D8E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71684" name="Text Box 6"/>
          <p:cNvSpPr txBox="1">
            <a:spLocks noChangeArrowheads="1"/>
          </p:cNvSpPr>
          <p:nvPr/>
        </p:nvSpPr>
        <p:spPr bwMode="auto">
          <a:xfrm>
            <a:off x="928688" y="2357438"/>
            <a:ext cx="7675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tr-TR" sz="2400">
              <a:solidFill>
                <a:srgbClr val="CC3300"/>
              </a:solidFill>
              <a:latin typeface="Franklin Gothic Book" pitchFamily="34" charset="0"/>
            </a:endParaRPr>
          </a:p>
          <a:p>
            <a:pPr algn="just">
              <a:buFont typeface="Arial" charset="0"/>
              <a:buChar char="•"/>
            </a:pPr>
            <a:endParaRPr lang="tr-TR" sz="2400">
              <a:solidFill>
                <a:srgbClr val="CC3300"/>
              </a:solidFill>
              <a:latin typeface="Franklin Gothic Book" pitchFamily="34" charset="0"/>
            </a:endParaRPr>
          </a:p>
          <a:p>
            <a:pPr algn="just"/>
            <a:endParaRPr lang="tr-TR" sz="2400">
              <a:solidFill>
                <a:srgbClr val="CC3300"/>
              </a:solidFill>
              <a:latin typeface="Franklin Gothic Book" pitchFamily="34" charset="0"/>
            </a:endParaRPr>
          </a:p>
        </p:txBody>
      </p:sp>
      <p:sp>
        <p:nvSpPr>
          <p:cNvPr id="28678" name="6 Dikdörtgen"/>
          <p:cNvSpPr>
            <a:spLocks noChangeArrowheads="1"/>
          </p:cNvSpPr>
          <p:nvPr/>
        </p:nvSpPr>
        <p:spPr bwMode="auto">
          <a:xfrm>
            <a:off x="611560" y="214313"/>
            <a:ext cx="7632848" cy="650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*"/>
              <a:defRPr/>
            </a:pP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*"/>
              <a:defRPr/>
            </a:pP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</a:rPr>
              <a:t>Ticaret ve TIR Dairesi Başkanlığı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TIR ve ATA Karnesi Müdürlüğü</a:t>
            </a:r>
            <a:endParaRPr lang="tr-TR" sz="2500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*"/>
              <a:defRPr/>
            </a:pPr>
            <a:r>
              <a:rPr lang="tr-TR" sz="2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  <a:hlinkClick r:id="rId4"/>
              </a:rPr>
              <a:t>tir@tobb.org.tr</a:t>
            </a:r>
            <a:endParaRPr lang="tr-TR" sz="2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("/>
              <a:defRPr/>
            </a:pPr>
            <a:r>
              <a:rPr lang="tr-TR" sz="2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</a:rPr>
              <a:t>(312) 218 22 41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500313" y="6357938"/>
            <a:ext cx="464343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411760" y="3326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İLETİŞİM </a:t>
            </a:r>
            <a:endParaRPr lang="tr-T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etin kutusu"/>
          <p:cNvSpPr txBox="1">
            <a:spLocks noChangeArrowheads="1"/>
          </p:cNvSpPr>
          <p:nvPr/>
        </p:nvSpPr>
        <p:spPr bwMode="auto">
          <a:xfrm>
            <a:off x="1000125" y="2428875"/>
            <a:ext cx="7215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6000" b="1">
                <a:solidFill>
                  <a:srgbClr val="002060"/>
                </a:solidFill>
                <a:latin typeface="Franklin Gothic Book" pitchFamily="34" charset="0"/>
              </a:rPr>
              <a:t>TEŞEKKÜRLER</a:t>
            </a:r>
            <a:endParaRPr lang="en-US" sz="60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357438" y="6286500"/>
            <a:ext cx="464343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748" name="Picture 3" descr="tobb%20logo%20tr_seff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li.gozutok\AppData\Local\Microsoft\Windows\Temporary Internet Files\Content.Outlook\1SOYROW3\TIR-Plat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500438"/>
            <a:ext cx="2852002" cy="178595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285852" y="1142984"/>
            <a:ext cx="7143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TIR SİSTEMİ </a:t>
            </a:r>
          </a:p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VE </a:t>
            </a:r>
          </a:p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İŞLEMLERİ</a:t>
            </a:r>
          </a:p>
        </p:txBody>
      </p:sp>
      <p:pic>
        <p:nvPicPr>
          <p:cNvPr id="9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ontracting parties to the TIR Convention - click to enlarge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8478896" cy="457203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785918" y="214290"/>
            <a:ext cx="55721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COĞRAFİ KAPSAM</a:t>
            </a:r>
            <a:endParaRPr lang="en-US" sz="5000" b="1" dirty="0">
              <a:solidFill>
                <a:srgbClr val="002060"/>
              </a:solidFill>
            </a:endParaRPr>
          </a:p>
        </p:txBody>
      </p:sp>
      <p:pic>
        <p:nvPicPr>
          <p:cNvPr id="8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75234"/>
          </a:xfrm>
        </p:spPr>
        <p:txBody>
          <a:bodyPr lIns="64392" tIns="32196" rIns="64392" bIns="32196"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endParaRPr lang="en-US" b="1" dirty="0" smtClean="0">
              <a:solidFill>
                <a:srgbClr val="FFFF00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§"/>
            </a:pPr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endParaRPr lang="en-US" dirty="0"/>
          </a:p>
        </p:txBody>
      </p:sp>
      <p:graphicFrame>
        <p:nvGraphicFramePr>
          <p:cNvPr id="8" name="1 Grafik"/>
          <p:cNvGraphicFramePr/>
          <p:nvPr/>
        </p:nvGraphicFramePr>
        <p:xfrm>
          <a:off x="928663" y="1576386"/>
          <a:ext cx="7143800" cy="4638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64392" tIns="32196" rIns="64392" bIns="32196"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214290"/>
            <a:ext cx="76438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500" b="1" dirty="0" smtClean="0">
                <a:solidFill>
                  <a:srgbClr val="002060"/>
                </a:solidFill>
              </a:rPr>
              <a:t>RAKAMLARLA TIR KARNESİ</a:t>
            </a:r>
            <a:endParaRPr lang="en-US" sz="4500" b="1" dirty="0">
              <a:solidFill>
                <a:srgbClr val="002060"/>
              </a:solidFill>
            </a:endParaRPr>
          </a:p>
        </p:txBody>
      </p:sp>
      <p:pic>
        <p:nvPicPr>
          <p:cNvPr id="12" name="Picture 3" descr="tobb%20logo%20tr_seffa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000232" y="214290"/>
            <a:ext cx="5500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TEMEL UNSURLAR</a:t>
            </a:r>
            <a:endParaRPr lang="en-US" sz="5000" b="1" dirty="0">
              <a:solidFill>
                <a:srgbClr val="002060"/>
              </a:solidFill>
            </a:endParaRPr>
          </a:p>
        </p:txBody>
      </p:sp>
      <p:pic>
        <p:nvPicPr>
          <p:cNvPr id="10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899592" y="1916832"/>
            <a:ext cx="64093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STANDART VE GÜVENLİ</a:t>
            </a:r>
            <a:endParaRPr lang="tr-TR" sz="4500" dirty="0"/>
          </a:p>
        </p:txBody>
      </p:sp>
      <p:sp>
        <p:nvSpPr>
          <p:cNvPr id="8" name="7 Dikdörtgen"/>
          <p:cNvSpPr/>
          <p:nvPr/>
        </p:nvSpPr>
        <p:spPr>
          <a:xfrm>
            <a:off x="857224" y="2928934"/>
            <a:ext cx="795345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TEK BEYAN   VE TEK TEMİNAT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000232" y="214290"/>
            <a:ext cx="5500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TEMEL UNSURLAR</a:t>
            </a:r>
            <a:endParaRPr lang="en-US" sz="5000" b="1" dirty="0">
              <a:solidFill>
                <a:srgbClr val="002060"/>
              </a:solidFill>
            </a:endParaRPr>
          </a:p>
        </p:txBody>
      </p:sp>
      <p:pic>
        <p:nvPicPr>
          <p:cNvPr id="10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785786" y="1928802"/>
            <a:ext cx="805060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İŞLEMLERDE UYUMLAŞTIRMA</a:t>
            </a:r>
            <a:endParaRPr lang="tr-TR" sz="4500" dirty="0"/>
          </a:p>
        </p:txBody>
      </p:sp>
      <p:sp>
        <p:nvSpPr>
          <p:cNvPr id="12" name="11 Dikdörtgen"/>
          <p:cNvSpPr/>
          <p:nvPr/>
        </p:nvSpPr>
        <p:spPr>
          <a:xfrm>
            <a:off x="755576" y="2780928"/>
            <a:ext cx="702140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ÇOK MODLU TAŞIMACILIK</a:t>
            </a:r>
          </a:p>
          <a:p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endParaRPr lang="tr-TR" sz="4500" dirty="0"/>
          </a:p>
        </p:txBody>
      </p:sp>
      <p:sp>
        <p:nvSpPr>
          <p:cNvPr id="13" name="12 Dikdörtgen"/>
          <p:cNvSpPr/>
          <p:nvPr/>
        </p:nvSpPr>
        <p:spPr>
          <a:xfrm>
            <a:off x="827584" y="3573016"/>
            <a:ext cx="5554534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500" dirty="0" smtClean="0">
                <a:solidFill>
                  <a:srgbClr val="002060"/>
                </a:solidFill>
                <a:cs typeface="Arial" pitchFamily="34" charset="0"/>
              </a:rPr>
              <a:t> KONTROLLÜ GİRİŞ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571472" y="1142984"/>
            <a:ext cx="792961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+mj-lt"/>
                <a:cs typeface="Arial" pitchFamily="34" charset="0"/>
              </a:rPr>
              <a:t>                             </a:t>
            </a:r>
            <a:r>
              <a:rPr lang="tr-T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BM</a:t>
            </a:r>
            <a:r>
              <a:rPr lang="tr-TR" sz="2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– </a:t>
            </a:r>
            <a:r>
              <a:rPr lang="tr-T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1975 TIR SÖZLEŞMESİ</a:t>
            </a:r>
          </a:p>
          <a:p>
            <a:endParaRPr lang="tr-TR" dirty="0" smtClean="0">
              <a:solidFill>
                <a:srgbClr val="002060"/>
              </a:solidFill>
              <a:latin typeface="+mj-lt"/>
            </a:endParaRPr>
          </a:p>
          <a:p>
            <a:r>
              <a:rPr lang="tr-TR" dirty="0" smtClean="0">
                <a:solidFill>
                  <a:srgbClr val="002060"/>
                </a:solidFill>
                <a:latin typeface="+mj-lt"/>
              </a:rPr>
              <a:t>                                                        </a:t>
            </a:r>
          </a:p>
          <a:p>
            <a:pPr algn="ctr"/>
            <a:r>
              <a:rPr lang="tr-TR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BMAEK</a:t>
            </a:r>
          </a:p>
          <a:p>
            <a:pPr algn="ctr"/>
            <a:r>
              <a:rPr lang="tr-T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tr-TR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(TIR İDARİ KOMİTESİ, GÜMRÜK SORUNLARINA DAİR ÇALIŞMA GRUBU, TIR YÜRÜTME KURULU VE TIR SEKRETERYASI)  </a:t>
            </a:r>
          </a:p>
          <a:p>
            <a:pPr algn="ctr"/>
            <a:endParaRPr lang="tr-T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2" descr="http://www.net-bilgi.com/resimler/genel/belirli_gun_ve_hafta/Birlesmis_milletler_gun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214422"/>
            <a:ext cx="928694" cy="783818"/>
          </a:xfrm>
          <a:prstGeom prst="rect">
            <a:avLst/>
          </a:prstGeom>
          <a:noFill/>
        </p:spPr>
      </p:pic>
      <p:pic>
        <p:nvPicPr>
          <p:cNvPr id="8" name="Picture 18" descr="0fde8c7b-d934-45bb-b560-292da35b93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286124"/>
            <a:ext cx="1247668" cy="1143008"/>
          </a:xfrm>
          <a:prstGeom prst="rect">
            <a:avLst/>
          </a:prstGeom>
          <a:noFill/>
        </p:spPr>
      </p:pic>
      <p:pic>
        <p:nvPicPr>
          <p:cNvPr id="9" name="Picture 3" descr="tobb%20logo%20tr_seffa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573016"/>
            <a:ext cx="93011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Aşağı Ok"/>
          <p:cNvSpPr/>
          <p:nvPr/>
        </p:nvSpPr>
        <p:spPr>
          <a:xfrm>
            <a:off x="4357686" y="1714488"/>
            <a:ext cx="357190" cy="406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Aşağı Ok"/>
          <p:cNvSpPr/>
          <p:nvPr/>
        </p:nvSpPr>
        <p:spPr>
          <a:xfrm rot="3395116">
            <a:off x="3259367" y="3118093"/>
            <a:ext cx="367011" cy="475801"/>
          </a:xfrm>
          <a:prstGeom prst="downArrow">
            <a:avLst>
              <a:gd name="adj1" fmla="val 50000"/>
              <a:gd name="adj2" fmla="val 246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40962" name="Picture 2" descr="http://www.gumruk.gov.tr/tr-TR/tanitim/LogoBayrak/logo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501008"/>
            <a:ext cx="928694" cy="1000132"/>
          </a:xfrm>
          <a:prstGeom prst="rect">
            <a:avLst/>
          </a:prstGeom>
          <a:noFill/>
        </p:spPr>
      </p:pic>
      <p:sp>
        <p:nvSpPr>
          <p:cNvPr id="14" name="13 Aşağı Ok"/>
          <p:cNvSpPr/>
          <p:nvPr/>
        </p:nvSpPr>
        <p:spPr>
          <a:xfrm rot="17664582">
            <a:off x="5470046" y="3098796"/>
            <a:ext cx="368442" cy="470119"/>
          </a:xfrm>
          <a:prstGeom prst="downArrow">
            <a:avLst>
              <a:gd name="adj1" fmla="val 50000"/>
              <a:gd name="adj2" fmla="val 246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14 Yukarı Aşağı Ok"/>
          <p:cNvSpPr/>
          <p:nvPr/>
        </p:nvSpPr>
        <p:spPr>
          <a:xfrm rot="3470623">
            <a:off x="5396936" y="4011471"/>
            <a:ext cx="354090" cy="61346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15 Yukarı Aşağı Ok"/>
          <p:cNvSpPr/>
          <p:nvPr/>
        </p:nvSpPr>
        <p:spPr>
          <a:xfrm rot="17642919">
            <a:off x="3307050" y="3985007"/>
            <a:ext cx="354090" cy="61346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285720" y="4143380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ULUSLARARASI KURULUŞ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3275856" y="465313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KEFİL KURULUŞLAR</a:t>
            </a:r>
          </a:p>
        </p:txBody>
      </p:sp>
      <p:sp>
        <p:nvSpPr>
          <p:cNvPr id="21" name="20 Metin kutusu"/>
          <p:cNvSpPr txBox="1"/>
          <p:nvPr/>
        </p:nvSpPr>
        <p:spPr>
          <a:xfrm>
            <a:off x="6357950" y="421481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GÜMRÜK MAKAMLARI</a:t>
            </a:r>
          </a:p>
        </p:txBody>
      </p:sp>
      <p:sp>
        <p:nvSpPr>
          <p:cNvPr id="24" name="23 Metin kutusu"/>
          <p:cNvSpPr txBox="1"/>
          <p:nvPr/>
        </p:nvSpPr>
        <p:spPr>
          <a:xfrm>
            <a:off x="1142976" y="214290"/>
            <a:ext cx="69294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500" b="1" dirty="0" smtClean="0">
                <a:solidFill>
                  <a:srgbClr val="002060"/>
                </a:solidFill>
              </a:rPr>
              <a:t>TIR AKTÖRLERİ</a:t>
            </a:r>
            <a:endParaRPr lang="en-US" sz="4500" b="1" dirty="0">
              <a:solidFill>
                <a:srgbClr val="002060"/>
              </a:solidFill>
            </a:endParaRPr>
          </a:p>
        </p:txBody>
      </p:sp>
      <p:pic>
        <p:nvPicPr>
          <p:cNvPr id="25" name="Picture 3" descr="tobb%20logo%20tr_seffa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22 Metin kutusu"/>
          <p:cNvSpPr txBox="1"/>
          <p:nvPr/>
        </p:nvSpPr>
        <p:spPr>
          <a:xfrm>
            <a:off x="3131840" y="566124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ULUSLARARASI SİGORTA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Metin kutusu"/>
          <p:cNvSpPr txBox="1"/>
          <p:nvPr/>
        </p:nvSpPr>
        <p:spPr>
          <a:xfrm>
            <a:off x="1214414" y="0"/>
            <a:ext cx="6858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rgbClr val="002060"/>
                </a:solidFill>
              </a:rPr>
              <a:t>IRU</a:t>
            </a:r>
            <a:endParaRPr lang="en-US" sz="5000" b="1" dirty="0">
              <a:solidFill>
                <a:srgbClr val="00206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627784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752"/>
            <a:ext cx="8892480" cy="3898900"/>
          </a:xfrm>
        </p:spPr>
        <p:txBody>
          <a:bodyPr>
            <a:noAutofit/>
          </a:bodyPr>
          <a:lstStyle/>
          <a:p>
            <a:pPr marL="898525" lvl="1" indent="-360363"/>
            <a:r>
              <a:rPr lang="tr-TR" sz="4000" dirty="0" smtClean="0">
                <a:solidFill>
                  <a:srgbClr val="002060"/>
                </a:solidFill>
              </a:rPr>
              <a:t>BMAEK IRU YETKİSİ (1949)</a:t>
            </a:r>
          </a:p>
          <a:p>
            <a:pPr marL="898525" lvl="1" indent="-360363"/>
            <a:endParaRPr lang="tr-TR" dirty="0" smtClean="0">
              <a:solidFill>
                <a:srgbClr val="002060"/>
              </a:solidFill>
            </a:endParaRPr>
          </a:p>
          <a:p>
            <a:pPr marL="898525" lvl="1" indent="-360363">
              <a:buFont typeface="Wingdings" pitchFamily="2" charset="2"/>
              <a:buChar char="v"/>
            </a:pPr>
            <a:r>
              <a:rPr lang="tr-TR" sz="4000" dirty="0" smtClean="0">
                <a:solidFill>
                  <a:srgbClr val="002060"/>
                </a:solidFill>
              </a:rPr>
              <a:t>Uluslararası Teminat Mekanizması</a:t>
            </a:r>
          </a:p>
          <a:p>
            <a:pPr marL="898525" lvl="1" indent="-360363">
              <a:buFont typeface="Wingdings" pitchFamily="2" charset="2"/>
              <a:buChar char="v"/>
            </a:pPr>
            <a:r>
              <a:rPr lang="tr-TR" sz="4000" dirty="0" smtClean="0">
                <a:solidFill>
                  <a:srgbClr val="002060"/>
                </a:solidFill>
              </a:rPr>
              <a:t>TIR Karnelerinin Basım ve Dağıtımı</a:t>
            </a:r>
          </a:p>
          <a:p>
            <a:pPr marL="898525" lvl="1" indent="-360363">
              <a:buFont typeface="Wingdings" pitchFamily="2" charset="2"/>
              <a:buChar char="v"/>
            </a:pPr>
            <a:r>
              <a:rPr lang="en-GB" sz="4000" dirty="0" smtClean="0">
                <a:solidFill>
                  <a:srgbClr val="002060"/>
                </a:solidFill>
              </a:rPr>
              <a:t>SafeTIR </a:t>
            </a:r>
            <a:r>
              <a:rPr lang="tr-TR" sz="4000" dirty="0" smtClean="0">
                <a:solidFill>
                  <a:srgbClr val="002060"/>
                </a:solidFill>
              </a:rPr>
              <a:t> (EK-</a:t>
            </a:r>
            <a:r>
              <a:rPr lang="en-GB" sz="4000" dirty="0" smtClean="0">
                <a:solidFill>
                  <a:srgbClr val="002060"/>
                </a:solidFill>
              </a:rPr>
              <a:t> 10</a:t>
            </a:r>
            <a:r>
              <a:rPr lang="tr-TR" sz="4000" dirty="0" smtClean="0">
                <a:solidFill>
                  <a:srgbClr val="002060"/>
                </a:solidFill>
              </a:rPr>
              <a:t>)</a:t>
            </a:r>
            <a:endParaRPr lang="en-GB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Kayna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4293</TotalTime>
  <Words>468</Words>
  <Application>Microsoft Office PowerPoint</Application>
  <PresentationFormat>Ekran Gösterisi (4:3)</PresentationFormat>
  <Paragraphs>198</Paragraphs>
  <Slides>24</Slides>
  <Notes>23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6" baseType="lpstr">
      <vt:lpstr>Gezinti</vt:lpstr>
      <vt:lpstr>Acrobat Document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  </vt:lpstr>
      <vt:lpstr>Slayt 23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NEDRET CAMBAZ</dc:creator>
  <cp:lastModifiedBy>TOBB</cp:lastModifiedBy>
  <cp:revision>467</cp:revision>
  <dcterms:created xsi:type="dcterms:W3CDTF">2010-04-30T09:23:42Z</dcterms:created>
  <dcterms:modified xsi:type="dcterms:W3CDTF">2011-06-17T13:26:22Z</dcterms:modified>
</cp:coreProperties>
</file>