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54"/>
  </p:notesMasterIdLst>
  <p:sldIdLst>
    <p:sldId id="256" r:id="rId2"/>
    <p:sldId id="257" r:id="rId3"/>
    <p:sldId id="258" r:id="rId4"/>
    <p:sldId id="259" r:id="rId5"/>
    <p:sldId id="260" r:id="rId6"/>
    <p:sldId id="261" r:id="rId7"/>
    <p:sldId id="289" r:id="rId8"/>
    <p:sldId id="264" r:id="rId9"/>
    <p:sldId id="265" r:id="rId10"/>
    <p:sldId id="266" r:id="rId11"/>
    <p:sldId id="267" r:id="rId12"/>
    <p:sldId id="268" r:id="rId13"/>
    <p:sldId id="269" r:id="rId14"/>
    <p:sldId id="270" r:id="rId15"/>
    <p:sldId id="271" r:id="rId16"/>
    <p:sldId id="335" r:id="rId17"/>
    <p:sldId id="313" r:id="rId18"/>
    <p:sldId id="314" r:id="rId19"/>
    <p:sldId id="315" r:id="rId20"/>
    <p:sldId id="274" r:id="rId21"/>
    <p:sldId id="318" r:id="rId22"/>
    <p:sldId id="275" r:id="rId23"/>
    <p:sldId id="276" r:id="rId24"/>
    <p:sldId id="317" r:id="rId25"/>
    <p:sldId id="290" r:id="rId26"/>
    <p:sldId id="336" r:id="rId27"/>
    <p:sldId id="288" r:id="rId28"/>
    <p:sldId id="337" r:id="rId29"/>
    <p:sldId id="334" r:id="rId30"/>
    <p:sldId id="316" r:id="rId31"/>
    <p:sldId id="277" r:id="rId32"/>
    <p:sldId id="278" r:id="rId33"/>
    <p:sldId id="279" r:id="rId34"/>
    <p:sldId id="280" r:id="rId35"/>
    <p:sldId id="291" r:id="rId36"/>
    <p:sldId id="310" r:id="rId37"/>
    <p:sldId id="295"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63139" autoAdjust="0"/>
  </p:normalViewPr>
  <p:slideViewPr>
    <p:cSldViewPr>
      <p:cViewPr varScale="1">
        <p:scale>
          <a:sx n="44" d="100"/>
          <a:sy n="44" d="100"/>
        </p:scale>
        <p:origin x="-192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386F8D-AEFF-4D42-BB4C-9ADFB852583B}" type="doc">
      <dgm:prSet loTypeId="urn:microsoft.com/office/officeart/2005/8/layout/radial1" loCatId="cycle" qsTypeId="urn:microsoft.com/office/officeart/2005/8/quickstyle/3d7" qsCatId="3D" csTypeId="urn:microsoft.com/office/officeart/2005/8/colors/accent1_2" csCatId="accent1" phldr="1"/>
      <dgm:spPr/>
      <dgm:t>
        <a:bodyPr/>
        <a:lstStyle/>
        <a:p>
          <a:endParaRPr lang="tr-TR"/>
        </a:p>
      </dgm:t>
    </dgm:pt>
    <dgm:pt modelId="{B10CDAD4-9EFF-40D0-B1AC-EE9C627BC12E}">
      <dgm:prSet phldrT="[Metin]">
        <dgm:style>
          <a:lnRef idx="1">
            <a:schemeClr val="accent2"/>
          </a:lnRef>
          <a:fillRef idx="3">
            <a:schemeClr val="accent2"/>
          </a:fillRef>
          <a:effectRef idx="2">
            <a:schemeClr val="accent2"/>
          </a:effectRef>
          <a:fontRef idx="minor">
            <a:schemeClr val="lt1"/>
          </a:fontRef>
        </dgm:style>
      </dgm:prSet>
      <dgm:spPr>
        <a:sp3d extrusionH="50600">
          <a:bevelT prst="slope"/>
        </a:sp3d>
      </dgm:spPr>
      <dgm:t>
        <a:bodyPr/>
        <a:lstStyle/>
        <a:p>
          <a:r>
            <a:rPr lang="tr-TR" b="1" u="sng" dirty="0" smtClean="0">
              <a:effectLst>
                <a:outerShdw blurRad="38100" dist="38100" dir="2700000" algn="tl">
                  <a:srgbClr val="000000">
                    <a:alpha val="43137"/>
                  </a:srgbClr>
                </a:outerShdw>
              </a:effectLst>
            </a:rPr>
            <a:t>Temel Faktörler</a:t>
          </a:r>
          <a:endParaRPr lang="tr-TR" b="1" u="sng" dirty="0">
            <a:effectLst>
              <a:outerShdw blurRad="38100" dist="38100" dir="2700000" algn="tl">
                <a:srgbClr val="000000">
                  <a:alpha val="43137"/>
                </a:srgbClr>
              </a:outerShdw>
            </a:effectLst>
          </a:endParaRPr>
        </a:p>
      </dgm:t>
    </dgm:pt>
    <dgm:pt modelId="{25E6F948-46B2-4A13-B038-9CB434215903}" type="parTrans" cxnId="{FF7078CF-7FEA-444D-9F1F-0AA85BCC6E94}">
      <dgm:prSet/>
      <dgm:spPr/>
      <dgm:t>
        <a:bodyPr/>
        <a:lstStyle/>
        <a:p>
          <a:endParaRPr lang="tr-TR"/>
        </a:p>
      </dgm:t>
    </dgm:pt>
    <dgm:pt modelId="{4B426A58-9A91-4260-A717-389B7A7BADF8}" type="sibTrans" cxnId="{FF7078CF-7FEA-444D-9F1F-0AA85BCC6E94}">
      <dgm:prSet/>
      <dgm:spPr/>
      <dgm:t>
        <a:bodyPr/>
        <a:lstStyle/>
        <a:p>
          <a:endParaRPr lang="tr-TR"/>
        </a:p>
      </dgm:t>
    </dgm:pt>
    <dgm:pt modelId="{2EFC2A43-3496-4327-B3C6-D67C01889668}">
      <dgm:prSet phldrT="[Metin]"/>
      <dgm:spPr/>
      <dgm:t>
        <a:bodyPr/>
        <a:lstStyle/>
        <a:p>
          <a:r>
            <a:rPr lang="tr-TR" dirty="0" smtClean="0"/>
            <a:t>Ticaret Artışı</a:t>
          </a:r>
          <a:endParaRPr lang="tr-TR" dirty="0"/>
        </a:p>
      </dgm:t>
    </dgm:pt>
    <dgm:pt modelId="{502BFC35-15BA-4A4E-A7E2-8C05D0B36527}" type="parTrans" cxnId="{F3995199-FBDD-4574-B48B-D9A8CF8A5E88}">
      <dgm:prSet/>
      <dgm:spPr/>
      <dgm:t>
        <a:bodyPr/>
        <a:lstStyle/>
        <a:p>
          <a:endParaRPr lang="tr-TR"/>
        </a:p>
      </dgm:t>
    </dgm:pt>
    <dgm:pt modelId="{B6E89351-E004-45DE-9644-50A0E0CA5E5C}" type="sibTrans" cxnId="{F3995199-FBDD-4574-B48B-D9A8CF8A5E88}">
      <dgm:prSet/>
      <dgm:spPr/>
      <dgm:t>
        <a:bodyPr/>
        <a:lstStyle/>
        <a:p>
          <a:endParaRPr lang="tr-TR"/>
        </a:p>
      </dgm:t>
    </dgm:pt>
    <dgm:pt modelId="{8FD40426-C8BA-414E-8879-31A3DA73E753}">
      <dgm:prSet phldrT="[Metin]"/>
      <dgm:spPr/>
      <dgm:t>
        <a:bodyPr/>
        <a:lstStyle/>
        <a:p>
          <a:r>
            <a:rPr lang="tr-TR" dirty="0" smtClean="0"/>
            <a:t>Değişen Rekabet</a:t>
          </a:r>
          <a:endParaRPr lang="tr-TR" dirty="0"/>
        </a:p>
      </dgm:t>
    </dgm:pt>
    <dgm:pt modelId="{19B5945D-F1D3-48DC-8700-9AABE6013673}" type="parTrans" cxnId="{092054B2-6A32-46EB-AA2E-1D052106D3EF}">
      <dgm:prSet/>
      <dgm:spPr/>
      <dgm:t>
        <a:bodyPr/>
        <a:lstStyle/>
        <a:p>
          <a:endParaRPr lang="tr-TR"/>
        </a:p>
      </dgm:t>
    </dgm:pt>
    <dgm:pt modelId="{6199FD9B-0B86-4AF9-AC28-7BE69BFA001F}" type="sibTrans" cxnId="{092054B2-6A32-46EB-AA2E-1D052106D3EF}">
      <dgm:prSet/>
      <dgm:spPr/>
      <dgm:t>
        <a:bodyPr/>
        <a:lstStyle/>
        <a:p>
          <a:endParaRPr lang="tr-TR"/>
        </a:p>
      </dgm:t>
    </dgm:pt>
    <dgm:pt modelId="{7EFFD674-6C41-4456-8B81-B046FC24514E}">
      <dgm:prSet phldrT="[Metin]"/>
      <dgm:spPr/>
      <dgm:t>
        <a:bodyPr/>
        <a:lstStyle/>
        <a:p>
          <a:r>
            <a:rPr lang="tr-TR" dirty="0" smtClean="0"/>
            <a:t>Lojistik</a:t>
          </a:r>
          <a:endParaRPr lang="tr-TR" dirty="0"/>
        </a:p>
      </dgm:t>
    </dgm:pt>
    <dgm:pt modelId="{64E1F0AB-9F2E-46B9-91E7-520E16568448}" type="parTrans" cxnId="{BF486A88-A608-403E-A7AC-8A82BFF22AF8}">
      <dgm:prSet/>
      <dgm:spPr/>
      <dgm:t>
        <a:bodyPr/>
        <a:lstStyle/>
        <a:p>
          <a:endParaRPr lang="tr-TR"/>
        </a:p>
      </dgm:t>
    </dgm:pt>
    <dgm:pt modelId="{137C1C71-B85B-4306-99A0-127B72BB209B}" type="sibTrans" cxnId="{BF486A88-A608-403E-A7AC-8A82BFF22AF8}">
      <dgm:prSet/>
      <dgm:spPr/>
      <dgm:t>
        <a:bodyPr/>
        <a:lstStyle/>
        <a:p>
          <a:endParaRPr lang="tr-TR"/>
        </a:p>
      </dgm:t>
    </dgm:pt>
    <dgm:pt modelId="{50403BE6-86AC-451A-8CE6-49C1AC0EDE34}">
      <dgm:prSet phldrT="[Metin]"/>
      <dgm:spPr/>
      <dgm:t>
        <a:bodyPr/>
        <a:lstStyle/>
        <a:p>
          <a:r>
            <a:rPr lang="tr-TR" dirty="0" smtClean="0"/>
            <a:t>Dönüşüm</a:t>
          </a:r>
          <a:endParaRPr lang="tr-TR" dirty="0"/>
        </a:p>
      </dgm:t>
    </dgm:pt>
    <dgm:pt modelId="{AB150A1D-9937-465C-B2F2-859C090F14C1}" type="parTrans" cxnId="{2C3D3E44-79FF-48AE-9E88-77F594A34507}">
      <dgm:prSet/>
      <dgm:spPr/>
      <dgm:t>
        <a:bodyPr/>
        <a:lstStyle/>
        <a:p>
          <a:endParaRPr lang="tr-TR"/>
        </a:p>
      </dgm:t>
    </dgm:pt>
    <dgm:pt modelId="{568B25A5-A90E-43E8-A89A-7D37F90B35FB}" type="sibTrans" cxnId="{2C3D3E44-79FF-48AE-9E88-77F594A34507}">
      <dgm:prSet/>
      <dgm:spPr/>
      <dgm:t>
        <a:bodyPr/>
        <a:lstStyle/>
        <a:p>
          <a:endParaRPr lang="tr-TR"/>
        </a:p>
      </dgm:t>
    </dgm:pt>
    <dgm:pt modelId="{86CA7221-78BF-47C0-9761-B6860EB3AE9A}" type="pres">
      <dgm:prSet presAssocID="{8C386F8D-AEFF-4D42-BB4C-9ADFB852583B}" presName="cycle" presStyleCnt="0">
        <dgm:presLayoutVars>
          <dgm:chMax val="1"/>
          <dgm:dir/>
          <dgm:animLvl val="ctr"/>
          <dgm:resizeHandles val="exact"/>
        </dgm:presLayoutVars>
      </dgm:prSet>
      <dgm:spPr/>
      <dgm:t>
        <a:bodyPr/>
        <a:lstStyle/>
        <a:p>
          <a:endParaRPr lang="tr-TR"/>
        </a:p>
      </dgm:t>
    </dgm:pt>
    <dgm:pt modelId="{71577F4D-98B7-47A6-B781-AD79074B2C30}" type="pres">
      <dgm:prSet presAssocID="{B10CDAD4-9EFF-40D0-B1AC-EE9C627BC12E}" presName="centerShape" presStyleLbl="node0" presStyleIdx="0" presStyleCnt="1"/>
      <dgm:spPr/>
      <dgm:t>
        <a:bodyPr/>
        <a:lstStyle/>
        <a:p>
          <a:endParaRPr lang="tr-TR"/>
        </a:p>
      </dgm:t>
    </dgm:pt>
    <dgm:pt modelId="{6C1B0553-A543-4FE7-B028-80FFA90C24EC}" type="pres">
      <dgm:prSet presAssocID="{502BFC35-15BA-4A4E-A7E2-8C05D0B36527}" presName="Name9" presStyleLbl="parChTrans1D2" presStyleIdx="0" presStyleCnt="4"/>
      <dgm:spPr/>
      <dgm:t>
        <a:bodyPr/>
        <a:lstStyle/>
        <a:p>
          <a:endParaRPr lang="tr-TR"/>
        </a:p>
      </dgm:t>
    </dgm:pt>
    <dgm:pt modelId="{D084FF24-C982-432C-8746-133372B38707}" type="pres">
      <dgm:prSet presAssocID="{502BFC35-15BA-4A4E-A7E2-8C05D0B36527}" presName="connTx" presStyleLbl="parChTrans1D2" presStyleIdx="0" presStyleCnt="4"/>
      <dgm:spPr/>
      <dgm:t>
        <a:bodyPr/>
        <a:lstStyle/>
        <a:p>
          <a:endParaRPr lang="tr-TR"/>
        </a:p>
      </dgm:t>
    </dgm:pt>
    <dgm:pt modelId="{8F5A1998-E303-46B8-B6D4-2F2669209495}" type="pres">
      <dgm:prSet presAssocID="{2EFC2A43-3496-4327-B3C6-D67C01889668}" presName="node" presStyleLbl="node1" presStyleIdx="0" presStyleCnt="4">
        <dgm:presLayoutVars>
          <dgm:bulletEnabled val="1"/>
        </dgm:presLayoutVars>
      </dgm:prSet>
      <dgm:spPr/>
      <dgm:t>
        <a:bodyPr/>
        <a:lstStyle/>
        <a:p>
          <a:endParaRPr lang="tr-TR"/>
        </a:p>
      </dgm:t>
    </dgm:pt>
    <dgm:pt modelId="{CF820B43-E0E3-439F-B187-F5C755D415E7}" type="pres">
      <dgm:prSet presAssocID="{19B5945D-F1D3-48DC-8700-9AABE6013673}" presName="Name9" presStyleLbl="parChTrans1D2" presStyleIdx="1" presStyleCnt="4"/>
      <dgm:spPr/>
      <dgm:t>
        <a:bodyPr/>
        <a:lstStyle/>
        <a:p>
          <a:endParaRPr lang="tr-TR"/>
        </a:p>
      </dgm:t>
    </dgm:pt>
    <dgm:pt modelId="{B6E94E9C-6B6F-4A4B-BF64-47C27232172C}" type="pres">
      <dgm:prSet presAssocID="{19B5945D-F1D3-48DC-8700-9AABE6013673}" presName="connTx" presStyleLbl="parChTrans1D2" presStyleIdx="1" presStyleCnt="4"/>
      <dgm:spPr/>
      <dgm:t>
        <a:bodyPr/>
        <a:lstStyle/>
        <a:p>
          <a:endParaRPr lang="tr-TR"/>
        </a:p>
      </dgm:t>
    </dgm:pt>
    <dgm:pt modelId="{26D38EBC-C0F6-495F-87EE-83DA5AFDC1C8}" type="pres">
      <dgm:prSet presAssocID="{8FD40426-C8BA-414E-8879-31A3DA73E753}" presName="node" presStyleLbl="node1" presStyleIdx="1" presStyleCnt="4">
        <dgm:presLayoutVars>
          <dgm:bulletEnabled val="1"/>
        </dgm:presLayoutVars>
      </dgm:prSet>
      <dgm:spPr/>
      <dgm:t>
        <a:bodyPr/>
        <a:lstStyle/>
        <a:p>
          <a:endParaRPr lang="tr-TR"/>
        </a:p>
      </dgm:t>
    </dgm:pt>
    <dgm:pt modelId="{420C9742-1BAF-4AAD-B0C6-1DC3A52A7BF8}" type="pres">
      <dgm:prSet presAssocID="{64E1F0AB-9F2E-46B9-91E7-520E16568448}" presName="Name9" presStyleLbl="parChTrans1D2" presStyleIdx="2" presStyleCnt="4"/>
      <dgm:spPr/>
      <dgm:t>
        <a:bodyPr/>
        <a:lstStyle/>
        <a:p>
          <a:endParaRPr lang="tr-TR"/>
        </a:p>
      </dgm:t>
    </dgm:pt>
    <dgm:pt modelId="{2358E336-181E-45DC-95BD-ECA099A929B1}" type="pres">
      <dgm:prSet presAssocID="{64E1F0AB-9F2E-46B9-91E7-520E16568448}" presName="connTx" presStyleLbl="parChTrans1D2" presStyleIdx="2" presStyleCnt="4"/>
      <dgm:spPr/>
      <dgm:t>
        <a:bodyPr/>
        <a:lstStyle/>
        <a:p>
          <a:endParaRPr lang="tr-TR"/>
        </a:p>
      </dgm:t>
    </dgm:pt>
    <dgm:pt modelId="{60A10F90-7529-4242-8C83-1E74FD946110}" type="pres">
      <dgm:prSet presAssocID="{7EFFD674-6C41-4456-8B81-B046FC24514E}" presName="node" presStyleLbl="node1" presStyleIdx="2" presStyleCnt="4">
        <dgm:presLayoutVars>
          <dgm:bulletEnabled val="1"/>
        </dgm:presLayoutVars>
      </dgm:prSet>
      <dgm:spPr/>
      <dgm:t>
        <a:bodyPr/>
        <a:lstStyle/>
        <a:p>
          <a:endParaRPr lang="tr-TR"/>
        </a:p>
      </dgm:t>
    </dgm:pt>
    <dgm:pt modelId="{1C234C3C-932A-49C4-893C-E16080D528A0}" type="pres">
      <dgm:prSet presAssocID="{AB150A1D-9937-465C-B2F2-859C090F14C1}" presName="Name9" presStyleLbl="parChTrans1D2" presStyleIdx="3" presStyleCnt="4"/>
      <dgm:spPr/>
      <dgm:t>
        <a:bodyPr/>
        <a:lstStyle/>
        <a:p>
          <a:endParaRPr lang="tr-TR"/>
        </a:p>
      </dgm:t>
    </dgm:pt>
    <dgm:pt modelId="{2027B4EC-E30A-419C-A0B0-EF95AC70CAF2}" type="pres">
      <dgm:prSet presAssocID="{AB150A1D-9937-465C-B2F2-859C090F14C1}" presName="connTx" presStyleLbl="parChTrans1D2" presStyleIdx="3" presStyleCnt="4"/>
      <dgm:spPr/>
      <dgm:t>
        <a:bodyPr/>
        <a:lstStyle/>
        <a:p>
          <a:endParaRPr lang="tr-TR"/>
        </a:p>
      </dgm:t>
    </dgm:pt>
    <dgm:pt modelId="{5280D68C-D867-49F2-9442-AA76B7771A5F}" type="pres">
      <dgm:prSet presAssocID="{50403BE6-86AC-451A-8CE6-49C1AC0EDE34}" presName="node" presStyleLbl="node1" presStyleIdx="3" presStyleCnt="4">
        <dgm:presLayoutVars>
          <dgm:bulletEnabled val="1"/>
        </dgm:presLayoutVars>
      </dgm:prSet>
      <dgm:spPr/>
      <dgm:t>
        <a:bodyPr/>
        <a:lstStyle/>
        <a:p>
          <a:endParaRPr lang="tr-TR"/>
        </a:p>
      </dgm:t>
    </dgm:pt>
  </dgm:ptLst>
  <dgm:cxnLst>
    <dgm:cxn modelId="{FF7078CF-7FEA-444D-9F1F-0AA85BCC6E94}" srcId="{8C386F8D-AEFF-4D42-BB4C-9ADFB852583B}" destId="{B10CDAD4-9EFF-40D0-B1AC-EE9C627BC12E}" srcOrd="0" destOrd="0" parTransId="{25E6F948-46B2-4A13-B038-9CB434215903}" sibTransId="{4B426A58-9A91-4260-A717-389B7A7BADF8}"/>
    <dgm:cxn modelId="{A492D92D-AF85-4D8C-9CBA-7E6696929A56}" type="presOf" srcId="{AB150A1D-9937-465C-B2F2-859C090F14C1}" destId="{1C234C3C-932A-49C4-893C-E16080D528A0}" srcOrd="0" destOrd="0" presId="urn:microsoft.com/office/officeart/2005/8/layout/radial1"/>
    <dgm:cxn modelId="{F07012CE-06D3-4E0B-9706-97CDA6CFB165}" type="presOf" srcId="{64E1F0AB-9F2E-46B9-91E7-520E16568448}" destId="{2358E336-181E-45DC-95BD-ECA099A929B1}" srcOrd="1" destOrd="0" presId="urn:microsoft.com/office/officeart/2005/8/layout/radial1"/>
    <dgm:cxn modelId="{B3057C7A-FFF6-4394-9FE5-436F5EE8826F}" type="presOf" srcId="{50403BE6-86AC-451A-8CE6-49C1AC0EDE34}" destId="{5280D68C-D867-49F2-9442-AA76B7771A5F}" srcOrd="0" destOrd="0" presId="urn:microsoft.com/office/officeart/2005/8/layout/radial1"/>
    <dgm:cxn modelId="{BF486A88-A608-403E-A7AC-8A82BFF22AF8}" srcId="{B10CDAD4-9EFF-40D0-B1AC-EE9C627BC12E}" destId="{7EFFD674-6C41-4456-8B81-B046FC24514E}" srcOrd="2" destOrd="0" parTransId="{64E1F0AB-9F2E-46B9-91E7-520E16568448}" sibTransId="{137C1C71-B85B-4306-99A0-127B72BB209B}"/>
    <dgm:cxn modelId="{6EF48339-C7F4-4CAB-9628-F3662B2FFD0D}" type="presOf" srcId="{7EFFD674-6C41-4456-8B81-B046FC24514E}" destId="{60A10F90-7529-4242-8C83-1E74FD946110}" srcOrd="0" destOrd="0" presId="urn:microsoft.com/office/officeart/2005/8/layout/radial1"/>
    <dgm:cxn modelId="{092054B2-6A32-46EB-AA2E-1D052106D3EF}" srcId="{B10CDAD4-9EFF-40D0-B1AC-EE9C627BC12E}" destId="{8FD40426-C8BA-414E-8879-31A3DA73E753}" srcOrd="1" destOrd="0" parTransId="{19B5945D-F1D3-48DC-8700-9AABE6013673}" sibTransId="{6199FD9B-0B86-4AF9-AC28-7BE69BFA001F}"/>
    <dgm:cxn modelId="{69EA09E1-4ADE-4E89-8E41-26D596E5C3CE}" type="presOf" srcId="{8FD40426-C8BA-414E-8879-31A3DA73E753}" destId="{26D38EBC-C0F6-495F-87EE-83DA5AFDC1C8}" srcOrd="0" destOrd="0" presId="urn:microsoft.com/office/officeart/2005/8/layout/radial1"/>
    <dgm:cxn modelId="{F3995199-FBDD-4574-B48B-D9A8CF8A5E88}" srcId="{B10CDAD4-9EFF-40D0-B1AC-EE9C627BC12E}" destId="{2EFC2A43-3496-4327-B3C6-D67C01889668}" srcOrd="0" destOrd="0" parTransId="{502BFC35-15BA-4A4E-A7E2-8C05D0B36527}" sibTransId="{B6E89351-E004-45DE-9644-50A0E0CA5E5C}"/>
    <dgm:cxn modelId="{6EC182AE-3A08-4AB9-A2F7-971DC404B9BE}" type="presOf" srcId="{502BFC35-15BA-4A4E-A7E2-8C05D0B36527}" destId="{D084FF24-C982-432C-8746-133372B38707}" srcOrd="1" destOrd="0" presId="urn:microsoft.com/office/officeart/2005/8/layout/radial1"/>
    <dgm:cxn modelId="{D0B1156C-141C-49B8-8B89-88CFC8E4BFBA}" type="presOf" srcId="{2EFC2A43-3496-4327-B3C6-D67C01889668}" destId="{8F5A1998-E303-46B8-B6D4-2F2669209495}" srcOrd="0" destOrd="0" presId="urn:microsoft.com/office/officeart/2005/8/layout/radial1"/>
    <dgm:cxn modelId="{8A35D705-6332-4880-8B1A-CE6D91B99876}" type="presOf" srcId="{B10CDAD4-9EFF-40D0-B1AC-EE9C627BC12E}" destId="{71577F4D-98B7-47A6-B781-AD79074B2C30}" srcOrd="0" destOrd="0" presId="urn:microsoft.com/office/officeart/2005/8/layout/radial1"/>
    <dgm:cxn modelId="{8F7516AA-6198-423B-974C-0F23BCDB5962}" type="presOf" srcId="{19B5945D-F1D3-48DC-8700-9AABE6013673}" destId="{CF820B43-E0E3-439F-B187-F5C755D415E7}" srcOrd="0" destOrd="0" presId="urn:microsoft.com/office/officeart/2005/8/layout/radial1"/>
    <dgm:cxn modelId="{C2867FD5-F975-4957-83AA-F992AF7D41CC}" type="presOf" srcId="{502BFC35-15BA-4A4E-A7E2-8C05D0B36527}" destId="{6C1B0553-A543-4FE7-B028-80FFA90C24EC}" srcOrd="0" destOrd="0" presId="urn:microsoft.com/office/officeart/2005/8/layout/radial1"/>
    <dgm:cxn modelId="{30BB36C1-38CB-4BD9-B83C-B89C3C2CDF43}" type="presOf" srcId="{19B5945D-F1D3-48DC-8700-9AABE6013673}" destId="{B6E94E9C-6B6F-4A4B-BF64-47C27232172C}" srcOrd="1" destOrd="0" presId="urn:microsoft.com/office/officeart/2005/8/layout/radial1"/>
    <dgm:cxn modelId="{2C3D3E44-79FF-48AE-9E88-77F594A34507}" srcId="{B10CDAD4-9EFF-40D0-B1AC-EE9C627BC12E}" destId="{50403BE6-86AC-451A-8CE6-49C1AC0EDE34}" srcOrd="3" destOrd="0" parTransId="{AB150A1D-9937-465C-B2F2-859C090F14C1}" sibTransId="{568B25A5-A90E-43E8-A89A-7D37F90B35FB}"/>
    <dgm:cxn modelId="{40F444D2-D7D2-4AAE-93D0-E67C67C7F0B9}" type="presOf" srcId="{64E1F0AB-9F2E-46B9-91E7-520E16568448}" destId="{420C9742-1BAF-4AAD-B0C6-1DC3A52A7BF8}" srcOrd="0" destOrd="0" presId="urn:microsoft.com/office/officeart/2005/8/layout/radial1"/>
    <dgm:cxn modelId="{27630E9A-7528-49EC-8D4F-3C784DB20B22}" type="presOf" srcId="{8C386F8D-AEFF-4D42-BB4C-9ADFB852583B}" destId="{86CA7221-78BF-47C0-9761-B6860EB3AE9A}" srcOrd="0" destOrd="0" presId="urn:microsoft.com/office/officeart/2005/8/layout/radial1"/>
    <dgm:cxn modelId="{4C2D3820-27F7-4073-8DDE-B19FADEF7F4F}" type="presOf" srcId="{AB150A1D-9937-465C-B2F2-859C090F14C1}" destId="{2027B4EC-E30A-419C-A0B0-EF95AC70CAF2}" srcOrd="1" destOrd="0" presId="urn:microsoft.com/office/officeart/2005/8/layout/radial1"/>
    <dgm:cxn modelId="{8D5FD27D-05D0-4E7B-9852-4D59E4FE4588}" type="presParOf" srcId="{86CA7221-78BF-47C0-9761-B6860EB3AE9A}" destId="{71577F4D-98B7-47A6-B781-AD79074B2C30}" srcOrd="0" destOrd="0" presId="urn:microsoft.com/office/officeart/2005/8/layout/radial1"/>
    <dgm:cxn modelId="{71F7A2F5-C667-4991-AD78-C8901003167C}" type="presParOf" srcId="{86CA7221-78BF-47C0-9761-B6860EB3AE9A}" destId="{6C1B0553-A543-4FE7-B028-80FFA90C24EC}" srcOrd="1" destOrd="0" presId="urn:microsoft.com/office/officeart/2005/8/layout/radial1"/>
    <dgm:cxn modelId="{C3B94FED-EE90-4088-8689-B61AB36044B6}" type="presParOf" srcId="{6C1B0553-A543-4FE7-B028-80FFA90C24EC}" destId="{D084FF24-C982-432C-8746-133372B38707}" srcOrd="0" destOrd="0" presId="urn:microsoft.com/office/officeart/2005/8/layout/radial1"/>
    <dgm:cxn modelId="{087AB913-0647-4E47-A5AA-600F313F1DE6}" type="presParOf" srcId="{86CA7221-78BF-47C0-9761-B6860EB3AE9A}" destId="{8F5A1998-E303-46B8-B6D4-2F2669209495}" srcOrd="2" destOrd="0" presId="urn:microsoft.com/office/officeart/2005/8/layout/radial1"/>
    <dgm:cxn modelId="{F3E88486-DE58-4EBB-A083-012B6FE5CAC7}" type="presParOf" srcId="{86CA7221-78BF-47C0-9761-B6860EB3AE9A}" destId="{CF820B43-E0E3-439F-B187-F5C755D415E7}" srcOrd="3" destOrd="0" presId="urn:microsoft.com/office/officeart/2005/8/layout/radial1"/>
    <dgm:cxn modelId="{15081E76-4D2D-4F97-A06E-F110FB327E4D}" type="presParOf" srcId="{CF820B43-E0E3-439F-B187-F5C755D415E7}" destId="{B6E94E9C-6B6F-4A4B-BF64-47C27232172C}" srcOrd="0" destOrd="0" presId="urn:microsoft.com/office/officeart/2005/8/layout/radial1"/>
    <dgm:cxn modelId="{5D89BDE0-5064-4B6A-8FC2-E0629AE1E979}" type="presParOf" srcId="{86CA7221-78BF-47C0-9761-B6860EB3AE9A}" destId="{26D38EBC-C0F6-495F-87EE-83DA5AFDC1C8}" srcOrd="4" destOrd="0" presId="urn:microsoft.com/office/officeart/2005/8/layout/radial1"/>
    <dgm:cxn modelId="{DAC400CD-0C31-4E75-BEB5-2F4E964CCF99}" type="presParOf" srcId="{86CA7221-78BF-47C0-9761-B6860EB3AE9A}" destId="{420C9742-1BAF-4AAD-B0C6-1DC3A52A7BF8}" srcOrd="5" destOrd="0" presId="urn:microsoft.com/office/officeart/2005/8/layout/radial1"/>
    <dgm:cxn modelId="{0FDA49A3-C338-4518-8150-BE0275825894}" type="presParOf" srcId="{420C9742-1BAF-4AAD-B0C6-1DC3A52A7BF8}" destId="{2358E336-181E-45DC-95BD-ECA099A929B1}" srcOrd="0" destOrd="0" presId="urn:microsoft.com/office/officeart/2005/8/layout/radial1"/>
    <dgm:cxn modelId="{186E766C-6450-4BEB-BDC7-9758AB9A7BE5}" type="presParOf" srcId="{86CA7221-78BF-47C0-9761-B6860EB3AE9A}" destId="{60A10F90-7529-4242-8C83-1E74FD946110}" srcOrd="6" destOrd="0" presId="urn:microsoft.com/office/officeart/2005/8/layout/radial1"/>
    <dgm:cxn modelId="{D138F8D4-1689-4D1E-B70B-BF2CDACED911}" type="presParOf" srcId="{86CA7221-78BF-47C0-9761-B6860EB3AE9A}" destId="{1C234C3C-932A-49C4-893C-E16080D528A0}" srcOrd="7" destOrd="0" presId="urn:microsoft.com/office/officeart/2005/8/layout/radial1"/>
    <dgm:cxn modelId="{00B79146-3094-4C79-828D-9CA918B18355}" type="presParOf" srcId="{1C234C3C-932A-49C4-893C-E16080D528A0}" destId="{2027B4EC-E30A-419C-A0B0-EF95AC70CAF2}" srcOrd="0" destOrd="0" presId="urn:microsoft.com/office/officeart/2005/8/layout/radial1"/>
    <dgm:cxn modelId="{4707C046-5D8F-466C-917A-024B9428EB34}" type="presParOf" srcId="{86CA7221-78BF-47C0-9761-B6860EB3AE9A}" destId="{5280D68C-D867-49F2-9442-AA76B7771A5F}" srcOrd="8"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8529E1-1FDF-4F0B-8333-E4A152A405F1}"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tr-TR"/>
        </a:p>
      </dgm:t>
    </dgm:pt>
    <dgm:pt modelId="{C95CC1D3-5574-430C-AA9E-BAE014717137}">
      <dgm:prSet phldrT="[Metin]"/>
      <dgm:spPr/>
      <dgm:t>
        <a:bodyPr/>
        <a:lstStyle/>
        <a:p>
          <a:r>
            <a:rPr lang="tr-TR" dirty="0" smtClean="0">
              <a:latin typeface="Calibri" pitchFamily="34" charset="0"/>
            </a:rPr>
            <a:t>Boşaltma</a:t>
          </a:r>
          <a:endParaRPr lang="tr-TR" dirty="0">
            <a:latin typeface="Calibri" pitchFamily="34" charset="0"/>
          </a:endParaRPr>
        </a:p>
      </dgm:t>
    </dgm:pt>
    <dgm:pt modelId="{F3D7DDF3-0764-41F8-86C4-9135C71F21F2}" type="parTrans" cxnId="{E5744979-A7BA-41CD-88CD-5D74655F03C4}">
      <dgm:prSet/>
      <dgm:spPr/>
      <dgm:t>
        <a:bodyPr/>
        <a:lstStyle/>
        <a:p>
          <a:endParaRPr lang="tr-TR"/>
        </a:p>
      </dgm:t>
    </dgm:pt>
    <dgm:pt modelId="{8ED88341-416B-4BCC-ABB1-6B6DB5E2D418}" type="sibTrans" cxnId="{E5744979-A7BA-41CD-88CD-5D74655F03C4}">
      <dgm:prSet/>
      <dgm:spPr/>
      <dgm:t>
        <a:bodyPr/>
        <a:lstStyle/>
        <a:p>
          <a:endParaRPr lang="tr-TR"/>
        </a:p>
      </dgm:t>
    </dgm:pt>
    <dgm:pt modelId="{1FEBF5AD-D6A8-4F69-9298-FD005379862F}">
      <dgm:prSet phldrT="[Metin]"/>
      <dgm:spPr/>
      <dgm:t>
        <a:bodyPr/>
        <a:lstStyle/>
        <a:p>
          <a:r>
            <a:rPr lang="tr-TR" dirty="0" smtClean="0">
              <a:latin typeface="Calibri" pitchFamily="34" charset="0"/>
            </a:rPr>
            <a:t>Sonlandırma</a:t>
          </a:r>
          <a:endParaRPr lang="tr-TR" dirty="0">
            <a:latin typeface="Calibri" pitchFamily="34" charset="0"/>
          </a:endParaRPr>
        </a:p>
      </dgm:t>
    </dgm:pt>
    <dgm:pt modelId="{331B6611-85B8-4F33-ADD7-0DEFEABB3714}" type="parTrans" cxnId="{0A78B172-7356-4541-A11F-E6B582531DAA}">
      <dgm:prSet/>
      <dgm:spPr/>
      <dgm:t>
        <a:bodyPr/>
        <a:lstStyle/>
        <a:p>
          <a:endParaRPr lang="tr-TR"/>
        </a:p>
      </dgm:t>
    </dgm:pt>
    <dgm:pt modelId="{D6A99C0F-CC4C-441F-8FE0-6D025933AE33}" type="sibTrans" cxnId="{0A78B172-7356-4541-A11F-E6B582531DAA}">
      <dgm:prSet/>
      <dgm:spPr/>
      <dgm:t>
        <a:bodyPr/>
        <a:lstStyle/>
        <a:p>
          <a:endParaRPr lang="tr-TR"/>
        </a:p>
      </dgm:t>
    </dgm:pt>
    <dgm:pt modelId="{C720FDA4-7C23-4A49-8E64-5F34B7D4F089}">
      <dgm:prSet phldrT="[Metin]"/>
      <dgm:spPr/>
      <dgm:t>
        <a:bodyPr/>
        <a:lstStyle/>
        <a:p>
          <a:r>
            <a:rPr lang="tr-TR" dirty="0" smtClean="0">
              <a:latin typeface="Calibri" pitchFamily="34" charset="0"/>
            </a:rPr>
            <a:t>Teslim tesellüm tutanağının düzenlenmesi</a:t>
          </a:r>
          <a:endParaRPr lang="tr-TR" dirty="0">
            <a:latin typeface="Calibri" pitchFamily="34" charset="0"/>
          </a:endParaRPr>
        </a:p>
      </dgm:t>
    </dgm:pt>
    <dgm:pt modelId="{01CE4A45-F9E3-49C9-AAD8-F391C7DD2390}" type="parTrans" cxnId="{EDB0FB48-D1C7-4D59-B20C-15014DECD2AF}">
      <dgm:prSet/>
      <dgm:spPr/>
      <dgm:t>
        <a:bodyPr/>
        <a:lstStyle/>
        <a:p>
          <a:endParaRPr lang="tr-TR"/>
        </a:p>
      </dgm:t>
    </dgm:pt>
    <dgm:pt modelId="{B42B2CFA-9724-45D3-BBB0-8E9CE5F7C3ED}" type="sibTrans" cxnId="{EDB0FB48-D1C7-4D59-B20C-15014DECD2AF}">
      <dgm:prSet/>
      <dgm:spPr/>
      <dgm:t>
        <a:bodyPr/>
        <a:lstStyle/>
        <a:p>
          <a:endParaRPr lang="tr-TR"/>
        </a:p>
      </dgm:t>
    </dgm:pt>
    <dgm:pt modelId="{180F4D87-D161-4D4F-B120-8B54B3D90AC0}">
      <dgm:prSet phldrT="[Metin]"/>
      <dgm:spPr/>
      <dgm:t>
        <a:bodyPr/>
        <a:lstStyle/>
        <a:p>
          <a:r>
            <a:rPr lang="tr-TR" dirty="0" smtClean="0">
              <a:latin typeface="Calibri" pitchFamily="34" charset="0"/>
            </a:rPr>
            <a:t>Sevk</a:t>
          </a:r>
          <a:endParaRPr lang="tr-TR" dirty="0">
            <a:latin typeface="Calibri" pitchFamily="34" charset="0"/>
          </a:endParaRPr>
        </a:p>
      </dgm:t>
    </dgm:pt>
    <dgm:pt modelId="{A724D62C-9DF4-4CA4-AB23-D8117FADF15B}" type="parTrans" cxnId="{DEE4E4C0-96DB-483F-B569-818E27868897}">
      <dgm:prSet/>
      <dgm:spPr/>
      <dgm:t>
        <a:bodyPr/>
        <a:lstStyle/>
        <a:p>
          <a:endParaRPr lang="tr-TR"/>
        </a:p>
      </dgm:t>
    </dgm:pt>
    <dgm:pt modelId="{D91770FB-E2EF-489D-A6D0-C473553AF65C}" type="sibTrans" cxnId="{DEE4E4C0-96DB-483F-B569-818E27868897}">
      <dgm:prSet/>
      <dgm:spPr/>
      <dgm:t>
        <a:bodyPr/>
        <a:lstStyle/>
        <a:p>
          <a:endParaRPr lang="tr-TR"/>
        </a:p>
      </dgm:t>
    </dgm:pt>
    <dgm:pt modelId="{4E6A4549-E874-4AFE-AFDE-28B7B2FC4A74}" type="pres">
      <dgm:prSet presAssocID="{BD8529E1-1FDF-4F0B-8333-E4A152A405F1}" presName="linear" presStyleCnt="0">
        <dgm:presLayoutVars>
          <dgm:animLvl val="lvl"/>
          <dgm:resizeHandles val="exact"/>
        </dgm:presLayoutVars>
      </dgm:prSet>
      <dgm:spPr/>
      <dgm:t>
        <a:bodyPr/>
        <a:lstStyle/>
        <a:p>
          <a:endParaRPr lang="tr-TR"/>
        </a:p>
      </dgm:t>
    </dgm:pt>
    <dgm:pt modelId="{452F5AC1-9DBE-4704-BDFB-0A079477C6FD}" type="pres">
      <dgm:prSet presAssocID="{C95CC1D3-5574-430C-AA9E-BAE014717137}" presName="parentText" presStyleLbl="node1" presStyleIdx="0" presStyleCnt="4" custLinFactY="-10158" custLinFactNeighborY="-100000">
        <dgm:presLayoutVars>
          <dgm:chMax val="0"/>
          <dgm:bulletEnabled val="1"/>
        </dgm:presLayoutVars>
      </dgm:prSet>
      <dgm:spPr/>
      <dgm:t>
        <a:bodyPr/>
        <a:lstStyle/>
        <a:p>
          <a:endParaRPr lang="tr-TR"/>
        </a:p>
      </dgm:t>
    </dgm:pt>
    <dgm:pt modelId="{FE890276-1BD4-4CC3-AC28-488D493CC8F7}" type="pres">
      <dgm:prSet presAssocID="{8ED88341-416B-4BCC-ABB1-6B6DB5E2D418}" presName="spacer" presStyleCnt="0"/>
      <dgm:spPr/>
    </dgm:pt>
    <dgm:pt modelId="{07D1BA9D-BA90-4B43-9D36-0E7535C2872D}" type="pres">
      <dgm:prSet presAssocID="{1FEBF5AD-D6A8-4F69-9298-FD005379862F}" presName="parentText" presStyleLbl="node1" presStyleIdx="1" presStyleCnt="4" custLinFactNeighborY="-4382">
        <dgm:presLayoutVars>
          <dgm:chMax val="0"/>
          <dgm:bulletEnabled val="1"/>
        </dgm:presLayoutVars>
      </dgm:prSet>
      <dgm:spPr/>
      <dgm:t>
        <a:bodyPr/>
        <a:lstStyle/>
        <a:p>
          <a:endParaRPr lang="tr-TR"/>
        </a:p>
      </dgm:t>
    </dgm:pt>
    <dgm:pt modelId="{2FDACC19-6EF8-4E73-94C6-2ADE6A064B47}" type="pres">
      <dgm:prSet presAssocID="{D6A99C0F-CC4C-441F-8FE0-6D025933AE33}" presName="spacer" presStyleCnt="0"/>
      <dgm:spPr/>
    </dgm:pt>
    <dgm:pt modelId="{3D7E9BE9-16AA-4AFF-91D2-CE7E459BE630}" type="pres">
      <dgm:prSet presAssocID="{C720FDA4-7C23-4A49-8E64-5F34B7D4F089}" presName="parentText" presStyleLbl="node1" presStyleIdx="2" presStyleCnt="4" custLinFactY="1358" custLinFactNeighborY="100000">
        <dgm:presLayoutVars>
          <dgm:chMax val="0"/>
          <dgm:bulletEnabled val="1"/>
        </dgm:presLayoutVars>
      </dgm:prSet>
      <dgm:spPr/>
      <dgm:t>
        <a:bodyPr/>
        <a:lstStyle/>
        <a:p>
          <a:endParaRPr lang="tr-TR"/>
        </a:p>
      </dgm:t>
    </dgm:pt>
    <dgm:pt modelId="{617E8B57-9F8D-49F9-86F9-EBF4EB67561A}" type="pres">
      <dgm:prSet presAssocID="{B42B2CFA-9724-45D3-BBB0-8E9CE5F7C3ED}" presName="spacer" presStyleCnt="0"/>
      <dgm:spPr/>
    </dgm:pt>
    <dgm:pt modelId="{F427327E-E543-40AD-9805-F50A8F73FAAE}" type="pres">
      <dgm:prSet presAssocID="{180F4D87-D161-4D4F-B120-8B54B3D90AC0}" presName="parentText" presStyleLbl="node1" presStyleIdx="3" presStyleCnt="4" custLinFactY="15249" custLinFactNeighborY="100000">
        <dgm:presLayoutVars>
          <dgm:chMax val="0"/>
          <dgm:bulletEnabled val="1"/>
        </dgm:presLayoutVars>
      </dgm:prSet>
      <dgm:spPr/>
      <dgm:t>
        <a:bodyPr/>
        <a:lstStyle/>
        <a:p>
          <a:endParaRPr lang="tr-TR"/>
        </a:p>
      </dgm:t>
    </dgm:pt>
  </dgm:ptLst>
  <dgm:cxnLst>
    <dgm:cxn modelId="{E5744979-A7BA-41CD-88CD-5D74655F03C4}" srcId="{BD8529E1-1FDF-4F0B-8333-E4A152A405F1}" destId="{C95CC1D3-5574-430C-AA9E-BAE014717137}" srcOrd="0" destOrd="0" parTransId="{F3D7DDF3-0764-41F8-86C4-9135C71F21F2}" sibTransId="{8ED88341-416B-4BCC-ABB1-6B6DB5E2D418}"/>
    <dgm:cxn modelId="{02846421-5972-4C6A-80DC-D1AE6BD6C0E4}" type="presOf" srcId="{180F4D87-D161-4D4F-B120-8B54B3D90AC0}" destId="{F427327E-E543-40AD-9805-F50A8F73FAAE}" srcOrd="0" destOrd="0" presId="urn:microsoft.com/office/officeart/2005/8/layout/vList2"/>
    <dgm:cxn modelId="{0E0773AA-4DBB-40AC-802E-41DB823290E1}" type="presOf" srcId="{BD8529E1-1FDF-4F0B-8333-E4A152A405F1}" destId="{4E6A4549-E874-4AFE-AFDE-28B7B2FC4A74}" srcOrd="0" destOrd="0" presId="urn:microsoft.com/office/officeart/2005/8/layout/vList2"/>
    <dgm:cxn modelId="{AE9B95BE-38D2-45FE-824A-375F253DE01F}" type="presOf" srcId="{C95CC1D3-5574-430C-AA9E-BAE014717137}" destId="{452F5AC1-9DBE-4704-BDFB-0A079477C6FD}" srcOrd="0" destOrd="0" presId="urn:microsoft.com/office/officeart/2005/8/layout/vList2"/>
    <dgm:cxn modelId="{5FFCE5F5-E219-4323-9B0A-A3C72C28418A}" type="presOf" srcId="{1FEBF5AD-D6A8-4F69-9298-FD005379862F}" destId="{07D1BA9D-BA90-4B43-9D36-0E7535C2872D}" srcOrd="0" destOrd="0" presId="urn:microsoft.com/office/officeart/2005/8/layout/vList2"/>
    <dgm:cxn modelId="{0A78B172-7356-4541-A11F-E6B582531DAA}" srcId="{BD8529E1-1FDF-4F0B-8333-E4A152A405F1}" destId="{1FEBF5AD-D6A8-4F69-9298-FD005379862F}" srcOrd="1" destOrd="0" parTransId="{331B6611-85B8-4F33-ADD7-0DEFEABB3714}" sibTransId="{D6A99C0F-CC4C-441F-8FE0-6D025933AE33}"/>
    <dgm:cxn modelId="{2C42B56D-3E59-42E3-9698-BDDEA8D0D3E0}" type="presOf" srcId="{C720FDA4-7C23-4A49-8E64-5F34B7D4F089}" destId="{3D7E9BE9-16AA-4AFF-91D2-CE7E459BE630}" srcOrd="0" destOrd="0" presId="urn:microsoft.com/office/officeart/2005/8/layout/vList2"/>
    <dgm:cxn modelId="{DEE4E4C0-96DB-483F-B569-818E27868897}" srcId="{BD8529E1-1FDF-4F0B-8333-E4A152A405F1}" destId="{180F4D87-D161-4D4F-B120-8B54B3D90AC0}" srcOrd="3" destOrd="0" parTransId="{A724D62C-9DF4-4CA4-AB23-D8117FADF15B}" sibTransId="{D91770FB-E2EF-489D-A6D0-C473553AF65C}"/>
    <dgm:cxn modelId="{EDB0FB48-D1C7-4D59-B20C-15014DECD2AF}" srcId="{BD8529E1-1FDF-4F0B-8333-E4A152A405F1}" destId="{C720FDA4-7C23-4A49-8E64-5F34B7D4F089}" srcOrd="2" destOrd="0" parTransId="{01CE4A45-F9E3-49C9-AAD8-F391C7DD2390}" sibTransId="{B42B2CFA-9724-45D3-BBB0-8E9CE5F7C3ED}"/>
    <dgm:cxn modelId="{3E199362-1A53-49D2-9857-55483DFC0DCA}" type="presParOf" srcId="{4E6A4549-E874-4AFE-AFDE-28B7B2FC4A74}" destId="{452F5AC1-9DBE-4704-BDFB-0A079477C6FD}" srcOrd="0" destOrd="0" presId="urn:microsoft.com/office/officeart/2005/8/layout/vList2"/>
    <dgm:cxn modelId="{1120B99D-ABC5-457E-A4F4-C0479BA6250F}" type="presParOf" srcId="{4E6A4549-E874-4AFE-AFDE-28B7B2FC4A74}" destId="{FE890276-1BD4-4CC3-AC28-488D493CC8F7}" srcOrd="1" destOrd="0" presId="urn:microsoft.com/office/officeart/2005/8/layout/vList2"/>
    <dgm:cxn modelId="{2BA78F8E-8C01-46C5-BDDB-9834C1F33B84}" type="presParOf" srcId="{4E6A4549-E874-4AFE-AFDE-28B7B2FC4A74}" destId="{07D1BA9D-BA90-4B43-9D36-0E7535C2872D}" srcOrd="2" destOrd="0" presId="urn:microsoft.com/office/officeart/2005/8/layout/vList2"/>
    <dgm:cxn modelId="{C08853B2-14F8-4623-B675-947B42688878}" type="presParOf" srcId="{4E6A4549-E874-4AFE-AFDE-28B7B2FC4A74}" destId="{2FDACC19-6EF8-4E73-94C6-2ADE6A064B47}" srcOrd="3" destOrd="0" presId="urn:microsoft.com/office/officeart/2005/8/layout/vList2"/>
    <dgm:cxn modelId="{7E129C93-4C71-47E2-9A15-F1C5D2BE981A}" type="presParOf" srcId="{4E6A4549-E874-4AFE-AFDE-28B7B2FC4A74}" destId="{3D7E9BE9-16AA-4AFF-91D2-CE7E459BE630}" srcOrd="4" destOrd="0" presId="urn:microsoft.com/office/officeart/2005/8/layout/vList2"/>
    <dgm:cxn modelId="{932202A8-3A6C-4BD5-BB38-9AC1D99588C0}" type="presParOf" srcId="{4E6A4549-E874-4AFE-AFDE-28B7B2FC4A74}" destId="{617E8B57-9F8D-49F9-86F9-EBF4EB67561A}" srcOrd="5" destOrd="0" presId="urn:microsoft.com/office/officeart/2005/8/layout/vList2"/>
    <dgm:cxn modelId="{75D3BE08-383D-4D7A-8587-DF73F7701E90}" type="presParOf" srcId="{4E6A4549-E874-4AFE-AFDE-28B7B2FC4A74}" destId="{F427327E-E543-40AD-9805-F50A8F73FAAE}"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DE9470-37EB-406C-886E-F4DEE705B50B}" type="doc">
      <dgm:prSet loTypeId="urn:microsoft.com/office/officeart/2005/8/layout/hProcess3" loCatId="process" qsTypeId="urn:microsoft.com/office/officeart/2005/8/quickstyle/3d1" qsCatId="3D" csTypeId="urn:microsoft.com/office/officeart/2005/8/colors/accent1_2" csCatId="accent1" phldr="1"/>
      <dgm:spPr/>
    </dgm:pt>
    <dgm:pt modelId="{CC01C993-9017-4958-84C2-E00350AC4669}">
      <dgm:prSet phldrT="[Metin]" custT="1"/>
      <dgm:spPr/>
      <dgm:t>
        <a:bodyPr/>
        <a:lstStyle/>
        <a:p>
          <a:r>
            <a:rPr lang="tr-TR" sz="3200" dirty="0" smtClean="0">
              <a:solidFill>
                <a:schemeClr val="bg1"/>
              </a:solidFill>
            </a:rPr>
            <a:t>ÇÖZÜM</a:t>
          </a:r>
          <a:endParaRPr lang="tr-TR" sz="3200" dirty="0">
            <a:solidFill>
              <a:schemeClr val="bg1"/>
            </a:solidFill>
          </a:endParaRPr>
        </a:p>
      </dgm:t>
    </dgm:pt>
    <dgm:pt modelId="{B5304B28-3304-4996-A333-BD01F5335370}" type="parTrans" cxnId="{0D31A795-BDCB-4914-8197-0C29BEA17EB1}">
      <dgm:prSet/>
      <dgm:spPr/>
      <dgm:t>
        <a:bodyPr/>
        <a:lstStyle/>
        <a:p>
          <a:endParaRPr lang="tr-TR"/>
        </a:p>
      </dgm:t>
    </dgm:pt>
    <dgm:pt modelId="{2586FAEC-955E-4C8E-A284-092A294BE766}" type="sibTrans" cxnId="{0D31A795-BDCB-4914-8197-0C29BEA17EB1}">
      <dgm:prSet/>
      <dgm:spPr/>
      <dgm:t>
        <a:bodyPr/>
        <a:lstStyle/>
        <a:p>
          <a:endParaRPr lang="tr-TR"/>
        </a:p>
      </dgm:t>
    </dgm:pt>
    <dgm:pt modelId="{4F19A305-FF0A-4891-A3D5-B0A1BD10F617}" type="pres">
      <dgm:prSet presAssocID="{A8DE9470-37EB-406C-886E-F4DEE705B50B}" presName="Name0" presStyleCnt="0">
        <dgm:presLayoutVars>
          <dgm:dir/>
          <dgm:animLvl val="lvl"/>
          <dgm:resizeHandles val="exact"/>
        </dgm:presLayoutVars>
      </dgm:prSet>
      <dgm:spPr/>
    </dgm:pt>
    <dgm:pt modelId="{8A35E870-821A-4230-B923-6403412DF24B}" type="pres">
      <dgm:prSet presAssocID="{A8DE9470-37EB-406C-886E-F4DEE705B50B}" presName="dummy" presStyleCnt="0"/>
      <dgm:spPr/>
    </dgm:pt>
    <dgm:pt modelId="{58342EE6-39C8-4C18-8747-2502860BFC6F}" type="pres">
      <dgm:prSet presAssocID="{A8DE9470-37EB-406C-886E-F4DEE705B50B}" presName="linH" presStyleCnt="0"/>
      <dgm:spPr/>
    </dgm:pt>
    <dgm:pt modelId="{7850313D-9BA1-4FC6-A901-D04AF0ED1C34}" type="pres">
      <dgm:prSet presAssocID="{A8DE9470-37EB-406C-886E-F4DEE705B50B}" presName="padding1" presStyleCnt="0"/>
      <dgm:spPr/>
    </dgm:pt>
    <dgm:pt modelId="{E40FBE0A-B96D-4127-A209-5BF3A59A4A14}" type="pres">
      <dgm:prSet presAssocID="{CC01C993-9017-4958-84C2-E00350AC4669}" presName="linV" presStyleCnt="0"/>
      <dgm:spPr/>
    </dgm:pt>
    <dgm:pt modelId="{303B06B0-372A-46CB-9ED4-4C5B9232E8A5}" type="pres">
      <dgm:prSet presAssocID="{CC01C993-9017-4958-84C2-E00350AC4669}" presName="spVertical1" presStyleCnt="0"/>
      <dgm:spPr/>
    </dgm:pt>
    <dgm:pt modelId="{A2CFCEF9-77BC-4FEB-9538-D992C9078838}" type="pres">
      <dgm:prSet presAssocID="{CC01C993-9017-4958-84C2-E00350AC4669}" presName="parTx" presStyleLbl="revTx" presStyleIdx="0" presStyleCnt="1" custLinFactNeighborX="-6183" custLinFactNeighborY="7410">
        <dgm:presLayoutVars>
          <dgm:chMax val="0"/>
          <dgm:chPref val="0"/>
          <dgm:bulletEnabled val="1"/>
        </dgm:presLayoutVars>
      </dgm:prSet>
      <dgm:spPr/>
      <dgm:t>
        <a:bodyPr/>
        <a:lstStyle/>
        <a:p>
          <a:endParaRPr lang="tr-TR"/>
        </a:p>
      </dgm:t>
    </dgm:pt>
    <dgm:pt modelId="{63F8A27D-42C5-4AF4-A0D8-02781EF1CAB9}" type="pres">
      <dgm:prSet presAssocID="{CC01C993-9017-4958-84C2-E00350AC4669}" presName="spVertical2" presStyleCnt="0"/>
      <dgm:spPr/>
    </dgm:pt>
    <dgm:pt modelId="{7397D7B2-BA6D-47F4-94AA-DC4527094373}" type="pres">
      <dgm:prSet presAssocID="{CC01C993-9017-4958-84C2-E00350AC4669}" presName="spVertical3" presStyleCnt="0"/>
      <dgm:spPr/>
    </dgm:pt>
    <dgm:pt modelId="{F7F77650-9609-43EB-8701-4635626BFBF5}" type="pres">
      <dgm:prSet presAssocID="{A8DE9470-37EB-406C-886E-F4DEE705B50B}" presName="padding2" presStyleCnt="0"/>
      <dgm:spPr/>
    </dgm:pt>
    <dgm:pt modelId="{E93BD30A-DAC4-402E-9A6B-4E7132CB7DB8}" type="pres">
      <dgm:prSet presAssocID="{A8DE9470-37EB-406C-886E-F4DEE705B50B}" presName="negArrow" presStyleCnt="0"/>
      <dgm:spPr/>
    </dgm:pt>
    <dgm:pt modelId="{C8C2E0F0-2652-40C3-927A-B3950B008178}" type="pres">
      <dgm:prSet presAssocID="{A8DE9470-37EB-406C-886E-F4DEE705B50B}" presName="backgroundArrow" presStyleLbl="node1" presStyleIdx="0" presStyleCnt="1" custLinFactNeighborX="-14718" custLinFactNeighborY="21425"/>
      <dgm:spPr>
        <a:solidFill>
          <a:srgbClr val="00B050"/>
        </a:solidFill>
      </dgm:spPr>
    </dgm:pt>
  </dgm:ptLst>
  <dgm:cxnLst>
    <dgm:cxn modelId="{6009DA36-5C06-4189-B8C0-6B5895FBB7DF}" type="presOf" srcId="{CC01C993-9017-4958-84C2-E00350AC4669}" destId="{A2CFCEF9-77BC-4FEB-9538-D992C9078838}" srcOrd="0" destOrd="0" presId="urn:microsoft.com/office/officeart/2005/8/layout/hProcess3"/>
    <dgm:cxn modelId="{30F6FF7F-3BF8-4957-8DC6-55C2DAC39904}" type="presOf" srcId="{A8DE9470-37EB-406C-886E-F4DEE705B50B}" destId="{4F19A305-FF0A-4891-A3D5-B0A1BD10F617}" srcOrd="0" destOrd="0" presId="urn:microsoft.com/office/officeart/2005/8/layout/hProcess3"/>
    <dgm:cxn modelId="{0D31A795-BDCB-4914-8197-0C29BEA17EB1}" srcId="{A8DE9470-37EB-406C-886E-F4DEE705B50B}" destId="{CC01C993-9017-4958-84C2-E00350AC4669}" srcOrd="0" destOrd="0" parTransId="{B5304B28-3304-4996-A333-BD01F5335370}" sibTransId="{2586FAEC-955E-4C8E-A284-092A294BE766}"/>
    <dgm:cxn modelId="{0B3244C5-AEB1-43BC-B1F7-872EE02ED77D}" type="presParOf" srcId="{4F19A305-FF0A-4891-A3D5-B0A1BD10F617}" destId="{8A35E870-821A-4230-B923-6403412DF24B}" srcOrd="0" destOrd="0" presId="urn:microsoft.com/office/officeart/2005/8/layout/hProcess3"/>
    <dgm:cxn modelId="{16061DB6-7C8F-4E60-B30A-B28CDC1B6CAF}" type="presParOf" srcId="{4F19A305-FF0A-4891-A3D5-B0A1BD10F617}" destId="{58342EE6-39C8-4C18-8747-2502860BFC6F}" srcOrd="1" destOrd="0" presId="urn:microsoft.com/office/officeart/2005/8/layout/hProcess3"/>
    <dgm:cxn modelId="{D7710326-D94D-4546-923D-CF8415837F16}" type="presParOf" srcId="{58342EE6-39C8-4C18-8747-2502860BFC6F}" destId="{7850313D-9BA1-4FC6-A901-D04AF0ED1C34}" srcOrd="0" destOrd="0" presId="urn:microsoft.com/office/officeart/2005/8/layout/hProcess3"/>
    <dgm:cxn modelId="{678A20E0-0831-4176-985D-EAAE760BAA27}" type="presParOf" srcId="{58342EE6-39C8-4C18-8747-2502860BFC6F}" destId="{E40FBE0A-B96D-4127-A209-5BF3A59A4A14}" srcOrd="1" destOrd="0" presId="urn:microsoft.com/office/officeart/2005/8/layout/hProcess3"/>
    <dgm:cxn modelId="{3AF8AF2A-FF72-4307-803D-5FB70BA091BE}" type="presParOf" srcId="{E40FBE0A-B96D-4127-A209-5BF3A59A4A14}" destId="{303B06B0-372A-46CB-9ED4-4C5B9232E8A5}" srcOrd="0" destOrd="0" presId="urn:microsoft.com/office/officeart/2005/8/layout/hProcess3"/>
    <dgm:cxn modelId="{B681D939-F21B-4A34-B52B-E61A27729152}" type="presParOf" srcId="{E40FBE0A-B96D-4127-A209-5BF3A59A4A14}" destId="{A2CFCEF9-77BC-4FEB-9538-D992C9078838}" srcOrd="1" destOrd="0" presId="urn:microsoft.com/office/officeart/2005/8/layout/hProcess3"/>
    <dgm:cxn modelId="{78AEFD93-6A01-4F37-8555-BD6D99DDAF72}" type="presParOf" srcId="{E40FBE0A-B96D-4127-A209-5BF3A59A4A14}" destId="{63F8A27D-42C5-4AF4-A0D8-02781EF1CAB9}" srcOrd="2" destOrd="0" presId="urn:microsoft.com/office/officeart/2005/8/layout/hProcess3"/>
    <dgm:cxn modelId="{247B758E-2F7F-4AC8-A2ED-D9A92718A460}" type="presParOf" srcId="{E40FBE0A-B96D-4127-A209-5BF3A59A4A14}" destId="{7397D7B2-BA6D-47F4-94AA-DC4527094373}" srcOrd="3" destOrd="0" presId="urn:microsoft.com/office/officeart/2005/8/layout/hProcess3"/>
    <dgm:cxn modelId="{F079984A-C937-48B7-9006-965C6FF0CFAB}" type="presParOf" srcId="{58342EE6-39C8-4C18-8747-2502860BFC6F}" destId="{F7F77650-9609-43EB-8701-4635626BFBF5}" srcOrd="2" destOrd="0" presId="urn:microsoft.com/office/officeart/2005/8/layout/hProcess3"/>
    <dgm:cxn modelId="{27185192-845F-4033-A3D9-70B224DF5F2B}" type="presParOf" srcId="{58342EE6-39C8-4C18-8747-2502860BFC6F}" destId="{E93BD30A-DAC4-402E-9A6B-4E7132CB7DB8}" srcOrd="3" destOrd="0" presId="urn:microsoft.com/office/officeart/2005/8/layout/hProcess3"/>
    <dgm:cxn modelId="{DDD29DFA-3C5C-42A3-A644-23966A52AC34}" type="presParOf" srcId="{58342EE6-39C8-4C18-8747-2502860BFC6F}" destId="{C8C2E0F0-2652-40C3-927A-B3950B008178}" srcOrd="4" destOrd="0" presId="urn:microsoft.com/office/officeart/2005/8/layout/hProcess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577F4D-98B7-47A6-B781-AD79074B2C30}">
      <dsp:nvSpPr>
        <dsp:cNvPr id="0" name=""/>
        <dsp:cNvSpPr/>
      </dsp:nvSpPr>
      <dsp:spPr>
        <a:xfrm>
          <a:off x="3666472" y="2050856"/>
          <a:ext cx="1559535" cy="1559535"/>
        </a:xfrm>
        <a:prstGeom prst="ellipse">
          <a:avLst/>
        </a:prstGeom>
        <a:gradFill rotWithShape="1">
          <a:gsLst>
            <a:gs pos="0">
              <a:schemeClr val="accent2">
                <a:shade val="15000"/>
                <a:satMod val="18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w="9525" cap="flat" cmpd="sng" algn="ctr">
          <a:solidFill>
            <a:schemeClr val="accent2"/>
          </a:solidFill>
          <a:prstDash val="solid"/>
        </a:ln>
        <a:effectLst>
          <a:outerShdw blurRad="50800" dist="38100" dir="5400000" rotWithShape="0">
            <a:srgbClr val="000000">
              <a:alpha val="35000"/>
            </a:srgbClr>
          </a:outerShdw>
        </a:effectLst>
        <a:sp3d extrusionH="50600">
          <a:bevelT prst="slope"/>
        </a:sp3d>
      </dsp:spPr>
      <dsp:style>
        <a:lnRef idx="1">
          <a:schemeClr val="accent2"/>
        </a:lnRef>
        <a:fillRef idx="3">
          <a:schemeClr val="accent2"/>
        </a:fillRef>
        <a:effectRef idx="2">
          <a:schemeClr val="accent2"/>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tr-TR" sz="1600" b="1" u="sng" kern="1200" dirty="0" smtClean="0">
              <a:effectLst>
                <a:outerShdw blurRad="38100" dist="38100" dir="2700000" algn="tl">
                  <a:srgbClr val="000000">
                    <a:alpha val="43137"/>
                  </a:srgbClr>
                </a:outerShdw>
              </a:effectLst>
            </a:rPr>
            <a:t>Temel Faktörler</a:t>
          </a:r>
          <a:endParaRPr lang="tr-TR" sz="1600" b="1" u="sng" kern="1200" dirty="0">
            <a:effectLst>
              <a:outerShdw blurRad="38100" dist="38100" dir="2700000" algn="tl">
                <a:srgbClr val="000000">
                  <a:alpha val="43137"/>
                </a:srgbClr>
              </a:outerShdw>
            </a:effectLst>
          </a:endParaRPr>
        </a:p>
      </dsp:txBody>
      <dsp:txXfrm>
        <a:off x="3666472" y="2050856"/>
        <a:ext cx="1559535" cy="1559535"/>
      </dsp:txXfrm>
    </dsp:sp>
    <dsp:sp modelId="{6C1B0553-A543-4FE7-B028-80FFA90C24EC}">
      <dsp:nvSpPr>
        <dsp:cNvPr id="0" name=""/>
        <dsp:cNvSpPr/>
      </dsp:nvSpPr>
      <dsp:spPr>
        <a:xfrm rot="16200000">
          <a:off x="4211116" y="1799948"/>
          <a:ext cx="470247" cy="31567"/>
        </a:xfrm>
        <a:custGeom>
          <a:avLst/>
          <a:gdLst/>
          <a:ahLst/>
          <a:cxnLst/>
          <a:rect l="0" t="0" r="0" b="0"/>
          <a:pathLst>
            <a:path>
              <a:moveTo>
                <a:pt x="0" y="15783"/>
              </a:moveTo>
              <a:lnTo>
                <a:pt x="470247" y="15783"/>
              </a:lnTo>
            </a:path>
          </a:pathLst>
        </a:custGeom>
        <a:noFill/>
        <a:ln w="55000" cap="flat" cmpd="thickThin"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6200000">
        <a:off x="4434483" y="1803976"/>
        <a:ext cx="23512" cy="23512"/>
      </dsp:txXfrm>
    </dsp:sp>
    <dsp:sp modelId="{8F5A1998-E303-46B8-B6D4-2F2669209495}">
      <dsp:nvSpPr>
        <dsp:cNvPr id="0" name=""/>
        <dsp:cNvSpPr/>
      </dsp:nvSpPr>
      <dsp:spPr>
        <a:xfrm>
          <a:off x="3666472" y="21073"/>
          <a:ext cx="1559535" cy="1559535"/>
        </a:xfrm>
        <a:prstGeom prst="ellipse">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t>Ticaret Artışı</a:t>
          </a:r>
          <a:endParaRPr lang="tr-TR" sz="1700" kern="1200" dirty="0"/>
        </a:p>
      </dsp:txBody>
      <dsp:txXfrm>
        <a:off x="3666472" y="21073"/>
        <a:ext cx="1559535" cy="1559535"/>
      </dsp:txXfrm>
    </dsp:sp>
    <dsp:sp modelId="{CF820B43-E0E3-439F-B187-F5C755D415E7}">
      <dsp:nvSpPr>
        <dsp:cNvPr id="0" name=""/>
        <dsp:cNvSpPr/>
      </dsp:nvSpPr>
      <dsp:spPr>
        <a:xfrm>
          <a:off x="5226007" y="2814840"/>
          <a:ext cx="470247" cy="31567"/>
        </a:xfrm>
        <a:custGeom>
          <a:avLst/>
          <a:gdLst/>
          <a:ahLst/>
          <a:cxnLst/>
          <a:rect l="0" t="0" r="0" b="0"/>
          <a:pathLst>
            <a:path>
              <a:moveTo>
                <a:pt x="0" y="15783"/>
              </a:moveTo>
              <a:lnTo>
                <a:pt x="470247" y="15783"/>
              </a:lnTo>
            </a:path>
          </a:pathLst>
        </a:custGeom>
        <a:noFill/>
        <a:ln w="55000" cap="flat" cmpd="thickThin"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5449375" y="2818867"/>
        <a:ext cx="23512" cy="23512"/>
      </dsp:txXfrm>
    </dsp:sp>
    <dsp:sp modelId="{26D38EBC-C0F6-495F-87EE-83DA5AFDC1C8}">
      <dsp:nvSpPr>
        <dsp:cNvPr id="0" name=""/>
        <dsp:cNvSpPr/>
      </dsp:nvSpPr>
      <dsp:spPr>
        <a:xfrm>
          <a:off x="5696255" y="2050856"/>
          <a:ext cx="1559535" cy="1559535"/>
        </a:xfrm>
        <a:prstGeom prst="ellipse">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t>Değişen Rekabet</a:t>
          </a:r>
          <a:endParaRPr lang="tr-TR" sz="1700" kern="1200" dirty="0"/>
        </a:p>
      </dsp:txBody>
      <dsp:txXfrm>
        <a:off x="5696255" y="2050856"/>
        <a:ext cx="1559535" cy="1559535"/>
      </dsp:txXfrm>
    </dsp:sp>
    <dsp:sp modelId="{420C9742-1BAF-4AAD-B0C6-1DC3A52A7BF8}">
      <dsp:nvSpPr>
        <dsp:cNvPr id="0" name=""/>
        <dsp:cNvSpPr/>
      </dsp:nvSpPr>
      <dsp:spPr>
        <a:xfrm rot="5400000">
          <a:off x="4211116" y="3829731"/>
          <a:ext cx="470247" cy="31567"/>
        </a:xfrm>
        <a:custGeom>
          <a:avLst/>
          <a:gdLst/>
          <a:ahLst/>
          <a:cxnLst/>
          <a:rect l="0" t="0" r="0" b="0"/>
          <a:pathLst>
            <a:path>
              <a:moveTo>
                <a:pt x="0" y="15783"/>
              </a:moveTo>
              <a:lnTo>
                <a:pt x="470247" y="15783"/>
              </a:lnTo>
            </a:path>
          </a:pathLst>
        </a:custGeom>
        <a:noFill/>
        <a:ln w="55000" cap="flat" cmpd="thickThin"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5400000">
        <a:off x="4434483" y="3833759"/>
        <a:ext cx="23512" cy="23512"/>
      </dsp:txXfrm>
    </dsp:sp>
    <dsp:sp modelId="{60A10F90-7529-4242-8C83-1E74FD946110}">
      <dsp:nvSpPr>
        <dsp:cNvPr id="0" name=""/>
        <dsp:cNvSpPr/>
      </dsp:nvSpPr>
      <dsp:spPr>
        <a:xfrm>
          <a:off x="3666472" y="4080639"/>
          <a:ext cx="1559535" cy="1559535"/>
        </a:xfrm>
        <a:prstGeom prst="ellipse">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t>Lojistik</a:t>
          </a:r>
          <a:endParaRPr lang="tr-TR" sz="1700" kern="1200" dirty="0"/>
        </a:p>
      </dsp:txBody>
      <dsp:txXfrm>
        <a:off x="3666472" y="4080639"/>
        <a:ext cx="1559535" cy="1559535"/>
      </dsp:txXfrm>
    </dsp:sp>
    <dsp:sp modelId="{1C234C3C-932A-49C4-893C-E16080D528A0}">
      <dsp:nvSpPr>
        <dsp:cNvPr id="0" name=""/>
        <dsp:cNvSpPr/>
      </dsp:nvSpPr>
      <dsp:spPr>
        <a:xfrm rot="10800000">
          <a:off x="3196224" y="2814840"/>
          <a:ext cx="470247" cy="31567"/>
        </a:xfrm>
        <a:custGeom>
          <a:avLst/>
          <a:gdLst/>
          <a:ahLst/>
          <a:cxnLst/>
          <a:rect l="0" t="0" r="0" b="0"/>
          <a:pathLst>
            <a:path>
              <a:moveTo>
                <a:pt x="0" y="15783"/>
              </a:moveTo>
              <a:lnTo>
                <a:pt x="470247" y="15783"/>
              </a:lnTo>
            </a:path>
          </a:pathLst>
        </a:custGeom>
        <a:noFill/>
        <a:ln w="55000" cap="flat" cmpd="thickThin"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0800000">
        <a:off x="3419592" y="2818867"/>
        <a:ext cx="23512" cy="23512"/>
      </dsp:txXfrm>
    </dsp:sp>
    <dsp:sp modelId="{5280D68C-D867-49F2-9442-AA76B7771A5F}">
      <dsp:nvSpPr>
        <dsp:cNvPr id="0" name=""/>
        <dsp:cNvSpPr/>
      </dsp:nvSpPr>
      <dsp:spPr>
        <a:xfrm>
          <a:off x="1636689" y="2050856"/>
          <a:ext cx="1559535" cy="1559535"/>
        </a:xfrm>
        <a:prstGeom prst="ellipse">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t>Dönüşüm</a:t>
          </a:r>
          <a:endParaRPr lang="tr-TR" sz="1700" kern="1200" dirty="0"/>
        </a:p>
      </dsp:txBody>
      <dsp:txXfrm>
        <a:off x="1636689" y="2050856"/>
        <a:ext cx="1559535" cy="155953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52F5AC1-9DBE-4704-BDFB-0A079477C6FD}">
      <dsp:nvSpPr>
        <dsp:cNvPr id="0" name=""/>
        <dsp:cNvSpPr/>
      </dsp:nvSpPr>
      <dsp:spPr>
        <a:xfrm>
          <a:off x="0" y="230425"/>
          <a:ext cx="7020272" cy="743535"/>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tr-TR" sz="3100" kern="1200" dirty="0" smtClean="0">
              <a:latin typeface="Calibri" pitchFamily="34" charset="0"/>
            </a:rPr>
            <a:t>Boşaltma</a:t>
          </a:r>
          <a:endParaRPr lang="tr-TR" sz="3100" kern="1200" dirty="0">
            <a:latin typeface="Calibri" pitchFamily="34" charset="0"/>
          </a:endParaRPr>
        </a:p>
      </dsp:txBody>
      <dsp:txXfrm>
        <a:off x="0" y="230425"/>
        <a:ext cx="7020272" cy="743535"/>
      </dsp:txXfrm>
    </dsp:sp>
    <dsp:sp modelId="{07D1BA9D-BA90-4B43-9D36-0E7535C2872D}">
      <dsp:nvSpPr>
        <dsp:cNvPr id="0" name=""/>
        <dsp:cNvSpPr/>
      </dsp:nvSpPr>
      <dsp:spPr>
        <a:xfrm>
          <a:off x="0" y="1224136"/>
          <a:ext cx="7020272" cy="743535"/>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tr-TR" sz="3100" kern="1200" dirty="0" smtClean="0">
              <a:latin typeface="Calibri" pitchFamily="34" charset="0"/>
            </a:rPr>
            <a:t>Sonlandırma</a:t>
          </a:r>
          <a:endParaRPr lang="tr-TR" sz="3100" kern="1200" dirty="0">
            <a:latin typeface="Calibri" pitchFamily="34" charset="0"/>
          </a:endParaRPr>
        </a:p>
      </dsp:txBody>
      <dsp:txXfrm>
        <a:off x="0" y="1224136"/>
        <a:ext cx="7020272" cy="743535"/>
      </dsp:txXfrm>
    </dsp:sp>
    <dsp:sp modelId="{3D7E9BE9-16AA-4AFF-91D2-CE7E459BE630}">
      <dsp:nvSpPr>
        <dsp:cNvPr id="0" name=""/>
        <dsp:cNvSpPr/>
      </dsp:nvSpPr>
      <dsp:spPr>
        <a:xfrm>
          <a:off x="0" y="2160241"/>
          <a:ext cx="7020272" cy="743535"/>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tr-TR" sz="3100" kern="1200" dirty="0" smtClean="0">
              <a:latin typeface="Calibri" pitchFamily="34" charset="0"/>
            </a:rPr>
            <a:t>Teslim tesellüm tutanağının düzenlenmesi</a:t>
          </a:r>
          <a:endParaRPr lang="tr-TR" sz="3100" kern="1200" dirty="0">
            <a:latin typeface="Calibri" pitchFamily="34" charset="0"/>
          </a:endParaRPr>
        </a:p>
      </dsp:txBody>
      <dsp:txXfrm>
        <a:off x="0" y="2160241"/>
        <a:ext cx="7020272" cy="743535"/>
      </dsp:txXfrm>
    </dsp:sp>
    <dsp:sp modelId="{F427327E-E543-40AD-9805-F50A8F73FAAE}">
      <dsp:nvSpPr>
        <dsp:cNvPr id="0" name=""/>
        <dsp:cNvSpPr/>
      </dsp:nvSpPr>
      <dsp:spPr>
        <a:xfrm>
          <a:off x="0" y="3096340"/>
          <a:ext cx="7020272" cy="743535"/>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tr-TR" sz="3100" kern="1200" dirty="0" smtClean="0">
              <a:latin typeface="Calibri" pitchFamily="34" charset="0"/>
            </a:rPr>
            <a:t>Sevk</a:t>
          </a:r>
          <a:endParaRPr lang="tr-TR" sz="3100" kern="1200" dirty="0">
            <a:latin typeface="Calibri" pitchFamily="34" charset="0"/>
          </a:endParaRPr>
        </a:p>
      </dsp:txBody>
      <dsp:txXfrm>
        <a:off x="0" y="3096340"/>
        <a:ext cx="7020272" cy="74353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C2E0F0-2652-40C3-927A-B3950B008178}">
      <dsp:nvSpPr>
        <dsp:cNvPr id="0" name=""/>
        <dsp:cNvSpPr/>
      </dsp:nvSpPr>
      <dsp:spPr>
        <a:xfrm>
          <a:off x="0" y="263"/>
          <a:ext cx="2831976" cy="2376000"/>
        </a:xfrm>
        <a:prstGeom prst="rightArrow">
          <a:avLst/>
        </a:prstGeom>
        <a:solidFill>
          <a:srgbClr val="00B05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2CFCEF9-77BC-4FEB-9538-D992C9078838}">
      <dsp:nvSpPr>
        <dsp:cNvPr id="0" name=""/>
        <dsp:cNvSpPr/>
      </dsp:nvSpPr>
      <dsp:spPr>
        <a:xfrm>
          <a:off x="84972" y="638147"/>
          <a:ext cx="2320339" cy="118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25120" rIns="0" bIns="325120" numCol="1" spcCol="1270" anchor="ctr" anchorCtr="0">
          <a:noAutofit/>
        </a:bodyPr>
        <a:lstStyle/>
        <a:p>
          <a:pPr lvl="0" algn="ctr" defTabSz="1422400">
            <a:lnSpc>
              <a:spcPct val="90000"/>
            </a:lnSpc>
            <a:spcBef>
              <a:spcPct val="0"/>
            </a:spcBef>
            <a:spcAft>
              <a:spcPct val="35000"/>
            </a:spcAft>
          </a:pPr>
          <a:r>
            <a:rPr lang="tr-TR" sz="3200" kern="1200" dirty="0" smtClean="0">
              <a:solidFill>
                <a:schemeClr val="bg1"/>
              </a:solidFill>
            </a:rPr>
            <a:t>ÇÖZÜM</a:t>
          </a:r>
          <a:endParaRPr lang="tr-TR" sz="3200" kern="1200" dirty="0">
            <a:solidFill>
              <a:schemeClr val="bg1"/>
            </a:solidFill>
          </a:endParaRPr>
        </a:p>
      </dsp:txBody>
      <dsp:txXfrm>
        <a:off x="84972" y="638147"/>
        <a:ext cx="2320339" cy="118800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42616C-5B36-4D7D-B1F2-07EA4AFF7554}" type="datetimeFigureOut">
              <a:rPr lang="tr-TR" smtClean="0"/>
              <a:pPr/>
              <a:t>19.06.2011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99808B-DC87-4FC7-A90F-3C3E3A5F8016}"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Madde27"/><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file:///H:\Y&#246;netmelik%202009\G&#252;mr&#252;k%20Y&#246;netmeli&#287;i%2008.10.2009.doc"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file:///G:\Muafiyetler\BKK%202009-15481%20G&#252;mr&#252;k%20Kanununun%20Baz&#305;%20Maddelerinin%20Uygulanmas&#305;%20Hakk&#305;nda%20Karar.doc"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file:///G:\YGM%20Sunum\1975%20TIR%20S&#246;zle&#351;mesi.doc"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file:///G:\Muafiyetler\BKK%202009-15481%20G&#252;mr&#252;k%20Kanununun%20Baz&#305;%20Maddelerinin%20Uygulanmas&#305;%20Hakk&#305;nda%20Karar.doc"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571500" indent="-571500">
              <a:buFont typeface="+mj-lt"/>
              <a:buAutoNum type="romanUcPeriod"/>
            </a:pPr>
            <a:r>
              <a:rPr lang="tr-TR" dirty="0" smtClean="0"/>
              <a:t>Neden YGM Sistemi? </a:t>
            </a:r>
          </a:p>
          <a:p>
            <a:pPr marL="571500" indent="-571500">
              <a:buFont typeface="+mj-lt"/>
              <a:buAutoNum type="romanUcPeriod"/>
            </a:pPr>
            <a:r>
              <a:rPr lang="tr-TR" dirty="0" err="1" smtClean="0"/>
              <a:t>YGM’nin</a:t>
            </a:r>
            <a:r>
              <a:rPr lang="tr-TR" dirty="0" smtClean="0"/>
              <a:t> Sorumlulukları ve Sistemin Yasal Dayanağı</a:t>
            </a:r>
          </a:p>
          <a:p>
            <a:pPr marL="571500" indent="-571500">
              <a:buFont typeface="+mj-lt"/>
              <a:buAutoNum type="romanUcPeriod"/>
            </a:pPr>
            <a:r>
              <a:rPr lang="tr-TR" dirty="0" smtClean="0"/>
              <a:t>Dönüm Noktası (2009/100 Sayılı Genelge)</a:t>
            </a:r>
          </a:p>
          <a:p>
            <a:pPr marL="571500" indent="-571500">
              <a:buFont typeface="+mj-lt"/>
              <a:buAutoNum type="romanUcPeriod"/>
            </a:pPr>
            <a:r>
              <a:rPr lang="tr-TR" dirty="0" smtClean="0"/>
              <a:t>TIR İşlemlerinde </a:t>
            </a:r>
            <a:r>
              <a:rPr lang="tr-TR" dirty="0" err="1" smtClean="0"/>
              <a:t>YGM’nin</a:t>
            </a:r>
            <a:r>
              <a:rPr lang="tr-TR" dirty="0" smtClean="0"/>
              <a:t> Sorumluluğu</a:t>
            </a:r>
          </a:p>
          <a:p>
            <a:pPr marL="285750" indent="-285750">
              <a:buAutoNum type="romanUcPeriod" startAt="5"/>
            </a:pPr>
            <a:r>
              <a:rPr lang="tr-TR" baseline="0" dirty="0" smtClean="0"/>
              <a:t>      Karşılaşılan Sorunlar</a:t>
            </a:r>
          </a:p>
          <a:p>
            <a:pPr marL="285750" indent="-285750">
              <a:buAutoNum type="romanUcPeriod" startAt="5"/>
            </a:pPr>
            <a:r>
              <a:rPr lang="tr-TR" dirty="0" smtClean="0"/>
              <a:t>      TIR</a:t>
            </a:r>
            <a:r>
              <a:rPr lang="tr-TR" baseline="0" dirty="0" smtClean="0"/>
              <a:t> Karnesi İşlemlerinde Yetkilendirilmiş Gümrük Müşavirlerince Yansıtılan Sorunlar</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Sınır/hareket gümrük idaresinden transit rejimi kapsamında sevk edilen ve serbest dolaşımda olmayan eşyayı taşıyan araçların varış gümrük idaresinde eşyayı doğrudan doğruya antrepo sahasına götürmeleri, taşınan eşyaya ilişkin antrepo beyannamesi verilmesi kaydıyla mümkün bulunmaktadır.</a:t>
            </a:r>
          </a:p>
          <a:p>
            <a:r>
              <a:rPr lang="tr-TR" dirty="0" smtClean="0"/>
              <a:t>Konu</a:t>
            </a:r>
            <a:r>
              <a:rPr lang="tr-TR" baseline="0" dirty="0" smtClean="0"/>
              <a:t> itibariyle söz konusu genelgenin kara ve demiryolu ile gelen eşyaya yönelik uygulamayı açıklayan kısmı bizi ilgilendirmektedir. Buna göre; eşyanın tek alıcıya ait olması durumu ile </a:t>
            </a:r>
            <a:r>
              <a:rPr lang="tr-TR" baseline="0" dirty="0" err="1" smtClean="0"/>
              <a:t>parsiyel</a:t>
            </a:r>
            <a:r>
              <a:rPr lang="tr-TR" baseline="0" dirty="0" smtClean="0"/>
              <a:t> taşımacılık kapsamında olması durumunda uygulamadaki farklılıklar kısaca açıklamak gerekmektedir.</a:t>
            </a:r>
          </a:p>
        </p:txBody>
      </p:sp>
      <p:sp>
        <p:nvSpPr>
          <p:cNvPr id="4" name="3 Slayt Numarası Yer Tutucusu"/>
          <p:cNvSpPr>
            <a:spLocks noGrp="1"/>
          </p:cNvSpPr>
          <p:nvPr>
            <p:ph type="sldNum" sz="quarter" idx="10"/>
          </p:nvPr>
        </p:nvSpPr>
        <p:spPr/>
        <p:txBody>
          <a:bodyPr/>
          <a:lstStyle/>
          <a:p>
            <a:fld id="{4C99808B-DC87-4FC7-A90F-3C3E3A5F8016}" type="slidenum">
              <a:rPr lang="tr-TR" smtClean="0"/>
              <a:pPr/>
              <a:t>11</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Antrepo rejimi kapsamında doğrudan antrepo sahasına alınacak eşyanın </a:t>
            </a:r>
            <a:r>
              <a:rPr lang="tr-TR" sz="1200" b="1" u="sng" kern="1200" dirty="0" smtClean="0">
                <a:solidFill>
                  <a:schemeClr val="tx1"/>
                </a:solidFill>
                <a:latin typeface="+mn-lt"/>
                <a:ea typeface="+mn-ea"/>
                <a:cs typeface="+mn-cs"/>
              </a:rPr>
              <a:t>varış gümrük idaresince</a:t>
            </a:r>
            <a:r>
              <a:rPr lang="tr-TR" sz="1200" kern="1200" dirty="0" smtClean="0">
                <a:solidFill>
                  <a:schemeClr val="tx1"/>
                </a:solidFill>
                <a:latin typeface="+mn-lt"/>
                <a:ea typeface="+mn-ea"/>
                <a:cs typeface="+mn-cs"/>
              </a:rPr>
              <a:t>;</a:t>
            </a:r>
          </a:p>
          <a:p>
            <a:pPr marL="285750" indent="-285750">
              <a:buAutoNum type="romanLcParenR"/>
            </a:pPr>
            <a:r>
              <a:rPr lang="tr-TR" sz="1100" b="1" kern="1200" dirty="0" smtClean="0">
                <a:solidFill>
                  <a:schemeClr val="tx1"/>
                </a:solidFill>
                <a:latin typeface="+mn-lt"/>
                <a:ea typeface="+mn-ea"/>
                <a:cs typeface="+mn-cs"/>
              </a:rPr>
              <a:t>TIR karnesi kapsamında taşınması halinde</a:t>
            </a:r>
            <a:r>
              <a:rPr lang="tr-TR" sz="1100" kern="1200" dirty="0" smtClean="0">
                <a:solidFill>
                  <a:schemeClr val="tx1"/>
                </a:solidFill>
                <a:latin typeface="+mn-lt"/>
                <a:ea typeface="+mn-ea"/>
                <a:cs typeface="+mn-cs"/>
              </a:rPr>
              <a:t> varış gümrük idaresinde TIR Transit Takip programında tescil işlemi yapılırken gümrük memuru tarafından "ambar harici" kutucuğu işaretlenerek özet beyan oluşturulacaktır.</a:t>
            </a:r>
          </a:p>
          <a:p>
            <a:pPr marL="285750" indent="-285750">
              <a:buAutoNum type="romanLcParenR"/>
            </a:pP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err="1" smtClean="0">
                <a:solidFill>
                  <a:schemeClr val="tx1"/>
                </a:solidFill>
                <a:latin typeface="+mn-lt"/>
                <a:ea typeface="+mn-ea"/>
                <a:cs typeface="+mn-cs"/>
              </a:rPr>
              <a:t>Parsiyel</a:t>
            </a:r>
            <a:r>
              <a:rPr lang="tr-TR" sz="1200" b="1" kern="1200" dirty="0" smtClean="0">
                <a:solidFill>
                  <a:schemeClr val="tx1"/>
                </a:solidFill>
                <a:latin typeface="+mn-lt"/>
                <a:ea typeface="+mn-ea"/>
                <a:cs typeface="+mn-cs"/>
              </a:rPr>
              <a:t> taşımacılık kapsamı eşya için </a:t>
            </a:r>
            <a:r>
              <a:rPr lang="tr-TR" sz="1200" kern="1200" dirty="0" smtClean="0">
                <a:solidFill>
                  <a:schemeClr val="tx1"/>
                </a:solidFill>
                <a:latin typeface="+mn-lt"/>
                <a:ea typeface="+mn-ea"/>
                <a:cs typeface="+mn-cs"/>
              </a:rPr>
              <a:t>antrepo beyannamesi verilmek istenilmesi halinde </a:t>
            </a:r>
            <a:r>
              <a:rPr lang="tr-TR" sz="1200" u="sng" kern="1200" dirty="0" smtClean="0">
                <a:solidFill>
                  <a:schemeClr val="tx1"/>
                </a:solidFill>
                <a:latin typeface="+mn-lt"/>
                <a:ea typeface="+mn-ea"/>
                <a:cs typeface="+mn-cs"/>
              </a:rPr>
              <a:t>doğrudan antrepoya götürülmesi mümkün bulunmaktadır.</a:t>
            </a:r>
          </a:p>
          <a:p>
            <a:r>
              <a:rPr lang="tr-TR" sz="1200" kern="1200" dirty="0" smtClean="0">
                <a:solidFill>
                  <a:schemeClr val="tx1"/>
                </a:solidFill>
                <a:latin typeface="+mn-lt"/>
                <a:ea typeface="+mn-ea"/>
                <a:cs typeface="+mn-cs"/>
              </a:rPr>
              <a:t>i) Sınır/hareket gümrük idaresinden transit rejimi kapsamında karayolu ile sevk edilen ve serbest dolaşımda olmayan ve birden fazla alıcıya ait eşya</a:t>
            </a:r>
            <a:r>
              <a:rPr lang="tr-TR" sz="1200" b="1" kern="1200" dirty="0" smtClean="0">
                <a:solidFill>
                  <a:schemeClr val="tx1"/>
                </a:solidFill>
                <a:latin typeface="+mn-lt"/>
                <a:ea typeface="+mn-ea"/>
                <a:cs typeface="+mn-cs"/>
              </a:rPr>
              <a:t>, </a:t>
            </a:r>
            <a:r>
              <a:rPr lang="tr-TR" sz="1200" b="1" u="sng" kern="1200" dirty="0" smtClean="0">
                <a:solidFill>
                  <a:schemeClr val="tx1"/>
                </a:solidFill>
                <a:latin typeface="+mn-lt"/>
                <a:ea typeface="+mn-ea"/>
                <a:cs typeface="+mn-cs"/>
              </a:rPr>
              <a:t>geçici depolama yerlerine konulacak ise</a:t>
            </a:r>
            <a:r>
              <a:rPr lang="tr-TR" sz="1200" b="1" kern="1200" dirty="0" smtClean="0">
                <a:solidFill>
                  <a:schemeClr val="tx1"/>
                </a:solidFill>
                <a:latin typeface="+mn-lt"/>
                <a:ea typeface="+mn-ea"/>
                <a:cs typeface="+mn-cs"/>
              </a:rPr>
              <a:t> ilgili varış gümrük idaresine götürülecektir</a:t>
            </a:r>
            <a:r>
              <a:rPr lang="tr-TR" sz="1200" kern="1200" dirty="0" smtClean="0">
                <a:solidFill>
                  <a:schemeClr val="tx1"/>
                </a:solidFill>
                <a:latin typeface="+mn-lt"/>
                <a:ea typeface="+mn-ea"/>
                <a:cs typeface="+mn-cs"/>
              </a:rPr>
              <a:t>.</a:t>
            </a:r>
          </a:p>
          <a:p>
            <a:r>
              <a:rPr lang="tr-TR" sz="1200" kern="1200" dirty="0" err="1" smtClean="0">
                <a:solidFill>
                  <a:schemeClr val="tx1"/>
                </a:solidFill>
                <a:latin typeface="+mn-lt"/>
                <a:ea typeface="+mn-ea"/>
                <a:cs typeface="+mn-cs"/>
              </a:rPr>
              <a:t>ii</a:t>
            </a:r>
            <a:r>
              <a:rPr lang="tr-TR" sz="1200" kern="1200" dirty="0" smtClean="0">
                <a:solidFill>
                  <a:schemeClr val="tx1"/>
                </a:solidFill>
                <a:latin typeface="+mn-lt"/>
                <a:ea typeface="+mn-ea"/>
                <a:cs typeface="+mn-cs"/>
              </a:rPr>
              <a:t>) Birden fazla alıcıya ait ve bir kısmı geçici depolama yerine bir kısmı ise </a:t>
            </a:r>
            <a:r>
              <a:rPr lang="tr-TR" sz="1200" b="1" kern="1200" dirty="0" smtClean="0">
                <a:solidFill>
                  <a:schemeClr val="tx1"/>
                </a:solidFill>
                <a:latin typeface="+mn-lt"/>
                <a:ea typeface="+mn-ea"/>
                <a:cs typeface="+mn-cs"/>
              </a:rPr>
              <a:t>antrepo rejimi kapsamında antrepo sahasına alınacak eşya </a:t>
            </a:r>
            <a:r>
              <a:rPr lang="tr-TR" sz="1200" kern="1200" dirty="0" smtClean="0">
                <a:solidFill>
                  <a:schemeClr val="tx1"/>
                </a:solidFill>
                <a:latin typeface="+mn-lt"/>
                <a:ea typeface="+mn-ea"/>
                <a:cs typeface="+mn-cs"/>
              </a:rPr>
              <a:t>öncelikle varış gümrük idaresine götürülecek</a:t>
            </a:r>
            <a:r>
              <a:rPr lang="tr-TR" sz="1200" kern="1200" baseline="0" dirty="0" smtClean="0">
                <a:solidFill>
                  <a:schemeClr val="tx1"/>
                </a:solidFill>
                <a:latin typeface="+mn-lt"/>
                <a:ea typeface="+mn-ea"/>
                <a:cs typeface="+mn-cs"/>
              </a:rPr>
              <a:t> ve y</a:t>
            </a:r>
            <a:r>
              <a:rPr lang="tr-TR" sz="1200" kern="1200" dirty="0" smtClean="0">
                <a:solidFill>
                  <a:schemeClr val="tx1"/>
                </a:solidFill>
                <a:latin typeface="+mn-lt"/>
                <a:ea typeface="+mn-ea"/>
                <a:cs typeface="+mn-cs"/>
              </a:rPr>
              <a:t>apılacak işlemler; a) TIR Karnesi Kapsamında ise b) Transit</a:t>
            </a:r>
            <a:r>
              <a:rPr lang="tr-TR" sz="1200" kern="1200" baseline="0" dirty="0" smtClean="0">
                <a:solidFill>
                  <a:schemeClr val="tx1"/>
                </a:solidFill>
                <a:latin typeface="+mn-lt"/>
                <a:ea typeface="+mn-ea"/>
                <a:cs typeface="+mn-cs"/>
              </a:rPr>
              <a:t> Beyannamesi kapsamında ise.... (</a:t>
            </a:r>
            <a:r>
              <a:rPr lang="tr-TR" sz="1200" kern="1200" baseline="0" dirty="0" err="1" smtClean="0">
                <a:solidFill>
                  <a:schemeClr val="tx1"/>
                </a:solidFill>
                <a:latin typeface="+mn-lt"/>
                <a:ea typeface="+mn-ea"/>
                <a:cs typeface="+mn-cs"/>
              </a:rPr>
              <a:t>Slaytı</a:t>
            </a:r>
            <a:r>
              <a:rPr lang="tr-TR" sz="1200" kern="1200" baseline="0" dirty="0" smtClean="0">
                <a:solidFill>
                  <a:schemeClr val="tx1"/>
                </a:solidFill>
                <a:latin typeface="+mn-lt"/>
                <a:ea typeface="+mn-ea"/>
                <a:cs typeface="+mn-cs"/>
              </a:rPr>
              <a:t> anlat)</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13</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1" dirty="0" err="1" smtClean="0">
                <a:latin typeface="Calibri" pitchFamily="34" charset="0"/>
              </a:rPr>
              <a:t>Parsiyel</a:t>
            </a:r>
            <a:r>
              <a:rPr lang="tr-TR" sz="1200" b="1" dirty="0" smtClean="0">
                <a:latin typeface="Calibri" pitchFamily="34" charset="0"/>
              </a:rPr>
              <a:t> taşımacılık kapsamı eşya için; </a:t>
            </a:r>
            <a:endParaRPr lang="tr-T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t>Geçici depolama yerine eşya alınmasını takiben araç mühürlenecek ve eşya boşaltılmak üzere ilgili antrepo sahalarına sırasıyla intikal edecektir. Araç her seferinde ilgili antrepoda görevli Yetkilendirilmiş Gümrük Müşavirleri tarafından </a:t>
            </a:r>
            <a:r>
              <a:rPr lang="tr-TR" sz="1200" u="sng" dirty="0" smtClean="0"/>
              <a:t>mühürlenerek</a:t>
            </a:r>
            <a:r>
              <a:rPr lang="tr-TR" sz="1200" dirty="0" smtClean="0"/>
              <a:t> bir sonraki antrepoya gönderilecektir.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14</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2009/100 sayılı genelge kapsamında karayolu ile gelen eşyaya uygulanacak işlemleri kısaca hatırladık...</a:t>
            </a:r>
            <a:r>
              <a:rPr lang="tr-TR" sz="1200" b="1" kern="1200" baseline="0" dirty="0" smtClean="0">
                <a:solidFill>
                  <a:schemeClr val="tx1"/>
                </a:solidFill>
                <a:latin typeface="+mn-lt"/>
                <a:ea typeface="+mn-ea"/>
                <a:cs typeface="+mn-cs"/>
              </a:rPr>
              <a:t> Şimdi, TIR işlemleri bazında </a:t>
            </a:r>
            <a:r>
              <a:rPr lang="tr-TR" sz="1200" b="1" kern="1200" baseline="0" dirty="0" err="1" smtClean="0">
                <a:solidFill>
                  <a:schemeClr val="tx1"/>
                </a:solidFill>
                <a:latin typeface="+mn-lt"/>
                <a:ea typeface="+mn-ea"/>
                <a:cs typeface="+mn-cs"/>
              </a:rPr>
              <a:t>YGM’lerin</a:t>
            </a:r>
            <a:r>
              <a:rPr lang="tr-TR" sz="1200" b="1" kern="1200" baseline="0" dirty="0" smtClean="0">
                <a:solidFill>
                  <a:schemeClr val="tx1"/>
                </a:solidFill>
                <a:latin typeface="+mn-lt"/>
                <a:ea typeface="+mn-ea"/>
                <a:cs typeface="+mn-cs"/>
              </a:rPr>
              <a:t> sorumluluklarını incelemeye başlarken öncelikle Gümrük İdarelerinin (Varış gümrük idaresi perspektifinden) TIR işlemlerini yürütürken izledikleri basamakları inceleyerek </a:t>
            </a:r>
            <a:r>
              <a:rPr lang="tr-TR" sz="1200" b="1" kern="1200" baseline="0" dirty="0" err="1" smtClean="0">
                <a:solidFill>
                  <a:schemeClr val="tx1"/>
                </a:solidFill>
                <a:latin typeface="+mn-lt"/>
                <a:ea typeface="+mn-ea"/>
                <a:cs typeface="+mn-cs"/>
              </a:rPr>
              <a:t>YGM’lere</a:t>
            </a:r>
            <a:r>
              <a:rPr lang="tr-TR" sz="1200" b="1" kern="1200" baseline="0" dirty="0" smtClean="0">
                <a:solidFill>
                  <a:schemeClr val="tx1"/>
                </a:solidFill>
                <a:latin typeface="+mn-lt"/>
                <a:ea typeface="+mn-ea"/>
                <a:cs typeface="+mn-cs"/>
              </a:rPr>
              <a:t> devredilmiş sorumluluğu daha iyi açıklamaya çalışalım. </a:t>
            </a:r>
            <a:endParaRPr lang="tr-TR" sz="1200" b="1" kern="1200" dirty="0" smtClean="0">
              <a:solidFill>
                <a:schemeClr val="tx1"/>
              </a:solidFill>
              <a:latin typeface="+mn-lt"/>
              <a:ea typeface="+mn-ea"/>
              <a:cs typeface="+mn-cs"/>
            </a:endParaRPr>
          </a:p>
          <a:p>
            <a:endParaRPr lang="tr-TR" sz="1200" b="1"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TIR Karnesi</a:t>
            </a:r>
            <a:r>
              <a:rPr lang="tr-TR" sz="1200" b="1" kern="1200" baseline="0" dirty="0" smtClean="0">
                <a:solidFill>
                  <a:schemeClr val="tx1"/>
                </a:solidFill>
                <a:latin typeface="+mn-lt"/>
                <a:ea typeface="+mn-ea"/>
                <a:cs typeface="+mn-cs"/>
              </a:rPr>
              <a:t> İşlemleri</a:t>
            </a:r>
            <a:endParaRPr lang="tr-TR" sz="1200" b="1"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MADDE 32 -</a:t>
            </a:r>
            <a:r>
              <a:rPr lang="tr-TR" sz="1200" kern="1200" dirty="0" smtClean="0">
                <a:solidFill>
                  <a:schemeClr val="tx1"/>
                </a:solidFill>
                <a:latin typeface="+mn-lt"/>
                <a:ea typeface="+mn-ea"/>
                <a:cs typeface="+mn-cs"/>
              </a:rPr>
              <a:t> (1</a:t>
            </a:r>
            <a:r>
              <a:rPr lang="tr-TR" sz="1200" b="1" kern="1200" dirty="0" smtClean="0">
                <a:solidFill>
                  <a:schemeClr val="tx1"/>
                </a:solidFill>
                <a:latin typeface="+mn-lt"/>
                <a:ea typeface="+mn-ea"/>
                <a:cs typeface="+mn-cs"/>
              </a:rPr>
              <a:t>) TIR karnesi bilgileri</a:t>
            </a:r>
            <a:r>
              <a:rPr lang="tr-TR" sz="1200" kern="1200" dirty="0" smtClean="0">
                <a:solidFill>
                  <a:schemeClr val="tx1"/>
                </a:solidFill>
                <a:latin typeface="+mn-lt"/>
                <a:ea typeface="+mn-ea"/>
                <a:cs typeface="+mn-cs"/>
              </a:rPr>
              <a:t>, gümrük onay memuru tarafından </a:t>
            </a:r>
            <a:r>
              <a:rPr lang="tr-TR" sz="1200" b="1" kern="1200" dirty="0" smtClean="0">
                <a:solidFill>
                  <a:schemeClr val="tx1"/>
                </a:solidFill>
                <a:latin typeface="+mn-lt"/>
                <a:ea typeface="+mn-ea"/>
                <a:cs typeface="+mn-cs"/>
              </a:rPr>
              <a:t>TIR/Transit Takip Programının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ekranına kaydedilerek TIR karnesi tescil edilir. </a:t>
            </a:r>
            <a:r>
              <a:rPr lang="tr-TR" sz="1200" kern="1200" dirty="0" smtClean="0">
                <a:solidFill>
                  <a:schemeClr val="tx1"/>
                </a:solidFill>
                <a:latin typeface="+mn-lt"/>
                <a:ea typeface="+mn-ea"/>
                <a:cs typeface="+mn-cs"/>
              </a:rPr>
              <a:t>TIR karnesi bilgileri esas </a:t>
            </a:r>
            <a:r>
              <a:rPr lang="tr-TR" sz="1200" b="1" kern="1200" dirty="0" smtClean="0">
                <a:solidFill>
                  <a:schemeClr val="tx1"/>
                </a:solidFill>
                <a:latin typeface="+mn-lt"/>
                <a:ea typeface="+mn-ea"/>
                <a:cs typeface="+mn-cs"/>
              </a:rPr>
              <a:t>alınarak "TIR ithalat özet beyanı" oluşturulur</a:t>
            </a:r>
            <a:r>
              <a:rPr lang="tr-TR" sz="1200" kern="1200" dirty="0" smtClean="0">
                <a:solidFill>
                  <a:schemeClr val="tx1"/>
                </a:solidFill>
                <a:latin typeface="+mn-lt"/>
                <a:ea typeface="+mn-ea"/>
                <a:cs typeface="+mn-cs"/>
              </a:rPr>
              <a:t>. Ayrıca bir döküm alınmaz. Özet beyan </a:t>
            </a:r>
            <a:r>
              <a:rPr lang="tr-TR" sz="1200" b="1" kern="1200" dirty="0" smtClean="0">
                <a:solidFill>
                  <a:schemeClr val="tx1"/>
                </a:solidFill>
                <a:latin typeface="+mn-lt"/>
                <a:ea typeface="+mn-ea"/>
                <a:cs typeface="+mn-cs"/>
              </a:rPr>
              <a:t>tescil numarası ve muayene ile görevlendirilen memurun sicil numarası TIR karnesine yazılır.</a:t>
            </a:r>
            <a:r>
              <a:rPr lang="tr-TR" sz="1200" kern="1200" dirty="0" smtClean="0">
                <a:solidFill>
                  <a:schemeClr val="tx1"/>
                </a:solidFill>
                <a:latin typeface="+mn-lt"/>
                <a:ea typeface="+mn-ea"/>
                <a:cs typeface="+mn-cs"/>
              </a:rPr>
              <a:t> </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15</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Ancak;</a:t>
            </a:r>
            <a:endParaRPr lang="tr-TR" sz="1200" b="1"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dirty="0" smtClean="0">
                <a:latin typeface="Calibri" pitchFamily="34" charset="0"/>
              </a:rPr>
              <a:t>Varış gümrük idaresinde TIR karnesi tescil işlemleri yapılırken </a:t>
            </a:r>
            <a:r>
              <a:rPr lang="tr-TR" sz="1200" b="1" dirty="0" err="1" smtClean="0">
                <a:latin typeface="Calibri" pitchFamily="34" charset="0"/>
              </a:rPr>
              <a:t>Volet</a:t>
            </a:r>
            <a:r>
              <a:rPr lang="tr-TR" sz="1200" b="1" dirty="0" smtClean="0">
                <a:latin typeface="Calibri" pitchFamily="34" charset="0"/>
              </a:rPr>
              <a:t>- 2 ekranı “Antrepo kodu” alanında bir antrepo kodu seçilmesi halinde sistem tarafından muayene memuru ataması yapılmayacak, </a:t>
            </a:r>
            <a:r>
              <a:rPr lang="tr-TR" sz="1200" b="1" i="1" dirty="0" smtClean="0">
                <a:effectLst>
                  <a:outerShdw blurRad="38100" dist="38100" dir="2700000" algn="tl">
                    <a:srgbClr val="000000">
                      <a:alpha val="43137"/>
                    </a:srgbClr>
                  </a:outerShdw>
                </a:effectLst>
                <a:latin typeface="Calibri" pitchFamily="34" charset="0"/>
              </a:rPr>
              <a:t>TIR Karnesi </a:t>
            </a:r>
            <a:r>
              <a:rPr lang="tr-TR" sz="1200" b="1" i="1" u="sng" dirty="0" smtClean="0">
                <a:effectLst>
                  <a:outerShdw blurRad="38100" dist="38100" dir="2700000" algn="tl">
                    <a:srgbClr val="000000">
                      <a:alpha val="43137"/>
                    </a:srgbClr>
                  </a:outerShdw>
                </a:effectLst>
                <a:latin typeface="Calibri" pitchFamily="34" charset="0"/>
              </a:rPr>
              <a:t>yalnızca</a:t>
            </a:r>
            <a:r>
              <a:rPr lang="tr-TR" sz="1200" b="1" i="1" dirty="0" smtClean="0">
                <a:effectLst>
                  <a:outerShdw blurRad="38100" dist="38100" dir="2700000" algn="tl">
                    <a:srgbClr val="000000">
                      <a:alpha val="43137"/>
                    </a:srgbClr>
                  </a:outerShdw>
                </a:effectLst>
                <a:latin typeface="Calibri" pitchFamily="34" charset="0"/>
              </a:rPr>
              <a:t> </a:t>
            </a:r>
            <a:r>
              <a:rPr lang="tr-TR" sz="1200" b="1" i="1" u="sng" dirty="0" smtClean="0">
                <a:effectLst>
                  <a:outerShdw blurRad="38100" dist="38100" dir="2700000" algn="tl">
                    <a:srgbClr val="000000">
                      <a:alpha val="43137"/>
                    </a:srgbClr>
                  </a:outerShdw>
                </a:effectLst>
                <a:latin typeface="Calibri" pitchFamily="34" charset="0"/>
              </a:rPr>
              <a:t>bu antrepo/geçici depolama yerinde görevli memur </a:t>
            </a:r>
            <a:r>
              <a:rPr lang="tr-TR" sz="1200" b="1" i="1" dirty="0" smtClean="0">
                <a:effectLst>
                  <a:outerShdw blurRad="38100" dist="38100" dir="2700000" algn="tl">
                    <a:srgbClr val="000000">
                      <a:alpha val="43137"/>
                    </a:srgbClr>
                  </a:outerShdw>
                </a:effectLst>
                <a:latin typeface="Calibri" pitchFamily="34" charset="0"/>
              </a:rPr>
              <a:t>tarafından sonlandırılabilecektir.</a:t>
            </a:r>
            <a:endParaRPr lang="tr-TR" sz="1200" i="1" dirty="0" smtClean="0">
              <a:effectLst>
                <a:outerShdw blurRad="38100" dist="38100" dir="2700000" algn="tl">
                  <a:srgbClr val="000000">
                    <a:alpha val="43137"/>
                  </a:srgbClr>
                </a:outerShdw>
              </a:effectLst>
              <a:latin typeface="Calibri" pitchFamily="34" charset="0"/>
            </a:endParaRP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16</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2 Seri No.lu YGM Tebliğinin Ortak hükmüne</a:t>
            </a:r>
            <a:r>
              <a:rPr lang="tr-TR" baseline="0" dirty="0" smtClean="0"/>
              <a:t> göre;</a:t>
            </a:r>
          </a:p>
          <a:p>
            <a:pPr marL="84138" indent="25400" algn="just">
              <a:buNone/>
            </a:pPr>
            <a:r>
              <a:rPr lang="tr-TR" sz="1200" i="1" dirty="0" smtClean="0">
                <a:latin typeface="Calibri" pitchFamily="34" charset="0"/>
              </a:rPr>
              <a:t>YGM tarafından, bir antrepoya eşya giriş ve çıkışının tespiti için AN6 ve/veya AN8 kodlu tespit sözleşmesi imzalanmış olması ve bu antrepoda görevli memur bulunmaması halinde </a:t>
            </a:r>
            <a:r>
              <a:rPr lang="tr-TR" sz="1200" b="1" i="1" dirty="0" smtClean="0">
                <a:effectLst>
                  <a:outerShdw blurRad="38100" dist="38100" dir="2700000" algn="tl">
                    <a:srgbClr val="000000">
                      <a:alpha val="43137"/>
                    </a:srgbClr>
                  </a:outerShdw>
                </a:effectLst>
                <a:latin typeface="Calibri" pitchFamily="34" charset="0"/>
              </a:rPr>
              <a:t>TIR İşlemleri Tebliğinin 33. (, 34. ve 35. maddelerinde</a:t>
            </a:r>
            <a:r>
              <a:rPr lang="tr-TR" sz="1200" i="1" dirty="0" smtClean="0">
                <a:latin typeface="Calibri" pitchFamily="34" charset="0"/>
              </a:rPr>
              <a:t> yer alan ve...</a:t>
            </a:r>
            <a:endParaRPr lang="tr-TR" sz="1200"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AN6</a:t>
            </a:r>
            <a:r>
              <a:rPr lang="tr-TR" sz="1200" kern="1200" dirty="0" smtClean="0">
                <a:solidFill>
                  <a:schemeClr val="tx1"/>
                </a:solidFill>
                <a:latin typeface="+mn-lt"/>
                <a:ea typeface="+mn-ea"/>
                <a:cs typeface="+mn-cs"/>
              </a:rPr>
              <a:t>, özel antrepoya eşya giriş çıkış işlemlerinin tespiti ile gümrük yükümlülüğü sona erdikten sonra varsa ilgili kurumlarca yapılacak kontrol sonuçlarına göre gümrük gözetiminin sonlandırılmasının tespitini,</a:t>
            </a:r>
          </a:p>
          <a:p>
            <a:r>
              <a:rPr lang="tr-TR" sz="1200" b="1" kern="1200" dirty="0" smtClean="0">
                <a:solidFill>
                  <a:schemeClr val="tx1"/>
                </a:solidFill>
                <a:latin typeface="+mn-lt"/>
                <a:ea typeface="+mn-ea"/>
                <a:cs typeface="+mn-cs"/>
              </a:rPr>
              <a:t>AN8,</a:t>
            </a:r>
            <a:r>
              <a:rPr lang="tr-TR" sz="1200" kern="1200" dirty="0" smtClean="0">
                <a:solidFill>
                  <a:schemeClr val="tx1"/>
                </a:solidFill>
                <a:latin typeface="+mn-lt"/>
                <a:ea typeface="+mn-ea"/>
                <a:cs typeface="+mn-cs"/>
              </a:rPr>
              <a:t> genel antrepoya eşya giriş çıkış işlemlerinin tespiti ile gümrük yükümlülüğü sona erdikten sonra varsa ilgili kurumlarca yapılacak kontrol sonuçlarına göre gümrük gözetiminin sonlandırılmasının tespitini</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17</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31/12/2010 tarih ve 27802 sayılı beşinci Mükerrer Resmî Gazete’de yayımlanan Gümrük Genel Tebliğinin (TIR İşlemleri) (Seri No:1) 33, 34 ve 35 inci maddelerinde yer alan; </a:t>
            </a:r>
            <a:r>
              <a:rPr lang="tr-TR" sz="1200" b="1" kern="1200" dirty="0" smtClean="0">
                <a:solidFill>
                  <a:schemeClr val="tx1"/>
                </a:solidFill>
                <a:latin typeface="+mn-lt"/>
                <a:ea typeface="+mn-ea"/>
                <a:cs typeface="+mn-cs"/>
              </a:rPr>
              <a:t>antrepoda görevli memurlarca yapılması öngörülen boşaltma, sonlandırma ve sevk işlemleri ile YGM Rehberinde yer alan teslim tesellüm tutanağının düzenlenmesi işlemleri</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18</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r>
              <a:rPr lang="tr-TR" sz="1200" kern="1200" dirty="0" smtClean="0">
                <a:solidFill>
                  <a:schemeClr val="tx1"/>
                </a:solidFill>
                <a:latin typeface="+mn-lt"/>
                <a:ea typeface="+mn-ea"/>
                <a:cs typeface="+mn-cs"/>
              </a:rPr>
              <a:t>yetkilendirilmiş gümrük müşaviri veya yetkilendirilmiş gümrük müşaviri tarafından sosyal güvenlik mevzuatına uygun çalıştırılan ve 22 </a:t>
            </a:r>
            <a:r>
              <a:rPr lang="tr-TR" sz="1200" kern="1200" dirty="0" err="1" smtClean="0">
                <a:solidFill>
                  <a:schemeClr val="tx1"/>
                </a:solidFill>
                <a:latin typeface="+mn-lt"/>
                <a:ea typeface="+mn-ea"/>
                <a:cs typeface="+mn-cs"/>
              </a:rPr>
              <a:t>nci</a:t>
            </a:r>
            <a:r>
              <a:rPr lang="tr-TR" sz="1200" kern="1200" dirty="0" smtClean="0">
                <a:solidFill>
                  <a:schemeClr val="tx1"/>
                </a:solidFill>
                <a:latin typeface="+mn-lt"/>
                <a:ea typeface="+mn-ea"/>
                <a:cs typeface="+mn-cs"/>
              </a:rPr>
              <a:t> maddesinde belirtilen şartları haiz kişilerce yapılır. Yetkilendirilmiş gümrük müşavirleri, çalışma usul ve esasları ile yetki ve sorumlulukları bakımından bu Tebliğin genel hükümleri ile AN6 ve AN8 kodlu tespit işlemlerinin özel hükümlerine tabidir. Ancak, TIR işlemlerine ilişkin görevlerle ilgili olarak tespit raporu düzenlenmez. </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fontScale="92500"/>
          </a:bodyPr>
          <a:lstStyle/>
          <a:p>
            <a:r>
              <a:rPr lang="tr-TR" sz="1200" b="1" kern="1200" dirty="0" smtClean="0">
                <a:solidFill>
                  <a:schemeClr val="tx1"/>
                </a:solidFill>
                <a:latin typeface="+mn-lt"/>
                <a:ea typeface="+mn-ea"/>
                <a:cs typeface="+mn-cs"/>
              </a:rPr>
              <a:t>Transit </a:t>
            </a:r>
            <a:r>
              <a:rPr lang="tr-TR" sz="1200" b="1" kern="1200" baseline="0" dirty="0" smtClean="0">
                <a:solidFill>
                  <a:schemeClr val="tx1"/>
                </a:solidFill>
                <a:latin typeface="+mn-lt"/>
                <a:ea typeface="+mn-ea"/>
                <a:cs typeface="+mn-cs"/>
              </a:rPr>
              <a:t>taşınan eşyanın varış gümrük idaresinden antrepoya sevk edilirken yapılması gereken işlemleri tamamladık.  Burada </a:t>
            </a:r>
            <a:r>
              <a:rPr lang="tr-TR" sz="1200" b="1" kern="1200" baseline="0" dirty="0" err="1" smtClean="0">
                <a:solidFill>
                  <a:schemeClr val="tx1"/>
                </a:solidFill>
                <a:latin typeface="+mn-lt"/>
                <a:ea typeface="+mn-ea"/>
                <a:cs typeface="+mn-cs"/>
              </a:rPr>
              <a:t>YGM’lere</a:t>
            </a:r>
            <a:r>
              <a:rPr lang="tr-TR" sz="1200" b="1" kern="1200" baseline="0" dirty="0" smtClean="0">
                <a:solidFill>
                  <a:schemeClr val="tx1"/>
                </a:solidFill>
                <a:latin typeface="+mn-lt"/>
                <a:ea typeface="+mn-ea"/>
                <a:cs typeface="+mn-cs"/>
              </a:rPr>
              <a:t> devredilen sorumluluğun ne olduğunu daha iyi görebilmek açısından Söz konusu eşyanın antrepoya alınması sırasında takip edilmesi gereken işlemler için, k</a:t>
            </a:r>
            <a:r>
              <a:rPr lang="tr-TR" sz="1200" b="1" kern="1200" dirty="0" smtClean="0">
                <a:solidFill>
                  <a:schemeClr val="tx1"/>
                </a:solidFill>
                <a:latin typeface="+mn-lt"/>
                <a:ea typeface="+mn-ea"/>
                <a:cs typeface="+mn-cs"/>
              </a:rPr>
              <a:t>onuyu önce TIR İşlemleri</a:t>
            </a:r>
            <a:r>
              <a:rPr lang="tr-TR" sz="1200" b="1" kern="1200" baseline="0" dirty="0" smtClean="0">
                <a:solidFill>
                  <a:schemeClr val="tx1"/>
                </a:solidFill>
                <a:latin typeface="+mn-lt"/>
                <a:ea typeface="+mn-ea"/>
                <a:cs typeface="+mn-cs"/>
              </a:rPr>
              <a:t> tebliği üzerinden takip edip ardından 2 seri No.lu YGM tebliğine geçiş yapacağız…</a:t>
            </a:r>
          </a:p>
          <a:p>
            <a:endParaRPr lang="tr-TR" sz="1200" b="1"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MADDE 33 –</a:t>
            </a:r>
            <a:r>
              <a:rPr lang="tr-TR" sz="1200" kern="1200" dirty="0" smtClean="0">
                <a:solidFill>
                  <a:schemeClr val="tx1"/>
                </a:solidFill>
                <a:latin typeface="+mn-lt"/>
                <a:ea typeface="+mn-ea"/>
                <a:cs typeface="+mn-cs"/>
              </a:rPr>
              <a:t> (1) </a:t>
            </a:r>
            <a:r>
              <a:rPr lang="tr-TR" sz="1200" b="1" kern="1200" dirty="0" smtClean="0">
                <a:solidFill>
                  <a:schemeClr val="tx1"/>
                </a:solidFill>
                <a:latin typeface="+mn-lt"/>
                <a:ea typeface="+mn-ea"/>
                <a:cs typeface="+mn-cs"/>
              </a:rPr>
              <a:t>Antrepo veya geçici depolama yerinde görevli memur tarafından</a:t>
            </a:r>
            <a:r>
              <a:rPr lang="tr-TR" sz="1200" kern="1200" dirty="0" smtClean="0">
                <a:solidFill>
                  <a:schemeClr val="tx1"/>
                </a:solidFill>
                <a:latin typeface="+mn-lt"/>
                <a:ea typeface="+mn-ea"/>
                <a:cs typeface="+mn-cs"/>
              </a:rPr>
              <a:t>, </a:t>
            </a:r>
            <a:r>
              <a:rPr lang="tr-TR" sz="1200" b="1" kern="1200" dirty="0" smtClean="0">
                <a:solidFill>
                  <a:schemeClr val="tx1"/>
                </a:solidFill>
                <a:latin typeface="+mn-lt"/>
                <a:ea typeface="+mn-ea"/>
                <a:cs typeface="+mn-cs"/>
              </a:rPr>
              <a:t>taşıtın evsafının belgelerine uygun olup olmadığı</a:t>
            </a:r>
            <a:r>
              <a:rPr lang="tr-TR" sz="1200" kern="1200" dirty="0" smtClean="0">
                <a:solidFill>
                  <a:schemeClr val="tx1"/>
                </a:solidFill>
                <a:latin typeface="+mn-lt"/>
                <a:ea typeface="+mn-ea"/>
                <a:cs typeface="+mn-cs"/>
              </a:rPr>
              <a:t>, </a:t>
            </a:r>
            <a:r>
              <a:rPr lang="tr-TR" sz="1200" u="sng" kern="1200" dirty="0" smtClean="0">
                <a:solidFill>
                  <a:schemeClr val="tx1"/>
                </a:solidFill>
                <a:latin typeface="+mn-lt"/>
                <a:ea typeface="+mn-ea"/>
                <a:cs typeface="+mn-cs"/>
              </a:rPr>
              <a:t>hareket veya yol boyu gümrük idaresi tarafından tatbik edilen</a:t>
            </a:r>
            <a:r>
              <a:rPr lang="tr-TR" sz="1200" kern="1200" dirty="0" smtClean="0">
                <a:solidFill>
                  <a:schemeClr val="tx1"/>
                </a:solidFill>
                <a:latin typeface="+mn-lt"/>
                <a:ea typeface="+mn-ea"/>
                <a:cs typeface="+mn-cs"/>
              </a:rPr>
              <a:t> </a:t>
            </a:r>
            <a:r>
              <a:rPr lang="tr-TR" sz="1200" b="1" kern="1200" dirty="0" smtClean="0">
                <a:solidFill>
                  <a:schemeClr val="tx1"/>
                </a:solidFill>
                <a:latin typeface="+mn-lt"/>
                <a:ea typeface="+mn-ea"/>
                <a:cs typeface="+mn-cs"/>
              </a:rPr>
              <a:t>mührün/mühürlerin sağlam olup olmadığı</a:t>
            </a:r>
            <a:r>
              <a:rPr lang="tr-TR" sz="1200" kern="1200" dirty="0" smtClean="0">
                <a:solidFill>
                  <a:schemeClr val="tx1"/>
                </a:solidFill>
                <a:latin typeface="+mn-lt"/>
                <a:ea typeface="+mn-ea"/>
                <a:cs typeface="+mn-cs"/>
              </a:rPr>
              <a:t>, </a:t>
            </a:r>
            <a:r>
              <a:rPr lang="tr-TR" sz="1200" b="1" kern="1200" dirty="0" smtClean="0">
                <a:solidFill>
                  <a:schemeClr val="tx1"/>
                </a:solidFill>
                <a:latin typeface="+mn-lt"/>
                <a:ea typeface="+mn-ea"/>
                <a:cs typeface="+mn-cs"/>
              </a:rPr>
              <a:t>taşıtın brandasında sökülme veya yırtılma, römork, yarı römork ve konteynerlerde kırılma veya delinme olup olmadığı</a:t>
            </a:r>
            <a:r>
              <a:rPr lang="tr-TR" sz="1200" kern="1200" dirty="0" smtClean="0">
                <a:solidFill>
                  <a:schemeClr val="tx1"/>
                </a:solidFill>
                <a:latin typeface="+mn-lt"/>
                <a:ea typeface="+mn-ea"/>
                <a:cs typeface="+mn-cs"/>
              </a:rPr>
              <a:t>, taşıtta gizli bölme bulunup bulunmadığı kontrol edilerek, eşyanın geçici depolama yeri, antrepo veya gümrükçe uygun görülen yerlere boşaltılmasına izin verilir.</a:t>
            </a:r>
          </a:p>
        </p:txBody>
      </p:sp>
      <p:sp>
        <p:nvSpPr>
          <p:cNvPr id="4" name="3 Slayt Numarası Yer Tutucusu"/>
          <p:cNvSpPr>
            <a:spLocks noGrp="1"/>
          </p:cNvSpPr>
          <p:nvPr>
            <p:ph type="sldNum" sz="quarter" idx="10"/>
          </p:nvPr>
        </p:nvSpPr>
        <p:spPr/>
        <p:txBody>
          <a:bodyPr/>
          <a:lstStyle/>
          <a:p>
            <a:fld id="{4C99808B-DC87-4FC7-A90F-3C3E3A5F8016}"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fontScale="92500" lnSpcReduction="10000"/>
          </a:bodyPr>
          <a:lstStyle/>
          <a:p>
            <a:r>
              <a:rPr lang="tr-TR" sz="1200" kern="1200" dirty="0" smtClean="0">
                <a:solidFill>
                  <a:schemeClr val="tx1"/>
                </a:solidFill>
                <a:latin typeface="+mn-lt"/>
                <a:ea typeface="+mn-ea"/>
                <a:cs typeface="+mn-cs"/>
              </a:rPr>
              <a:t>Günümüz dünyasında teknoloji baş döndürücü bir hızla gelişiyor. Teknolojideki gelişme sayesinde ortaya çıkan üretim artışı, ticaret</a:t>
            </a:r>
            <a:r>
              <a:rPr lang="tr-TR" sz="1200" kern="1200" baseline="0" dirty="0" smtClean="0">
                <a:solidFill>
                  <a:schemeClr val="tx1"/>
                </a:solidFill>
                <a:latin typeface="+mn-lt"/>
                <a:ea typeface="+mn-ea"/>
                <a:cs typeface="+mn-cs"/>
              </a:rPr>
              <a:t> hacminde</a:t>
            </a:r>
            <a:r>
              <a:rPr lang="tr-TR" sz="1200" kern="1200" dirty="0" smtClean="0">
                <a:solidFill>
                  <a:schemeClr val="tx1"/>
                </a:solidFill>
                <a:latin typeface="+mn-lt"/>
                <a:ea typeface="+mn-ea"/>
                <a:cs typeface="+mn-cs"/>
              </a:rPr>
              <a:t> önlenemez yükselişi de beraberinde getiriyor. Bu sürecin doğal bir sonucu olarak, ticari rekabet ulusal ve bölgesel pazarların çok ötesine geçmiş ve küresel bir hale gelmiş bulunmaktadır.   </a:t>
            </a:r>
          </a:p>
          <a:p>
            <a:r>
              <a:rPr lang="tr-TR" sz="1200" kern="1200" dirty="0" smtClean="0">
                <a:solidFill>
                  <a:schemeClr val="tx1"/>
                </a:solidFill>
                <a:latin typeface="+mn-lt"/>
                <a:ea typeface="+mn-ea"/>
                <a:cs typeface="+mn-cs"/>
              </a:rPr>
              <a:t>Söz konusu şartlar altında, artık uluslararası piyasada şirketler değil, </a:t>
            </a:r>
            <a:r>
              <a:rPr lang="tr-TR" sz="1200" b="1" kern="1200" dirty="0" smtClean="0">
                <a:solidFill>
                  <a:schemeClr val="tx1"/>
                </a:solidFill>
                <a:latin typeface="+mn-lt"/>
                <a:ea typeface="+mn-ea"/>
                <a:cs typeface="+mn-cs"/>
              </a:rPr>
              <a:t>tedarik zincirleri rekabet</a:t>
            </a:r>
            <a:r>
              <a:rPr lang="tr-TR" sz="1200" kern="1200" dirty="0" smtClean="0">
                <a:solidFill>
                  <a:schemeClr val="tx1"/>
                </a:solidFill>
                <a:latin typeface="+mn-lt"/>
                <a:ea typeface="+mn-ea"/>
                <a:cs typeface="+mn-cs"/>
              </a:rPr>
              <a:t> etmektedir. İşte bu noktada, rekabet gücünü belirleyen en önemli kavramlardan</a:t>
            </a:r>
            <a:r>
              <a:rPr lang="tr-TR" sz="1200" kern="1200" baseline="0" dirty="0" smtClean="0">
                <a:solidFill>
                  <a:schemeClr val="tx1"/>
                </a:solidFill>
                <a:latin typeface="+mn-lt"/>
                <a:ea typeface="+mn-ea"/>
                <a:cs typeface="+mn-cs"/>
              </a:rPr>
              <a:t> biri olarak da </a:t>
            </a:r>
            <a:r>
              <a:rPr lang="tr-TR" sz="1200" b="1" kern="1200" dirty="0" smtClean="0">
                <a:solidFill>
                  <a:schemeClr val="tx1"/>
                </a:solidFill>
                <a:latin typeface="+mn-lt"/>
                <a:ea typeface="+mn-ea"/>
                <a:cs typeface="+mn-cs"/>
              </a:rPr>
              <a:t>“lojistik”</a:t>
            </a:r>
            <a:r>
              <a:rPr lang="tr-TR" sz="1200" kern="1200" dirty="0" smtClean="0">
                <a:solidFill>
                  <a:schemeClr val="tx1"/>
                </a:solidFill>
                <a:latin typeface="+mn-lt"/>
                <a:ea typeface="+mn-ea"/>
                <a:cs typeface="+mn-cs"/>
              </a:rPr>
              <a:t> ortaya çıkmaktadır. </a:t>
            </a:r>
          </a:p>
          <a:p>
            <a:r>
              <a:rPr lang="tr-TR" sz="1200" kern="1200" dirty="0" smtClean="0">
                <a:solidFill>
                  <a:schemeClr val="tx1"/>
                </a:solidFill>
                <a:latin typeface="+mn-lt"/>
                <a:ea typeface="+mn-ea"/>
                <a:cs typeface="+mn-cs"/>
              </a:rPr>
              <a:t>Söz konusu sürece ayak uyduramamanın sonucu, üreten ve ürettiğini satan bir ülke olmaktan çıkıp sadece satın alan ve tüketen bir ülke olmak olarak kendini göstermektedir. Türkiye olarak bu yarıştan kopan değil giderek daha da güçlü bir rakip olarak devam etme kararlılığımızı, 2023 yılında “500 Milyar Dolarlık İhracat” hedefiyle ortaya koymuş durumdayız. </a:t>
            </a:r>
          </a:p>
          <a:p>
            <a:r>
              <a:rPr lang="tr-TR" sz="1200" kern="1200" dirty="0" smtClean="0">
                <a:solidFill>
                  <a:schemeClr val="tx1"/>
                </a:solidFill>
                <a:latin typeface="+mn-lt"/>
                <a:ea typeface="+mn-ea"/>
                <a:cs typeface="+mn-cs"/>
              </a:rPr>
              <a:t>Bu hedefe ulaşmakta Gümrük Müsteşarlığı, üzerine düşen sorumluluğun bilincinde olarak, tüm dikkatini bu dönüşüme ayak uydurabilmek için gerekli değişimi ve yeniliği yakalayabilmek için vermektedir. Herkesin takdir edeceği üzere bu süreç bir çok köklü değişimi beraberinde getirmektedir.</a:t>
            </a:r>
          </a:p>
          <a:p>
            <a:r>
              <a:rPr lang="tr-TR" sz="1200" kern="1200" dirty="0" smtClean="0">
                <a:solidFill>
                  <a:schemeClr val="tx1"/>
                </a:solidFill>
                <a:latin typeface="+mn-lt"/>
                <a:ea typeface="+mn-ea"/>
                <a:cs typeface="+mn-cs"/>
              </a:rPr>
              <a:t>Bu değişimi, sizler, zaten en yakın izleyicileri olarak görmektesiniz. </a:t>
            </a:r>
          </a:p>
          <a:p>
            <a:r>
              <a:rPr lang="tr-TR" sz="1200" kern="1200" dirty="0" smtClean="0">
                <a:solidFill>
                  <a:schemeClr val="tx1"/>
                </a:solidFill>
                <a:latin typeface="+mn-lt"/>
                <a:ea typeface="+mn-ea"/>
                <a:cs typeface="+mn-cs"/>
              </a:rPr>
              <a:t>Biraz önce de bahsettiğimiz gibi tedarik zincirinin yani </a:t>
            </a:r>
            <a:r>
              <a:rPr lang="tr-TR" sz="1200" b="1" kern="1200" dirty="0" smtClean="0">
                <a:solidFill>
                  <a:schemeClr val="tx1"/>
                </a:solidFill>
                <a:latin typeface="+mn-lt"/>
                <a:ea typeface="+mn-ea"/>
                <a:cs typeface="+mn-cs"/>
              </a:rPr>
              <a:t>lojistik sektörünün </a:t>
            </a:r>
            <a:r>
              <a:rPr lang="tr-TR" sz="1200" kern="1200" dirty="0" smtClean="0">
                <a:solidFill>
                  <a:schemeClr val="tx1"/>
                </a:solidFill>
                <a:latin typeface="+mn-lt"/>
                <a:ea typeface="+mn-ea"/>
                <a:cs typeface="+mn-cs"/>
              </a:rPr>
              <a:t>önemli paydaşlarından biri olarak, </a:t>
            </a:r>
            <a:r>
              <a:rPr lang="tr-TR" sz="1200" b="1" kern="1200" dirty="0" smtClean="0">
                <a:solidFill>
                  <a:schemeClr val="tx1"/>
                </a:solidFill>
                <a:latin typeface="+mn-lt"/>
                <a:ea typeface="+mn-ea"/>
                <a:cs typeface="+mn-cs"/>
              </a:rPr>
              <a:t>YGM Sisteminin </a:t>
            </a:r>
            <a:r>
              <a:rPr lang="tr-TR" sz="1200" kern="1200" dirty="0" smtClean="0">
                <a:solidFill>
                  <a:schemeClr val="tx1"/>
                </a:solidFill>
                <a:latin typeface="+mn-lt"/>
                <a:ea typeface="+mn-ea"/>
                <a:cs typeface="+mn-cs"/>
              </a:rPr>
              <a:t>önemini ortaya çıkmaktadır. YGM yani “Yetkilendirilmiş Gümrük Müşavirliği” sistemi, son yıllarda Gümrük Müsteşarlığının içerisinde olduğu bu hızlı dönüşümün ve anlayış farklılığının ortaya koyduğu sonuçlardan en önemlilerinden biridir. </a:t>
            </a:r>
          </a:p>
          <a:p>
            <a:r>
              <a:rPr lang="tr-TR" sz="1200" kern="1200" dirty="0" smtClean="0">
                <a:solidFill>
                  <a:schemeClr val="tx1"/>
                </a:solidFill>
                <a:latin typeface="+mn-lt"/>
                <a:ea typeface="+mn-ea"/>
                <a:cs typeface="+mn-cs"/>
              </a:rPr>
              <a:t>YGM sistemi ile Müsteşarlık, belirli bir alandaki denetim yetkisinin bir kısmını; gerekli niteliklere sahip, belirlenmiş şartları taşıyan ve “güvenilirliği” kabul edilmiş kişilere devretmesi olarak ele alınabilir. </a:t>
            </a:r>
            <a:r>
              <a:rPr lang="tr-TR" sz="1200" b="1" kern="1200" dirty="0" smtClean="0">
                <a:solidFill>
                  <a:schemeClr val="tx1"/>
                </a:solidFill>
                <a:latin typeface="+mn-lt"/>
                <a:ea typeface="+mn-ea"/>
                <a:cs typeface="+mn-cs"/>
              </a:rPr>
              <a:t>Peki bu sistem ile elde edilmesi amaçlanan faydalar nelerdir?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lvl="0"/>
            <a:r>
              <a:rPr lang="tr-TR" sz="1200" kern="1200" dirty="0" smtClean="0">
                <a:solidFill>
                  <a:schemeClr val="tx1"/>
                </a:solidFill>
                <a:latin typeface="+mn-lt"/>
                <a:ea typeface="+mn-ea"/>
                <a:cs typeface="+mn-cs"/>
              </a:rPr>
              <a:t>2 Seri No.lu YGM</a:t>
            </a:r>
            <a:r>
              <a:rPr lang="tr-TR" sz="1200" kern="1200" baseline="0" dirty="0" smtClean="0">
                <a:solidFill>
                  <a:schemeClr val="tx1"/>
                </a:solidFill>
                <a:latin typeface="+mn-lt"/>
                <a:ea typeface="+mn-ea"/>
                <a:cs typeface="+mn-cs"/>
              </a:rPr>
              <a:t> İlişkin Gümrük Tebliğinin Sorumluluklara ilişkin 21. Maddesine istinaden </a:t>
            </a:r>
            <a:r>
              <a:rPr lang="tr-TR" dirty="0" smtClean="0"/>
              <a:t>Kontroller sırasında </a:t>
            </a:r>
            <a:r>
              <a:rPr lang="tr-TR" dirty="0" err="1" smtClean="0"/>
              <a:t>YGM’lere</a:t>
            </a:r>
            <a:r>
              <a:rPr lang="tr-TR" dirty="0" smtClean="0"/>
              <a:t> düşen sorumluluk;</a:t>
            </a:r>
            <a:endParaRPr lang="tr-TR" sz="1200" kern="1200" dirty="0" smtClean="0">
              <a:solidFill>
                <a:schemeClr val="tx1"/>
              </a:solidFill>
              <a:latin typeface="+mn-lt"/>
              <a:ea typeface="+mn-ea"/>
              <a:cs typeface="+mn-cs"/>
            </a:endParaRPr>
          </a:p>
          <a:p>
            <a:pPr lvl="0"/>
            <a:endParaRPr lang="tr-TR" sz="1200" kern="1200" dirty="0" smtClean="0">
              <a:solidFill>
                <a:schemeClr val="tx1"/>
              </a:solidFill>
              <a:latin typeface="+mn-lt"/>
              <a:ea typeface="+mn-ea"/>
              <a:cs typeface="+mn-cs"/>
            </a:endParaRPr>
          </a:p>
          <a:p>
            <a:pPr lvl="0"/>
            <a:r>
              <a:rPr lang="tr-TR" sz="1200" kern="1200" dirty="0" smtClean="0">
                <a:solidFill>
                  <a:schemeClr val="tx1"/>
                </a:solidFill>
                <a:latin typeface="+mn-lt"/>
                <a:ea typeface="+mn-ea"/>
                <a:cs typeface="+mn-cs"/>
              </a:rPr>
              <a:t>-Tespit işlemleri sırasında tespit edilen usulsüzlüklerin derhal ilgili gümrük müdürlüğüne bildirmek.</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21</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(2) </a:t>
            </a:r>
            <a:r>
              <a:rPr lang="tr-TR" sz="1200" u="sng" kern="1200" dirty="0" smtClean="0">
                <a:solidFill>
                  <a:schemeClr val="tx1"/>
                </a:solidFill>
                <a:latin typeface="+mn-lt"/>
                <a:ea typeface="+mn-ea"/>
                <a:cs typeface="+mn-cs"/>
              </a:rPr>
              <a:t>Eşyanın boşaltılıp teslim alınmasını müteakip görevli memur tarafından </a:t>
            </a:r>
            <a:r>
              <a:rPr lang="tr-TR" sz="1200" b="1" kern="1200" dirty="0" smtClean="0">
                <a:solidFill>
                  <a:schemeClr val="tx1"/>
                </a:solidFill>
                <a:latin typeface="+mn-lt"/>
                <a:ea typeface="+mn-ea"/>
                <a:cs typeface="+mn-cs"/>
              </a:rPr>
              <a:t>teslim tesellüm tutanağı dört nüsha düzenlenir</a:t>
            </a:r>
            <a:r>
              <a:rPr lang="tr-TR" sz="1200" kern="1200" dirty="0" smtClean="0">
                <a:solidFill>
                  <a:schemeClr val="tx1"/>
                </a:solidFill>
                <a:latin typeface="+mn-lt"/>
                <a:ea typeface="+mn-ea"/>
                <a:cs typeface="+mn-cs"/>
              </a:rPr>
              <a:t>. Düzenlenen bu tutanaklar </a:t>
            </a:r>
            <a:r>
              <a:rPr lang="tr-TR" sz="1200" b="1" u="sng" kern="1200" dirty="0" smtClean="0">
                <a:solidFill>
                  <a:schemeClr val="tx1"/>
                </a:solidFill>
                <a:latin typeface="+mn-lt"/>
                <a:ea typeface="+mn-ea"/>
                <a:cs typeface="+mn-cs"/>
              </a:rPr>
              <a:t>taşıyıcı firma temsilcisi veya sürücü tarafından da imzalanır</a:t>
            </a:r>
            <a:r>
              <a:rPr lang="tr-TR"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(3)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 ve dipkoçanının ilgili bölümlerine, boşaltılan eşyaya ilişkin bilgiler yazılır. Boşaltılan eşya ile TIR karnesinde yer alan eşyanın birbirine uygun olması ve varsa ödenmesi gereken para cezasının ödendiğinin anlaşılması üzerine,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 ve dipkoçanının ilgili bölümleri imzalanıp kaşe tatbik edilerek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 koparılır. Böylece TIR karnesi muhteviyatı eşya gümrük denetimi altına alınarak TIR karnesi sonlandırılmış olur.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22</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(4) Muayene ile görevlendirilen memur tarafından, </a:t>
            </a:r>
            <a:r>
              <a:rPr lang="tr-TR" sz="1200" b="1" kern="1200" dirty="0" smtClean="0">
                <a:solidFill>
                  <a:schemeClr val="tx1"/>
                </a:solidFill>
                <a:latin typeface="+mn-lt"/>
                <a:ea typeface="+mn-ea"/>
                <a:cs typeface="+mn-cs"/>
              </a:rPr>
              <a:t>TIR karnesi ve teslim tesellüm tutanağı</a:t>
            </a:r>
            <a:r>
              <a:rPr lang="tr-TR" sz="1200" kern="1200" dirty="0" smtClean="0">
                <a:solidFill>
                  <a:schemeClr val="tx1"/>
                </a:solidFill>
                <a:latin typeface="+mn-lt"/>
                <a:ea typeface="+mn-ea"/>
                <a:cs typeface="+mn-cs"/>
              </a:rPr>
              <a:t> karşılaştırıldıktan sonra,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yaprağındaki bilgiler ile TIR/Transit Takip Programının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ekranına</a:t>
            </a:r>
            <a:r>
              <a:rPr lang="tr-TR" sz="1200" kern="1200" dirty="0" smtClean="0">
                <a:solidFill>
                  <a:schemeClr val="tx1"/>
                </a:solidFill>
                <a:latin typeface="+mn-lt"/>
                <a:ea typeface="+mn-ea"/>
                <a:cs typeface="+mn-cs"/>
              </a:rPr>
              <a:t> girilmiş olan bilgiler kontrol edilir. </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23</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lgn="just"/>
            <a:r>
              <a:rPr lang="tr-TR" sz="1200" dirty="0" smtClean="0">
                <a:latin typeface="Calibri" pitchFamily="34" charset="0"/>
              </a:rPr>
              <a:t>TIR karnesinin </a:t>
            </a:r>
            <a:r>
              <a:rPr lang="tr-TR" sz="1200" dirty="0" err="1" smtClean="0">
                <a:latin typeface="Calibri" pitchFamily="34" charset="0"/>
              </a:rPr>
              <a:t>Volet</a:t>
            </a:r>
            <a:r>
              <a:rPr lang="tr-TR" sz="1200" dirty="0" smtClean="0">
                <a:latin typeface="Calibri" pitchFamily="34" charset="0"/>
              </a:rPr>
              <a:t>-2 yaprağı ve dipkoçanının ilgili bölümleri imzalanıp kaşe tatbik edilerek </a:t>
            </a:r>
            <a:r>
              <a:rPr lang="tr-TR" sz="1200" dirty="0" err="1" smtClean="0">
                <a:latin typeface="Calibri" pitchFamily="34" charset="0"/>
              </a:rPr>
              <a:t>Volet</a:t>
            </a:r>
            <a:r>
              <a:rPr lang="tr-TR" sz="1200" dirty="0" smtClean="0">
                <a:latin typeface="Calibri" pitchFamily="34" charset="0"/>
              </a:rPr>
              <a:t>-2 yaprağı koparılır.</a:t>
            </a:r>
            <a:r>
              <a:rPr lang="tr-TR" sz="1050" dirty="0" smtClean="0"/>
              <a:t> </a:t>
            </a:r>
          </a:p>
          <a:p>
            <a:pPr algn="just"/>
            <a:endParaRPr lang="tr-TR" sz="1050" dirty="0" smtClean="0"/>
          </a:p>
          <a:p>
            <a:pPr algn="just"/>
            <a:r>
              <a:rPr lang="tr-TR" sz="1050" dirty="0" smtClean="0"/>
              <a:t>Farklı gümrük idarelerinden gelen yazılarda; TIR</a:t>
            </a:r>
            <a:r>
              <a:rPr lang="tr-TR" sz="1050" baseline="0" dirty="0" smtClean="0"/>
              <a:t> Karnesi işlemlerini gerçekleştiren </a:t>
            </a:r>
            <a:r>
              <a:rPr lang="tr-TR" sz="1050" baseline="0" dirty="0" err="1" smtClean="0"/>
              <a:t>YGM’lerin</a:t>
            </a:r>
            <a:r>
              <a:rPr lang="tr-TR" sz="1050" baseline="0" dirty="0" smtClean="0"/>
              <a:t> bazen mühür ve kaşe uygulaması konusunda gerekli özeni göstermedikleri anlaşılmaktadır. Sürecin aksamaması ve işlemlerin hızlı bir şekilde tamamlanabilmesi açısından siz değerli Yetkilendirilmiş Gümrük Müşavirlerinin bu konuya gerekli özeni göstermesi gerekmektedir.</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24</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err="1" smtClean="0">
                <a:solidFill>
                  <a:schemeClr val="tx1"/>
                </a:solidFill>
                <a:latin typeface="+mn-lt"/>
                <a:ea typeface="+mn-ea"/>
                <a:cs typeface="+mn-cs"/>
              </a:rPr>
              <a:t>Parsiyel</a:t>
            </a:r>
            <a:r>
              <a:rPr lang="tr-TR" sz="1200" b="1" kern="1200" dirty="0" smtClean="0">
                <a:solidFill>
                  <a:schemeClr val="tx1"/>
                </a:solidFill>
                <a:latin typeface="+mn-lt"/>
                <a:ea typeface="+mn-ea"/>
                <a:cs typeface="+mn-cs"/>
              </a:rPr>
              <a:t> boşaltmalarda TIR karnesi işlemleri</a:t>
            </a:r>
            <a:endParaRPr lang="tr-TR" sz="1200"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(MADDE 35 )</a:t>
            </a:r>
            <a:r>
              <a:rPr lang="tr-TR" sz="1200" kern="1200" dirty="0" smtClean="0">
                <a:solidFill>
                  <a:schemeClr val="tx1"/>
                </a:solidFill>
                <a:latin typeface="+mn-lt"/>
                <a:ea typeface="+mn-ea"/>
                <a:cs typeface="+mn-cs"/>
              </a:rPr>
              <a:t> </a:t>
            </a:r>
            <a:r>
              <a:rPr lang="tr-TR" sz="1200" b="1" dirty="0" smtClean="0">
                <a:latin typeface="Calibri" pitchFamily="34" charset="0"/>
              </a:rPr>
              <a:t>Giriş gümrük idaresinden ilk varış gümrük idaresine sevk edilen eşyaya ilişkin işlemler yani; </a:t>
            </a:r>
            <a:r>
              <a:rPr lang="tr-TR" sz="1200" b="1" i="1" dirty="0" smtClean="0">
                <a:latin typeface="Calibri" pitchFamily="34" charset="0"/>
              </a:rPr>
              <a:t>“TIR Karnesi işlemleri”, “eşyanın boşaltılması ve muayenesi” ve “eksiklik / fazlalık takibatı” </a:t>
            </a:r>
            <a:r>
              <a:rPr lang="tr-TR" sz="1200" b="1" dirty="0" smtClean="0">
                <a:latin typeface="Calibri" pitchFamily="34" charset="0"/>
              </a:rPr>
              <a:t>ilk varış gümrük idaresi tarafından yerine getirilir.</a:t>
            </a:r>
            <a:r>
              <a:rPr lang="tr-TR" sz="1200" baseline="0" dirty="0" smtClean="0">
                <a:latin typeface="Calibri" pitchFamily="34" charset="0"/>
              </a:rPr>
              <a:t> </a:t>
            </a:r>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İlk varış gümrük idaresi tarafından düzenlenen </a:t>
            </a:r>
            <a:r>
              <a:rPr lang="tr-TR" sz="1200" b="1" kern="1200" dirty="0" smtClean="0">
                <a:solidFill>
                  <a:schemeClr val="tx1"/>
                </a:solidFill>
                <a:latin typeface="+mn-lt"/>
                <a:ea typeface="+mn-ea"/>
                <a:cs typeface="+mn-cs"/>
              </a:rPr>
              <a:t>teslim ve tesellüm tutanağı TIR karnesinin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yaprağına eklenir </a:t>
            </a:r>
            <a:r>
              <a:rPr lang="tr-TR" sz="1200" kern="1200" dirty="0" smtClean="0">
                <a:solidFill>
                  <a:schemeClr val="tx1"/>
                </a:solidFill>
                <a:latin typeface="+mn-lt"/>
                <a:ea typeface="+mn-ea"/>
                <a:cs typeface="+mn-cs"/>
              </a:rPr>
              <a:t>ve bu Tebliğin 41 inci maddesi hükümlerine göre işlem yapılmak üzere koparılarak alıkonulur. </a:t>
            </a:r>
            <a:r>
              <a:rPr lang="tr-TR" sz="1200" b="1" kern="1200" dirty="0" smtClean="0">
                <a:solidFill>
                  <a:schemeClr val="tx1"/>
                </a:solidFill>
                <a:latin typeface="+mn-lt"/>
                <a:ea typeface="+mn-ea"/>
                <a:cs typeface="+mn-cs"/>
              </a:rPr>
              <a:t>TIR karnesinin bir sonraki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-1 yaprağı ve dipkoçanı ile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yaprağının ilgili bölümlerine giriş tescil numarası, giriş gümrük idaresi, ikinci varış gümrük idaresi, belli bir güzergâhın izlenmesinin zorunlu kılındığı hallerde belirlenen güzergâh ile transit süresi yazılır.</a:t>
            </a:r>
            <a:r>
              <a:rPr lang="tr-TR" sz="1200" kern="1200" dirty="0" smtClean="0">
                <a:solidFill>
                  <a:schemeClr val="tx1"/>
                </a:solidFill>
                <a:latin typeface="+mn-lt"/>
                <a:ea typeface="+mn-ea"/>
                <a:cs typeface="+mn-cs"/>
              </a:rPr>
              <a:t> TIR/Transit Takip Programının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-1 ekranına TIR karnesi numarası ve sayfa numarası ile birlikte gerekli diğer bilgiler girilir.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-1 yaprağı Tebliğin </a:t>
            </a:r>
            <a:r>
              <a:rPr lang="tr-TR" sz="1200" b="1" u="sng" kern="1200" dirty="0" smtClean="0">
                <a:solidFill>
                  <a:schemeClr val="tx1"/>
                </a:solidFill>
                <a:latin typeface="+mn-lt"/>
                <a:ea typeface="+mn-ea"/>
                <a:cs typeface="+mn-cs"/>
                <a:hlinkClick r:id="rId3" action="ppaction://hlinkfile"/>
              </a:rPr>
              <a:t>28 ve 31</a:t>
            </a:r>
            <a:r>
              <a:rPr lang="tr-TR" sz="1200" b="1" kern="1200" dirty="0" smtClean="0">
                <a:solidFill>
                  <a:schemeClr val="tx1"/>
                </a:solidFill>
                <a:latin typeface="+mn-lt"/>
                <a:ea typeface="+mn-ea"/>
                <a:cs typeface="+mn-cs"/>
              </a:rPr>
              <a:t> inci maddeleri hükümlerine göre işlem yapılmak üzere koparılarak alıkonulur.</a:t>
            </a:r>
            <a:r>
              <a:rPr lang="tr-TR" sz="1200" kern="1200" dirty="0" smtClean="0">
                <a:solidFill>
                  <a:schemeClr val="tx1"/>
                </a:solidFill>
                <a:latin typeface="+mn-lt"/>
                <a:ea typeface="+mn-ea"/>
                <a:cs typeface="+mn-cs"/>
              </a:rPr>
              <a:t> </a:t>
            </a:r>
            <a:r>
              <a:rPr lang="tr-TR" sz="1200" b="1" kern="1200" dirty="0" smtClean="0">
                <a:solidFill>
                  <a:schemeClr val="tx1"/>
                </a:solidFill>
                <a:latin typeface="+mn-lt"/>
                <a:ea typeface="+mn-ea"/>
                <a:cs typeface="+mn-cs"/>
              </a:rPr>
              <a:t>TIR karnesi sürücüye verilir ve taşıt ikinci varış gümrük idaresine sevk edilir.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25</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lvl="0" algn="just"/>
            <a:r>
              <a:rPr lang="tr-TR" dirty="0" smtClean="0"/>
              <a:t>Tır Karnesi </a:t>
            </a:r>
            <a:r>
              <a:rPr lang="tr-TR" dirty="0" err="1" smtClean="0"/>
              <a:t>Volet</a:t>
            </a:r>
            <a:r>
              <a:rPr lang="tr-TR" dirty="0" smtClean="0"/>
              <a:t>-2 yaprağı Karne üzerinde ve TIR antrepo web programında sonlandırılır. </a:t>
            </a:r>
          </a:p>
          <a:p>
            <a:pPr lvl="0" algn="just"/>
            <a:r>
              <a:rPr lang="tr-TR" dirty="0" smtClean="0"/>
              <a:t>Boşaltma yapmak üzere yeni bir gümrük idaresine sevk edilecek araç ve eşya için TIR antrepo web programında, “TIR Karnesi Muayene Onay” ekranı açılır. TIR Karne numarası ve boşaltması yapılan </a:t>
            </a:r>
            <a:r>
              <a:rPr lang="tr-TR" dirty="0" err="1" smtClean="0"/>
              <a:t>Volet</a:t>
            </a:r>
            <a:r>
              <a:rPr lang="tr-TR" dirty="0" smtClean="0"/>
              <a:t>-2 sayfa sayısı yazılır; mavi buton tıklanır. “</a:t>
            </a:r>
            <a:r>
              <a:rPr lang="tr-TR" dirty="0" err="1" smtClean="0"/>
              <a:t>Volet</a:t>
            </a:r>
            <a:r>
              <a:rPr lang="tr-TR" dirty="0" smtClean="0"/>
              <a:t>-1 Sevk Bilgileri Ekranı’nda ilgili alanlar doldurulur ve kayıt butonu tıklanır. </a:t>
            </a:r>
          </a:p>
          <a:p>
            <a:pPr lvl="0" algn="just"/>
            <a:r>
              <a:rPr lang="tr-TR" dirty="0" smtClean="0"/>
              <a:t>Sevk yaprakları olan </a:t>
            </a:r>
            <a:r>
              <a:rPr lang="tr-TR" dirty="0" err="1" smtClean="0"/>
              <a:t>Volet</a:t>
            </a:r>
            <a:r>
              <a:rPr lang="tr-TR" dirty="0" smtClean="0"/>
              <a:t>-1 ve </a:t>
            </a:r>
            <a:r>
              <a:rPr lang="tr-TR" dirty="0" err="1" smtClean="0"/>
              <a:t>Volet</a:t>
            </a:r>
            <a:r>
              <a:rPr lang="tr-TR" dirty="0" smtClean="0"/>
              <a:t>-2 yaprakları üzerinde, araca tatbik edilen yeni mührün numarasının yazılması ve kaşe tatbikinin yanı sıra aracın sevk tarihi yazılır. </a:t>
            </a:r>
          </a:p>
          <a:p>
            <a:pPr lvl="0" algn="just"/>
            <a:r>
              <a:rPr lang="tr-TR" dirty="0" smtClean="0"/>
              <a:t>Antrepolardaki bilgisayar bağlantılarında sorun olduğu takdirde </a:t>
            </a:r>
            <a:r>
              <a:rPr lang="tr-TR" dirty="0" err="1" smtClean="0"/>
              <a:t>Volet</a:t>
            </a:r>
            <a:r>
              <a:rPr lang="tr-TR" dirty="0" smtClean="0"/>
              <a:t>-1 sevk işlemleri gümrük idaresinde yapılır. </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26</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(2) TIR karnesinde yer alan ikinci varış gümrük idaresine ait eşya için birinci fıkrada belirtilen işlemler yapılır.</a:t>
            </a:r>
          </a:p>
          <a:p>
            <a:r>
              <a:rPr lang="tr-TR" sz="1200" kern="1200" dirty="0" smtClean="0">
                <a:solidFill>
                  <a:schemeClr val="tx1"/>
                </a:solidFill>
                <a:latin typeface="+mn-lt"/>
                <a:ea typeface="+mn-ea"/>
                <a:cs typeface="+mn-cs"/>
              </a:rPr>
              <a:t>(3) </a:t>
            </a:r>
            <a:r>
              <a:rPr lang="tr-TR" sz="1200" b="1" kern="1200" dirty="0" smtClean="0">
                <a:solidFill>
                  <a:schemeClr val="tx1"/>
                </a:solidFill>
                <a:latin typeface="+mn-lt"/>
                <a:ea typeface="+mn-ea"/>
                <a:cs typeface="+mn-cs"/>
              </a:rPr>
              <a:t>Son varış gümrük idaresinde </a:t>
            </a:r>
            <a:r>
              <a:rPr lang="tr-TR" sz="1200" kern="1200" dirty="0" smtClean="0">
                <a:solidFill>
                  <a:schemeClr val="tx1"/>
                </a:solidFill>
                <a:latin typeface="+mn-lt"/>
                <a:ea typeface="+mn-ea"/>
                <a:cs typeface="+mn-cs"/>
              </a:rPr>
              <a:t>boşaltılacak eşya için bu Tebliğin 32, 33 ve 34 üncü maddeleri hükümlerine göre işlem yapılır.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 ve dipkoçanına gerekli kayıtlar yapılır ve boşaltma meşruhatı düşülür. TIR/Transit Takip Programının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ekranına TIR karnesi numarası ve sayfa numarası ile birlikte gerekli diğer bilgiler girilir. Düzenlenen teslim ve tesellüm tutanağının bir nüshası taşıyıcı firma temsilcisi veya sürücüye verilir. Bir nüshası sürücüye verilecek TIR karnesine eklenir. Diğer nüshası ise koparılan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yaprağına eklenerek bu Tebliğin 41 inci maddesi göre işlem yapılmak üzere alıkonulur.</a:t>
            </a:r>
          </a:p>
          <a:p>
            <a:r>
              <a:rPr lang="tr-TR" sz="1200" kern="1200" dirty="0" smtClean="0">
                <a:solidFill>
                  <a:schemeClr val="tx1"/>
                </a:solidFill>
                <a:latin typeface="+mn-lt"/>
                <a:ea typeface="+mn-ea"/>
                <a:cs typeface="+mn-cs"/>
              </a:rPr>
              <a:t>(4) </a:t>
            </a:r>
            <a:r>
              <a:rPr lang="tr-TR" sz="1200" kern="1200" dirty="0" err="1" smtClean="0">
                <a:solidFill>
                  <a:schemeClr val="tx1"/>
                </a:solidFill>
                <a:latin typeface="+mn-lt"/>
                <a:ea typeface="+mn-ea"/>
                <a:cs typeface="+mn-cs"/>
              </a:rPr>
              <a:t>Parsiyel</a:t>
            </a:r>
            <a:r>
              <a:rPr lang="tr-TR" sz="1200" kern="1200" dirty="0" smtClean="0">
                <a:solidFill>
                  <a:schemeClr val="tx1"/>
                </a:solidFill>
                <a:latin typeface="+mn-lt"/>
                <a:ea typeface="+mn-ea"/>
                <a:cs typeface="+mn-cs"/>
              </a:rPr>
              <a:t> boşaltmalarda, ilk varış gümrük idaresi bir iç gümrük idaresi olabileceği gibi, bir serbest bölge gümrük idaresi de olabilir. </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27</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Varış ve çıkış gümrük idarelerinde işlem gören TIR karnesinin </a:t>
            </a:r>
            <a:r>
              <a:rPr lang="tr-TR" sz="1200" b="1" kern="1200" dirty="0" err="1" smtClean="0">
                <a:solidFill>
                  <a:schemeClr val="tx1"/>
                </a:solidFill>
                <a:latin typeface="+mn-lt"/>
                <a:ea typeface="+mn-ea"/>
                <a:cs typeface="+mn-cs"/>
              </a:rPr>
              <a:t>Volet</a:t>
            </a:r>
            <a:r>
              <a:rPr lang="tr-TR" sz="1200" b="1" kern="1200" dirty="0" smtClean="0">
                <a:solidFill>
                  <a:schemeClr val="tx1"/>
                </a:solidFill>
                <a:latin typeface="+mn-lt"/>
                <a:ea typeface="+mn-ea"/>
                <a:cs typeface="+mn-cs"/>
              </a:rPr>
              <a:t>-2 yapraklarına ilişkin yapılacak işlemler</a:t>
            </a:r>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r>
              <a:rPr lang="tr-TR" sz="1200" kern="1200" dirty="0" smtClean="0">
                <a:solidFill>
                  <a:schemeClr val="tx1"/>
                </a:solidFill>
                <a:latin typeface="+mn-lt"/>
                <a:ea typeface="+mn-ea"/>
                <a:cs typeface="+mn-cs"/>
              </a:rPr>
              <a:t>Yetkilendirilmiş gümrük müşavirleri, antrepolarda bir gün içerisinde sonlandırdıkları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yapraklarının asılları ve eklerini ek-8’de yer alan bordroya tescil numarasına göre kaydederek en geç yedi gün içerisinde antreponun bağlı bulunduğu gümrük idaresine gönderir. Bu hükme uyulmaması halinde, her bir bordro için Gümrük Yönetmeliğinin </a:t>
            </a:r>
            <a:r>
              <a:rPr lang="tr-TR" sz="1200" u="sng" kern="1200" dirty="0" smtClean="0">
                <a:solidFill>
                  <a:schemeClr val="tx1"/>
                </a:solidFill>
                <a:latin typeface="+mn-lt"/>
                <a:ea typeface="+mn-ea"/>
                <a:cs typeface="+mn-cs"/>
                <a:hlinkClick r:id="rId3" action="ppaction://hlinkfile"/>
              </a:rPr>
              <a:t>584 üncü</a:t>
            </a:r>
            <a:r>
              <a:rPr lang="tr-TR" sz="1200" kern="1200" dirty="0" smtClean="0">
                <a:solidFill>
                  <a:schemeClr val="tx1"/>
                </a:solidFill>
                <a:latin typeface="+mn-lt"/>
                <a:ea typeface="+mn-ea"/>
                <a:cs typeface="+mn-cs"/>
              </a:rPr>
              <a:t> maddesi uyarınca işlem yapılır. </a:t>
            </a:r>
          </a:p>
          <a:p>
            <a:endParaRPr lang="tr-TR" sz="1200" kern="1200" dirty="0" smtClean="0">
              <a:solidFill>
                <a:schemeClr val="tx1"/>
              </a:solidFill>
              <a:latin typeface="+mn-lt"/>
              <a:ea typeface="+mn-ea"/>
              <a:cs typeface="+mn-cs"/>
            </a:endParaRPr>
          </a:p>
          <a:p>
            <a:r>
              <a:rPr lang="tr-TR" sz="1200" kern="1200" dirty="0" smtClean="0">
                <a:solidFill>
                  <a:schemeClr val="tx1"/>
                </a:solidFill>
                <a:latin typeface="+mn-lt"/>
                <a:ea typeface="+mn-ea"/>
                <a:cs typeface="+mn-cs"/>
              </a:rPr>
              <a:t>584. madde: GK</a:t>
            </a:r>
            <a:r>
              <a:rPr lang="tr-TR" sz="1200" kern="1200" baseline="0" dirty="0" smtClean="0">
                <a:solidFill>
                  <a:schemeClr val="tx1"/>
                </a:solidFill>
                <a:latin typeface="+mn-lt"/>
                <a:ea typeface="+mn-ea"/>
                <a:cs typeface="+mn-cs"/>
              </a:rPr>
              <a:t> 241/1 usulsüzlük cezası uygulanması.</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28</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Eksiklik/fazlalık takibatında </a:t>
            </a:r>
            <a:r>
              <a:rPr lang="tr-TR" dirty="0" err="1" smtClean="0"/>
              <a:t>YGM’lere</a:t>
            </a:r>
            <a:r>
              <a:rPr lang="tr-TR" dirty="0" smtClean="0"/>
              <a:t> düşen sorumluluk;</a:t>
            </a:r>
          </a:p>
          <a:p>
            <a:r>
              <a:rPr lang="tr-TR" sz="1200" dirty="0" smtClean="0">
                <a:solidFill>
                  <a:schemeClr val="bg1"/>
                </a:solidFill>
                <a:latin typeface="Calibri" pitchFamily="34" charset="0"/>
              </a:rPr>
              <a:t>Antrepolara eşya alınması ve çıkarılması sırasında eksiklik ve fazlalık tespit edilmesi halinde durumu </a:t>
            </a:r>
            <a:r>
              <a:rPr lang="tr-TR" sz="1200" b="1" dirty="0" smtClean="0">
                <a:solidFill>
                  <a:schemeClr val="bg1"/>
                </a:solidFill>
                <a:effectLst>
                  <a:outerShdw blurRad="38100" dist="38100" dir="2700000" algn="tl">
                    <a:srgbClr val="000000">
                      <a:alpha val="43137"/>
                    </a:srgbClr>
                  </a:outerShdw>
                </a:effectLst>
                <a:latin typeface="Calibri" pitchFamily="34" charset="0"/>
              </a:rPr>
              <a:t>gümrük müşavir yardımcısı ve antrepo işleticisi ile birlikte </a:t>
            </a:r>
            <a:r>
              <a:rPr lang="tr-TR" sz="1200" dirty="0" smtClean="0">
                <a:solidFill>
                  <a:schemeClr val="bg1"/>
                </a:solidFill>
                <a:latin typeface="Calibri" pitchFamily="34" charset="0"/>
              </a:rPr>
              <a:t>tutanağa bağlamak ve derhal ilgili gümrük idaresine bilgi vermektir. </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29</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84138" indent="25400" algn="just">
              <a:buNone/>
            </a:pPr>
            <a:r>
              <a:rPr lang="tr-TR" dirty="0" smtClean="0"/>
              <a:t>Eksiklik ve fazlalık takibine ilişkin olarak;</a:t>
            </a:r>
            <a:endParaRPr lang="tr-TR" dirty="0" smtClean="0">
              <a:latin typeface="Calibri" pitchFamily="34" charset="0"/>
            </a:endParaRPr>
          </a:p>
          <a:p>
            <a:pPr marL="84138" indent="25400" algn="just">
              <a:buNone/>
            </a:pPr>
            <a:r>
              <a:rPr lang="tr-TR" dirty="0" smtClean="0">
                <a:latin typeface="Calibri" pitchFamily="34" charset="0"/>
              </a:rPr>
              <a:t>Antrepo beyannamesinin tescilini müteakip, kabul işlemi yapılacak ve beyanname muayene memuruna havale edilecektir. Bunu takiben eşya taşıttan indirilecek ve </a:t>
            </a:r>
            <a:r>
              <a:rPr lang="tr-TR" b="1" dirty="0" smtClean="0">
                <a:latin typeface="Calibri" pitchFamily="34" charset="0"/>
              </a:rPr>
              <a:t>YGM</a:t>
            </a:r>
            <a:r>
              <a:rPr lang="tr-TR" dirty="0" smtClean="0">
                <a:latin typeface="Calibri" pitchFamily="34" charset="0"/>
              </a:rPr>
              <a:t> </a:t>
            </a:r>
            <a:r>
              <a:rPr lang="tr-TR" b="1" dirty="0" smtClean="0">
                <a:latin typeface="Calibri" pitchFamily="34" charset="0"/>
              </a:rPr>
              <a:t>tarafından</a:t>
            </a:r>
            <a:r>
              <a:rPr lang="tr-TR" dirty="0" smtClean="0">
                <a:latin typeface="Calibri" pitchFamily="34" charset="0"/>
              </a:rPr>
              <a:t> sayım tutanağına bağlanarak antrepoya alınacaktır. Sayım tutanağının taşıma belgelerinde ve sistemde kayıtlı bilgilere uygun olması halinde beyanname üzerindeki bloke kaldırılacaktır. </a:t>
            </a:r>
          </a:p>
          <a:p>
            <a:pPr marL="84138" indent="25400" algn="just">
              <a:buNone/>
            </a:pPr>
            <a:r>
              <a:rPr lang="tr-TR" b="1" dirty="0" smtClean="0">
                <a:latin typeface="Calibri" pitchFamily="34" charset="0"/>
              </a:rPr>
              <a:t>YGM tarafından</a:t>
            </a:r>
            <a:r>
              <a:rPr lang="tr-TR" dirty="0" smtClean="0">
                <a:latin typeface="Calibri" pitchFamily="34" charset="0"/>
              </a:rPr>
              <a:t> eksiklik ya da fazlalık tespit edilmesi halinde bu durum sayım tutanağında belirtilecek ve muayene memurunca beyanname üzerinde gerekli düzeltme yapılacaktır. Takibat bu tespite göre yürütülecektir.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30</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lvl="0"/>
            <a:r>
              <a:rPr lang="tr-TR" sz="1200" b="1" kern="1200" dirty="0" smtClean="0">
                <a:solidFill>
                  <a:schemeClr val="tx1"/>
                </a:solidFill>
                <a:latin typeface="+mn-lt"/>
                <a:ea typeface="+mn-ea"/>
                <a:cs typeface="+mn-cs"/>
              </a:rPr>
              <a:t>İşlemlerin Hızlanması:</a:t>
            </a:r>
            <a:r>
              <a:rPr lang="tr-TR" sz="1200" kern="1200" dirty="0" smtClean="0">
                <a:solidFill>
                  <a:schemeClr val="tx1"/>
                </a:solidFill>
                <a:latin typeface="+mn-lt"/>
                <a:ea typeface="+mn-ea"/>
                <a:cs typeface="+mn-cs"/>
              </a:rPr>
              <a:t> Denetimlerin memurlar yerine YGM eliyle yapılması işlemleri hızlandırmaktadır.</a:t>
            </a:r>
          </a:p>
          <a:p>
            <a:pPr lvl="0"/>
            <a:r>
              <a:rPr lang="tr-TR" sz="1200" b="1" kern="1200" dirty="0" smtClean="0">
                <a:solidFill>
                  <a:schemeClr val="tx1"/>
                </a:solidFill>
                <a:latin typeface="+mn-lt"/>
                <a:ea typeface="+mn-ea"/>
                <a:cs typeface="+mn-cs"/>
              </a:rPr>
              <a:t>Maliyet avantajı:</a:t>
            </a:r>
            <a:r>
              <a:rPr lang="tr-TR" sz="1200" kern="1200" dirty="0" smtClean="0">
                <a:solidFill>
                  <a:schemeClr val="tx1"/>
                </a:solidFill>
                <a:latin typeface="+mn-lt"/>
                <a:ea typeface="+mn-ea"/>
                <a:cs typeface="+mn-cs"/>
              </a:rPr>
              <a:t> Antrepo sahipleri önceden gümrük memurlarına ödedikleri; fazla mesai, yolluk, harcırah vb maliyetler yerini tespit işlemi başına </a:t>
            </a:r>
            <a:r>
              <a:rPr lang="tr-TR" sz="1200" kern="1200" dirty="0" err="1" smtClean="0">
                <a:solidFill>
                  <a:schemeClr val="tx1"/>
                </a:solidFill>
                <a:latin typeface="+mn-lt"/>
                <a:ea typeface="+mn-ea"/>
                <a:cs typeface="+mn-cs"/>
              </a:rPr>
              <a:t>YGM’lere</a:t>
            </a:r>
            <a:r>
              <a:rPr lang="tr-TR" sz="1200" kern="1200" dirty="0" smtClean="0">
                <a:solidFill>
                  <a:schemeClr val="tx1"/>
                </a:solidFill>
                <a:latin typeface="+mn-lt"/>
                <a:ea typeface="+mn-ea"/>
                <a:cs typeface="+mn-cs"/>
              </a:rPr>
              <a:t> verilen ücret almıştır. Ancak antrepo işlemlerinin hızlanmasının yarattığı avantaj bu maliyeti ortadan kaldırmaktadır.</a:t>
            </a:r>
          </a:p>
          <a:p>
            <a:pPr lvl="0"/>
            <a:r>
              <a:rPr lang="tr-TR" sz="1200" b="1" kern="1200" dirty="0" smtClean="0">
                <a:solidFill>
                  <a:schemeClr val="tx1"/>
                </a:solidFill>
                <a:latin typeface="+mn-lt"/>
                <a:ea typeface="+mn-ea"/>
                <a:cs typeface="+mn-cs"/>
              </a:rPr>
              <a:t>İdare açısından İşgücü tasarrufu:</a:t>
            </a:r>
            <a:r>
              <a:rPr lang="tr-TR" sz="1200" kern="1200" dirty="0" smtClean="0">
                <a:solidFill>
                  <a:schemeClr val="tx1"/>
                </a:solidFill>
                <a:latin typeface="+mn-lt"/>
                <a:ea typeface="+mn-ea"/>
                <a:cs typeface="+mn-cs"/>
              </a:rPr>
              <a:t> Gümrük idarelerinde zaten kısıtlı olan çalışanların bir de özel antrepolarda görevlendirilmesi uygulaması sona erdiğinden iş gücü verimliliğine katkı sağlamaktadır.</a:t>
            </a:r>
          </a:p>
          <a:p>
            <a:pPr lvl="0"/>
            <a:r>
              <a:rPr lang="tr-TR" sz="1200" b="1" kern="1200" dirty="0" smtClean="0">
                <a:solidFill>
                  <a:schemeClr val="tx1"/>
                </a:solidFill>
                <a:latin typeface="+mn-lt"/>
                <a:ea typeface="+mn-ea"/>
                <a:cs typeface="+mn-cs"/>
              </a:rPr>
              <a:t>Ekonomiye Katkı:</a:t>
            </a:r>
            <a:r>
              <a:rPr lang="tr-TR" sz="1200" kern="1200" dirty="0" smtClean="0">
                <a:solidFill>
                  <a:schemeClr val="tx1"/>
                </a:solidFill>
                <a:latin typeface="+mn-lt"/>
                <a:ea typeface="+mn-ea"/>
                <a:cs typeface="+mn-cs"/>
              </a:rPr>
              <a:t> Özel sektöre aktarılan kaynak ile hem istihdam yaratılmakta hem de ekonomiye katkı sağlanmaktadır.</a:t>
            </a:r>
          </a:p>
          <a:p>
            <a:pPr lvl="0"/>
            <a:r>
              <a:rPr lang="tr-TR" sz="1200" b="1" kern="1200" dirty="0" smtClean="0">
                <a:solidFill>
                  <a:schemeClr val="tx1"/>
                </a:solidFill>
                <a:latin typeface="+mn-lt"/>
                <a:ea typeface="+mn-ea"/>
                <a:cs typeface="+mn-cs"/>
              </a:rPr>
              <a:t>Vergi Gelirine katkı:</a:t>
            </a:r>
            <a:r>
              <a:rPr lang="tr-TR" sz="1200" kern="1200" dirty="0" smtClean="0">
                <a:solidFill>
                  <a:schemeClr val="tx1"/>
                </a:solidFill>
                <a:latin typeface="+mn-lt"/>
                <a:ea typeface="+mn-ea"/>
                <a:cs typeface="+mn-cs"/>
              </a:rPr>
              <a:t> Sistem içerisinde olan </a:t>
            </a:r>
            <a:r>
              <a:rPr lang="tr-TR" sz="1200" kern="1200" dirty="0" err="1" smtClean="0">
                <a:solidFill>
                  <a:schemeClr val="tx1"/>
                </a:solidFill>
                <a:latin typeface="+mn-lt"/>
                <a:ea typeface="+mn-ea"/>
                <a:cs typeface="+mn-cs"/>
              </a:rPr>
              <a:t>YGM’ler</a:t>
            </a:r>
            <a:r>
              <a:rPr lang="tr-TR" sz="1200" kern="1200" dirty="0" smtClean="0">
                <a:solidFill>
                  <a:schemeClr val="tx1"/>
                </a:solidFill>
                <a:latin typeface="+mn-lt"/>
                <a:ea typeface="+mn-ea"/>
                <a:cs typeface="+mn-cs"/>
              </a:rPr>
              <a:t> ve diğer tüzel kişilerin ödedikleri KDV, Kurumlar Vergisi ve Gelir Vergisi kamu gelirine katkı sağlamaktadır.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4</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Normal</a:t>
            </a:r>
            <a:r>
              <a:rPr lang="tr-TR" sz="1200" b="1" kern="1200" baseline="0" dirty="0" smtClean="0">
                <a:solidFill>
                  <a:schemeClr val="tx1"/>
                </a:solidFill>
                <a:latin typeface="+mn-lt"/>
                <a:ea typeface="+mn-ea"/>
                <a:cs typeface="+mn-cs"/>
              </a:rPr>
              <a:t> koşullar altında eşyanın antrepoya boşaltılması işlemlerini inceledikten sonra; şayet TIR Karnesi muhteviyatı eşya da bir eksiklik ya da fazlalık söz konusu ise yine TIR İşlemleri tebliğine dönmek durumunda kalıyoruz. Buna göre;</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MADDE 34 -</a:t>
            </a:r>
            <a:r>
              <a:rPr lang="tr-TR" sz="1200" kern="1200" dirty="0" smtClean="0">
                <a:solidFill>
                  <a:schemeClr val="tx1"/>
                </a:solidFill>
                <a:latin typeface="+mn-lt"/>
                <a:ea typeface="+mn-ea"/>
                <a:cs typeface="+mn-cs"/>
              </a:rPr>
              <a:t> (1) TIR karnesindeki miktara göre eksik veya fazla çıkan kaplar ile dökme eşyada (2009/15481 sayılı Gümrük Kanununun Bazı Maddelerinin Uygulanması Hakkında Kararın </a:t>
            </a:r>
            <a:r>
              <a:rPr lang="tr-TR" sz="1200" u="sng" kern="1200" dirty="0" smtClean="0">
                <a:solidFill>
                  <a:schemeClr val="tx1"/>
                </a:solidFill>
                <a:latin typeface="+mn-lt"/>
                <a:ea typeface="+mn-ea"/>
                <a:cs typeface="+mn-cs"/>
                <a:hlinkClick r:id="rId3" action="ppaction://hlinkfile"/>
              </a:rPr>
              <a:t>131 inci</a:t>
            </a:r>
            <a:r>
              <a:rPr lang="tr-TR" sz="1200" kern="1200" dirty="0" smtClean="0">
                <a:solidFill>
                  <a:schemeClr val="tx1"/>
                </a:solidFill>
                <a:latin typeface="+mn-lt"/>
                <a:ea typeface="+mn-ea"/>
                <a:cs typeface="+mn-cs"/>
              </a:rPr>
              <a:t> maddesinde) mevzuatta belirtilen oranları aşan eksiklik veya fazlalık için takibat yapılır. TIR karnesinin Volet-2 yaprağı ve dipkoçanının ilgili bölümlerine eksik veya fazla çıkan eşya miktarı yazılır ve “şartlı ibra edilmiştir” şerhi düşülür. Ayrıca TIR/Transit Takip Programının Volet-2 ekranına “şartlı ibra edildi” kaydı girilir. </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31</a:t>
            </a:fld>
            <a:endParaRPr lang="tr-T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(2) </a:t>
            </a:r>
            <a:r>
              <a:rPr lang="tr-TR" sz="1200" b="1" u="sng" kern="1200" dirty="0" smtClean="0">
                <a:solidFill>
                  <a:schemeClr val="tx1"/>
                </a:solidFill>
                <a:latin typeface="+mn-lt"/>
                <a:ea typeface="+mn-ea"/>
                <a:cs typeface="+mn-cs"/>
              </a:rPr>
              <a:t>Eksiklik veya fazlalığa ilişkin tutanağın imzalandığı tarihte TIR karnesi hamiline yapılan bildirim ile eksiklik veya fazlalığın nedeninin üç ay içinde belgelendirilmesi istenir.</a:t>
            </a:r>
            <a:r>
              <a:rPr lang="tr-TR" sz="1200" kern="1200" dirty="0" smtClean="0">
                <a:solidFill>
                  <a:schemeClr val="tx1"/>
                </a:solidFill>
                <a:latin typeface="+mn-lt"/>
                <a:ea typeface="+mn-ea"/>
                <a:cs typeface="+mn-cs"/>
              </a:rPr>
              <a:t> </a:t>
            </a:r>
            <a:r>
              <a:rPr lang="tr-TR" sz="1200" b="1" u="none" kern="1200" dirty="0" smtClean="0">
                <a:solidFill>
                  <a:schemeClr val="tx1"/>
                </a:solidFill>
                <a:latin typeface="+mn-lt"/>
                <a:ea typeface="+mn-ea"/>
                <a:cs typeface="+mn-cs"/>
              </a:rPr>
              <a:t>Eşyanın mahrecinden yüklenmediği, yanlışlıkla başka bir yere boşaltıldığı ya da kaza veya avarya sonucu kaybolduğu veya çalındığına ilişkin belgenin, </a:t>
            </a:r>
            <a:r>
              <a:rPr lang="tr-TR" sz="1200" i="1" kern="1200" dirty="0" smtClean="0">
                <a:solidFill>
                  <a:schemeClr val="tx1"/>
                </a:solidFill>
                <a:latin typeface="+mn-lt"/>
                <a:ea typeface="+mn-ea"/>
                <a:cs typeface="+mn-cs"/>
              </a:rPr>
              <a:t>eşyanın yüklendiği liman idaresi, çıkış acentesi, taşıyıcının bir kamu kuruluşu olması halinde bu kuruluş veya yükleme esnasında bu kurum ve kuruluşların bulunmaması halinde ihracatçı veya yüklemeyi yapan kuruluştan alınarak eşyanın yüklendiği limandaki en büyük mülki idare amiri, gümrük idaresi, ticaret ve sanayi odaları, liman başkanlığı, konsolosluk veya büyükelçiliklerden herhangi birisine </a:t>
            </a:r>
            <a:r>
              <a:rPr lang="tr-TR" sz="1200" kern="1200" dirty="0" smtClean="0">
                <a:solidFill>
                  <a:schemeClr val="tx1"/>
                </a:solidFill>
                <a:latin typeface="+mn-lt"/>
                <a:ea typeface="+mn-ea"/>
                <a:cs typeface="+mn-cs"/>
              </a:rPr>
              <a:t>tasdik ettirilerek </a:t>
            </a:r>
            <a:r>
              <a:rPr lang="tr-TR" sz="1200" b="1" kern="1200" dirty="0" smtClean="0">
                <a:solidFill>
                  <a:schemeClr val="tx1"/>
                </a:solidFill>
                <a:latin typeface="+mn-lt"/>
                <a:ea typeface="+mn-ea"/>
                <a:cs typeface="+mn-cs"/>
              </a:rPr>
              <a:t>TIR karnesi hamili tarafından ibrazı halinde,</a:t>
            </a:r>
            <a:r>
              <a:rPr lang="tr-TR" sz="1200" kern="1200" dirty="0" smtClean="0">
                <a:solidFill>
                  <a:schemeClr val="tx1"/>
                </a:solidFill>
                <a:latin typeface="+mn-lt"/>
                <a:ea typeface="+mn-ea"/>
                <a:cs typeface="+mn-cs"/>
              </a:rPr>
              <a:t> eksiklik veya fazlalık takibatı sonlandırılır. Bu fıkra hükmünün uygulanmasında Avrupa Birliğinin tek bir gümrük bölgesinden oluştuğu göz önünde bulundurulur. Üç aylık takibat süresi talep halinde ilgili gümrük idaresi tarafından üç ay uzatılır. Haklı sebebin varlığı halinde, bu süre gümrük idaresi tarafından bir ay daha uzatılabilir. </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(3)</a:t>
            </a:r>
            <a:r>
              <a:rPr lang="tr-TR" sz="1200" kern="1200" dirty="0" smtClean="0">
                <a:solidFill>
                  <a:schemeClr val="tx1"/>
                </a:solidFill>
                <a:latin typeface="+mn-lt"/>
                <a:ea typeface="+mn-ea"/>
                <a:cs typeface="+mn-cs"/>
              </a:rPr>
              <a:t> Eksiklik veya fazlalığa ilişkin olarak, süresi içerisinde geçerli bir belge ibraz edilmesi halinde, TIR karnesinin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yaprağına “şartlı ibra kaldırılmıştır” şerhi düşülür. Ayrıca TIR/Transit Takip Programının </a:t>
            </a:r>
            <a:r>
              <a:rPr lang="tr-TR" sz="1200" kern="1200" dirty="0" err="1" smtClean="0">
                <a:solidFill>
                  <a:schemeClr val="tx1"/>
                </a:solidFill>
                <a:latin typeface="+mn-lt"/>
                <a:ea typeface="+mn-ea"/>
                <a:cs typeface="+mn-cs"/>
              </a:rPr>
              <a:t>Volet</a:t>
            </a:r>
            <a:r>
              <a:rPr lang="tr-TR" sz="1200" kern="1200" dirty="0" smtClean="0">
                <a:solidFill>
                  <a:schemeClr val="tx1"/>
                </a:solidFill>
                <a:latin typeface="+mn-lt"/>
                <a:ea typeface="+mn-ea"/>
                <a:cs typeface="+mn-cs"/>
              </a:rPr>
              <a:t>-2 ekranındaki “şartlı ibra edildi” kaydı kaldırılarak “ibra edildi” kaydı girilir. </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32</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(4) Eksikliğe ilişkin olarak, verilen süre içerisinde herhangi bir belge ibraz edilmemesi veya ibraz edilen belgelerin geçerli sayılmaması halinde, gümrük idaresi tarafından eksik çıkan eşyaya isabet eden gümrük vergileri tahakkuk ettirilerek TIR karnesi hamilinden tahsili yoluna gidilir. Gümrük vergilerinin TIR karnesi hamilinden tahsil edilememesi halinde, TIR Sözleşmesinin </a:t>
            </a:r>
            <a:r>
              <a:rPr lang="tr-TR" sz="1200" u="sng" kern="1200" dirty="0" smtClean="0">
                <a:solidFill>
                  <a:schemeClr val="tx1"/>
                </a:solidFill>
                <a:latin typeface="+mn-lt"/>
                <a:ea typeface="+mn-ea"/>
                <a:cs typeface="+mn-cs"/>
                <a:hlinkClick r:id="rId3" action="ppaction://hlinkfile"/>
              </a:rPr>
              <a:t>11 inci</a:t>
            </a:r>
            <a:r>
              <a:rPr lang="tr-TR" sz="1200" kern="1200" dirty="0" smtClean="0">
                <a:solidFill>
                  <a:schemeClr val="tx1"/>
                </a:solidFill>
                <a:latin typeface="+mn-lt"/>
                <a:ea typeface="+mn-ea"/>
                <a:cs typeface="+mn-cs"/>
              </a:rPr>
              <a:t> maddesinin birinci fıkrasındaki süre dikkate alınarak kefil kuruluş nezdinde gerekli takibat yapılır.</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33</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(5) Fazlalığa ilişkin olarak, verilen süre içerisinde herhangi bir belge ibraz edilmemesi veya ibraz edilen belgelerin geçerli sayılmaması halinde fazla çıkan eşya, el konularak müsadere edilir ve eşyanın </a:t>
            </a:r>
            <a:r>
              <a:rPr lang="tr-TR" sz="1200" b="1" kern="1200" dirty="0" smtClean="0">
                <a:solidFill>
                  <a:schemeClr val="tx1"/>
                </a:solidFill>
                <a:latin typeface="+mn-lt"/>
                <a:ea typeface="+mn-ea"/>
                <a:cs typeface="+mn-cs"/>
              </a:rPr>
              <a:t>CIF kıymeti kadar para cezası alınır</a:t>
            </a:r>
            <a:r>
              <a:rPr lang="tr-TR" sz="1200" kern="1200" dirty="0" smtClean="0">
                <a:solidFill>
                  <a:schemeClr val="tx1"/>
                </a:solidFill>
                <a:latin typeface="+mn-lt"/>
                <a:ea typeface="+mn-ea"/>
                <a:cs typeface="+mn-cs"/>
              </a:rPr>
              <a:t>. Beyan fazlası eşya için müsadere kararı, gümrük idare amiri başkanlığında, varsa bir müdür yardımcısı, bir muayene memuru ve bir gümrük memurundan oluşan heyet marifetiyle alınır. Müsadere kararı alınan eşya hakkında tasfiye hükümleri uygulanır.</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r>
              <a:rPr lang="tr-TR" sz="1200" kern="1200" dirty="0" smtClean="0">
                <a:solidFill>
                  <a:schemeClr val="tx1"/>
                </a:solidFill>
                <a:latin typeface="+mn-lt"/>
                <a:ea typeface="+mn-ea"/>
                <a:cs typeface="+mn-cs"/>
              </a:rPr>
              <a:t>(6) TIR karnesinde yer alan dökme eşyaya ilişkin, 2009/15481 sayılı Kararın </a:t>
            </a:r>
            <a:r>
              <a:rPr lang="tr-TR" sz="1200" u="sng" kern="1200" dirty="0" smtClean="0">
                <a:solidFill>
                  <a:schemeClr val="tx1"/>
                </a:solidFill>
                <a:latin typeface="+mn-lt"/>
                <a:ea typeface="+mn-ea"/>
                <a:cs typeface="+mn-cs"/>
                <a:hlinkClick r:id="rId3" action="ppaction://hlinkfile"/>
              </a:rPr>
              <a:t>131 inci</a:t>
            </a:r>
            <a:r>
              <a:rPr lang="tr-TR" sz="1200" kern="1200" dirty="0" smtClean="0">
                <a:solidFill>
                  <a:schemeClr val="tx1"/>
                </a:solidFill>
                <a:latin typeface="+mn-lt"/>
                <a:ea typeface="+mn-ea"/>
                <a:cs typeface="+mn-cs"/>
              </a:rPr>
              <a:t> maddesinde belirtilen oranları aşmayan eksiklik veya fazlalıklar için takibat yapılmaz.</a:t>
            </a:r>
          </a:p>
          <a:p>
            <a:r>
              <a:rPr lang="tr-TR" sz="1200" kern="1200" dirty="0" smtClean="0">
                <a:solidFill>
                  <a:schemeClr val="tx1"/>
                </a:solidFill>
                <a:latin typeface="+mn-lt"/>
                <a:ea typeface="+mn-ea"/>
                <a:cs typeface="+mn-cs"/>
              </a:rPr>
              <a:t>(7) Kap adedi olarak beyana uygun, ancak sayı, baş, ağırlık gibi ölçülerinde beyana göre eksiklik veya fazlalık olan eşya için takibat yapılmaz.</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34</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İstanbul Gümrük</a:t>
            </a:r>
            <a:r>
              <a:rPr lang="tr-TR" baseline="0" dirty="0" smtClean="0"/>
              <a:t> ve Muhafaza Başmüdürlüğü bağlantısı gümrük idarelerinde başlatılan uygulama ile 1 No.lu Transit Rejimi Tebliğinde öngörülen detaylı beyan kapsamında getirilen ve </a:t>
            </a:r>
            <a:r>
              <a:rPr lang="tr-TR" baseline="0" dirty="0" err="1" smtClean="0"/>
              <a:t>parsiyel</a:t>
            </a:r>
            <a:r>
              <a:rPr lang="tr-TR" baseline="0" dirty="0" smtClean="0"/>
              <a:t> yük taşıyan araçlar ile sınırlı olmak üzere; söz konusu eşyanın antrepoya </a:t>
            </a:r>
            <a:r>
              <a:rPr lang="tr-TR" baseline="0" dirty="0" err="1" smtClean="0"/>
              <a:t>YGM’nin</a:t>
            </a:r>
            <a:r>
              <a:rPr lang="tr-TR" baseline="0" dirty="0" smtClean="0"/>
              <a:t> nezaret ve sorumluluğunda geçici depolanan eşya statüsünde boşaltılabilmesi ve bu tarihten itibaren 2 iş günü içerisinde antrepo rejim beyanında bulunulabilmesi imkanı sağlanmıştır. </a:t>
            </a:r>
          </a:p>
          <a:p>
            <a:r>
              <a:rPr lang="tr-TR" baseline="0" dirty="0" smtClean="0"/>
              <a:t>SORUN: Ancak, 1 No.lu Transit Rejimi Gümrük Genel Tebliği kapsamında çok az eşya getirilmektedir. Sıkıntı TIR karnesi himayesinde gelen eşyada yaşanmaktadır. Çünkü; TIR karnesi üzerindeki bilgiler antrepo beyannamesi oluşturulabilmesi için gerekli olan GTİP ve Ticari tanım gibi bilgileri içermemektedir. Antrepo işleticileri ve nakliyeciler bu noktada detaylı beyan için gerekli bilgilerin TIR karnesi üzerinde olmasına gerek olmadığı, karneye ekli belgelerde yer alan bilgilerin bu işlem için yeterli olacağını belirterek </a:t>
            </a:r>
            <a:r>
              <a:rPr lang="tr-TR" baseline="0" dirty="0" err="1" smtClean="0"/>
              <a:t>YGM’leri</a:t>
            </a:r>
            <a:r>
              <a:rPr lang="tr-TR" baseline="0" dirty="0" smtClean="0"/>
              <a:t> bu yönde işlem yapmaları yönünde zorlamaktadırlar.</a:t>
            </a:r>
          </a:p>
          <a:p>
            <a:r>
              <a:rPr lang="tr-TR" baseline="0" dirty="0" smtClean="0"/>
              <a:t>Öncelikle, TIR Karnesi üzerinde yer alan bilgiler detaylı beyan oluşturulabilmesi için yeterli değildir ve karneye ekli belgelere dayanarak kesinlikle detaylı beyan oluşturulamaz. Bu noktada </a:t>
            </a:r>
            <a:r>
              <a:rPr lang="tr-TR" baseline="0" dirty="0" err="1" smtClean="0"/>
              <a:t>YGM’leri</a:t>
            </a:r>
            <a:r>
              <a:rPr lang="tr-TR" baseline="0" dirty="0" smtClean="0"/>
              <a:t> işlem tesis etmeleri hususunda zorlanmamalıdırlar.</a:t>
            </a:r>
          </a:p>
          <a:p>
            <a:endParaRPr lang="tr-TR" baseline="0" dirty="0" smtClean="0"/>
          </a:p>
          <a:p>
            <a:r>
              <a:rPr lang="tr-TR" baseline="0" dirty="0" smtClean="0"/>
              <a:t>Çözüm: 5911 sayılı Kanun ile </a:t>
            </a:r>
            <a:r>
              <a:rPr lang="tr-TR" baseline="0" dirty="0" err="1" smtClean="0"/>
              <a:t>dğişik</a:t>
            </a:r>
            <a:r>
              <a:rPr lang="tr-TR" baseline="0" dirty="0" smtClean="0"/>
              <a:t> 4458 sayılı Gümrük Kanununda yer alan ancak henüz uygulamaya geçmemiş olan yeni “Özet Beyan” sisteminin yürürlüğe girmesi ile sorun çözülecektir. Konuya ilişkin çalışmalar Müsteşarlığımızca yürütülmektedir ve en kısa süre de uygulamaya geçirilmesi planlanmaktadır. </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35</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Söz</a:t>
            </a:r>
            <a:r>
              <a:rPr lang="tr-TR" baseline="0" dirty="0" smtClean="0"/>
              <a:t> konusu durumun </a:t>
            </a:r>
            <a:r>
              <a:rPr lang="tr-TR" baseline="0" dirty="0" err="1" smtClean="0"/>
              <a:t>YGM’ler</a:t>
            </a:r>
            <a:r>
              <a:rPr lang="tr-TR" baseline="0" dirty="0" smtClean="0"/>
              <a:t> üzerinde bir baskı yarattığını biliyoruz. Mevcut mevzuatımız uyarınca </a:t>
            </a:r>
            <a:r>
              <a:rPr lang="tr-TR" baseline="0" dirty="0" err="1" smtClean="0"/>
              <a:t>YGM’lerin</a:t>
            </a:r>
            <a:r>
              <a:rPr lang="tr-TR" baseline="0" dirty="0" smtClean="0"/>
              <a:t>, tüm eşya sahipleri antrepo beyannamesi verene kadar herhangi bir tasarrufta bulunma yetkisi bulunmamaktadır. Konuyu düzenleyen 2009/100 sayılı Genelgenin ilgili hükümleri üzerinde çalışmalar devam etmektedir.</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36</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strike="sngStrike" kern="1200" dirty="0" err="1" smtClean="0">
                <a:solidFill>
                  <a:schemeClr val="tx1"/>
                </a:solidFill>
                <a:latin typeface="+mn-lt"/>
                <a:ea typeface="+mn-ea"/>
                <a:cs typeface="+mn-cs"/>
              </a:rPr>
              <a:t>YGM’lerin</a:t>
            </a:r>
            <a:r>
              <a:rPr lang="tr-TR" sz="1200" strike="sngStrike" kern="1200" dirty="0" smtClean="0">
                <a:solidFill>
                  <a:schemeClr val="tx1"/>
                </a:solidFill>
                <a:latin typeface="+mn-lt"/>
                <a:ea typeface="+mn-ea"/>
                <a:cs typeface="+mn-cs"/>
              </a:rPr>
              <a:t> 2 Seri</a:t>
            </a:r>
            <a:r>
              <a:rPr lang="tr-TR" sz="1200" strike="sngStrike" kern="1200" baseline="0" dirty="0" smtClean="0">
                <a:solidFill>
                  <a:schemeClr val="tx1"/>
                </a:solidFill>
                <a:latin typeface="+mn-lt"/>
                <a:ea typeface="+mn-ea"/>
                <a:cs typeface="+mn-cs"/>
              </a:rPr>
              <a:t> No.lu tebliğ ile belirlenmiş olan sorumluluklarının hepsine değinmiyoruz.</a:t>
            </a:r>
            <a:endParaRPr lang="tr-TR" sz="1200" strike="sngStrike" kern="1200" dirty="0" smtClean="0">
              <a:solidFill>
                <a:schemeClr val="tx1"/>
              </a:solidFill>
              <a:latin typeface="+mn-lt"/>
              <a:ea typeface="+mn-ea"/>
              <a:cs typeface="+mn-cs"/>
            </a:endParaRPr>
          </a:p>
          <a:p>
            <a:r>
              <a:rPr lang="tr-TR" sz="1200" kern="1200" dirty="0" err="1" smtClean="0">
                <a:solidFill>
                  <a:schemeClr val="tx1"/>
                </a:solidFill>
                <a:latin typeface="+mn-lt"/>
                <a:ea typeface="+mn-ea"/>
                <a:cs typeface="+mn-cs"/>
              </a:rPr>
              <a:t>YGM’leri</a:t>
            </a:r>
            <a:r>
              <a:rPr lang="tr-TR" sz="1200" kern="1200" dirty="0" smtClean="0">
                <a:solidFill>
                  <a:schemeClr val="tx1"/>
                </a:solidFill>
                <a:latin typeface="+mn-lt"/>
                <a:ea typeface="+mn-ea"/>
                <a:cs typeface="+mn-cs"/>
              </a:rPr>
              <a:t> yapmış oldukları tespit işlemleri ve bunlara ilişkin düzenlenen raporların doğruluğundan sorumludur.</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Burada bahsi geçen tespit işlemleri yani </a:t>
            </a:r>
            <a:r>
              <a:rPr lang="tr-TR" dirty="0" err="1" smtClean="0"/>
              <a:t>YGM’lerin</a:t>
            </a:r>
            <a:r>
              <a:rPr lang="tr-TR" dirty="0" smtClean="0"/>
              <a:t> görevleri kısaca: </a:t>
            </a:r>
          </a:p>
          <a:p>
            <a:r>
              <a:rPr lang="tr-TR" sz="1200" kern="1200" dirty="0" smtClean="0">
                <a:solidFill>
                  <a:schemeClr val="tx1"/>
                </a:solidFill>
                <a:latin typeface="+mn-lt"/>
                <a:ea typeface="+mn-ea"/>
                <a:cs typeface="+mn-cs"/>
              </a:rPr>
              <a:t>a) Genel ve özel antrepolara ilişkin tespit işlemleri;</a:t>
            </a:r>
          </a:p>
          <a:p>
            <a:r>
              <a:rPr lang="tr-TR" sz="1200" kern="1200" dirty="0" smtClean="0">
                <a:solidFill>
                  <a:schemeClr val="tx1"/>
                </a:solidFill>
                <a:latin typeface="+mn-lt"/>
                <a:ea typeface="+mn-ea"/>
                <a:cs typeface="+mn-cs"/>
              </a:rPr>
              <a:t>b) Geçici ithalat rejimine ilişkin tespit işlemleri,</a:t>
            </a:r>
          </a:p>
          <a:p>
            <a:r>
              <a:rPr lang="tr-TR" sz="1200" kern="1200" dirty="0" smtClean="0">
                <a:solidFill>
                  <a:schemeClr val="tx1"/>
                </a:solidFill>
                <a:latin typeface="+mn-lt"/>
                <a:ea typeface="+mn-ea"/>
                <a:cs typeface="+mn-cs"/>
              </a:rPr>
              <a:t>c) GK1, gümrük kontrolü altında işleme rejimi kapsamında ibra işleminin tespiti,</a:t>
            </a:r>
          </a:p>
          <a:p>
            <a:r>
              <a:rPr lang="tr-TR" sz="1200" kern="1200" dirty="0" smtClean="0">
                <a:solidFill>
                  <a:schemeClr val="tx1"/>
                </a:solidFill>
                <a:latin typeface="+mn-lt"/>
                <a:ea typeface="+mn-ea"/>
                <a:cs typeface="+mn-cs"/>
              </a:rPr>
              <a:t>d) eşyanın öngörülen süre dâhilinde nihai kullanıma tahsis edilip edilmediği ve öngörülen amaçlar için kullanılıp kullanılmadığının tespiti,</a:t>
            </a:r>
          </a:p>
          <a:p>
            <a:r>
              <a:rPr lang="tr-TR" sz="1200" kern="1200" dirty="0" smtClean="0">
                <a:solidFill>
                  <a:schemeClr val="tx1"/>
                </a:solidFill>
                <a:latin typeface="+mn-lt"/>
                <a:ea typeface="+mn-ea"/>
                <a:cs typeface="+mn-cs"/>
              </a:rPr>
              <a:t>e) Menşe mevzuatına ilişkin tespit işlemleri,</a:t>
            </a:r>
          </a:p>
          <a:p>
            <a:r>
              <a:rPr lang="tr-TR" sz="1200" kern="1200" dirty="0" smtClean="0">
                <a:solidFill>
                  <a:schemeClr val="tx1"/>
                </a:solidFill>
                <a:latin typeface="+mn-lt"/>
                <a:ea typeface="+mn-ea"/>
                <a:cs typeface="+mn-cs"/>
              </a:rPr>
              <a:t>f) Dâhilde işleme rejimi kapsamındaki eşyaya verilen izinlerle ilgili süre uzatımlarına esas teşkil edecek işlemlerin tespiti</a:t>
            </a:r>
          </a:p>
          <a:p>
            <a:r>
              <a:rPr lang="tr-TR" sz="1200" kern="1200" dirty="0" smtClean="0">
                <a:solidFill>
                  <a:schemeClr val="tx1"/>
                </a:solidFill>
                <a:latin typeface="+mn-lt"/>
                <a:ea typeface="+mn-ea"/>
                <a:cs typeface="+mn-cs"/>
              </a:rPr>
              <a:t>g) Onaylanmış Kişi Statüsüne ilişkin tespit işlemleri</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latin typeface="Calibri" pitchFamily="34" charset="0"/>
              </a:rPr>
              <a:t>a)Gümrük ve Ticaret Bakanlığının Teşkilat ve Görevleri  Hakkında (640 Sayılı) KHK </a:t>
            </a:r>
            <a:r>
              <a:rPr lang="tr-TR" b="1" dirty="0" smtClean="0">
                <a:latin typeface="Calibri" pitchFamily="34" charset="0"/>
              </a:rPr>
              <a:t>MADDE 2(n)</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dirty="0" smtClean="0">
              <a:latin typeface="Calibri" pitchFamily="34" charset="0"/>
            </a:endParaRPr>
          </a:p>
          <a:p>
            <a:r>
              <a:rPr lang="tr-TR" dirty="0" smtClean="0">
                <a:latin typeface="Calibri" pitchFamily="34" charset="0"/>
              </a:rPr>
              <a:t>Gümrük müşaviri ve yardımcıları ile yetkilendirilmiş gümrük müşavirlerine ilişkin gerekli düzenlemeleri yapmak ve denetlemek.</a:t>
            </a:r>
          </a:p>
          <a:p>
            <a:endParaRPr lang="tr-TR"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b) 5911 sayılı Kanun ile değişik 4458 sayılı Gümrük Kanunun 10’uncu maddesinin 1’inci fıkrasının (c) bendi </a:t>
            </a:r>
            <a:r>
              <a:rPr lang="tr-TR" sz="1200" u="sng" kern="1200" dirty="0" smtClean="0">
                <a:solidFill>
                  <a:schemeClr val="tx1"/>
                </a:solidFill>
                <a:latin typeface="+mn-lt"/>
                <a:ea typeface="+mn-ea"/>
                <a:cs typeface="+mn-cs"/>
              </a:rPr>
              <a:t>“Müsteşarlık, gümrük mevzuatının doğru olarak uygulanması için gerekli gördüğü bütün önlemleri alır. </a:t>
            </a:r>
            <a:r>
              <a:rPr lang="tr-TR" sz="1200" kern="1200" dirty="0" smtClean="0">
                <a:solidFill>
                  <a:schemeClr val="tx1"/>
                </a:solidFill>
                <a:latin typeface="+mn-lt"/>
                <a:ea typeface="+mn-ea"/>
                <a:cs typeface="+mn-cs"/>
              </a:rPr>
              <a:t>Bu çerçevede eşyanın gümrükçe onaylanmış bir işlem veya kullanıma tabi tutulmasına ilişkin gerekli gördüğü bir kısım tespit işlemlerinin, belirleyeceği niteliklere sahip gümrük müşavirleri eliyle yürütülmesine ilişkin usul ve esasları belirlemeye yetkilidir.”</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c)Gümrük Yönetmeliğinin </a:t>
            </a:r>
            <a:r>
              <a:rPr lang="tr-TR" sz="1200" dirty="0" smtClean="0">
                <a:latin typeface="Calibri" pitchFamily="34" charset="0"/>
              </a:rPr>
              <a:t>574. ila 578. maddeler</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endParaRPr lang="tr-TR" dirty="0" smtClean="0">
              <a:latin typeface="Calibri" pitchFamily="34" charset="0"/>
            </a:endParaRPr>
          </a:p>
          <a:p>
            <a:endParaRPr lang="tr-TR" dirty="0" smtClean="0">
              <a:latin typeface="Calibri" pitchFamily="34" charset="0"/>
            </a:endParaRP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7</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Ve son olarak da;</a:t>
            </a:r>
            <a:r>
              <a:rPr lang="tr-TR" baseline="0" dirty="0" smtClean="0"/>
              <a:t> 2 Seri No.lu Gümrük Genel Tebliği (Yetkilendirilmiş Gümrük Müşavirleri) Tebliği</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latin typeface="Calibri" pitchFamily="34" charset="0"/>
              </a:rPr>
              <a:t>Yetkilendirilmiş gümrük müşavirliği sisteminin daha etkin ve verimli işlemesini sağlayacak açıklama ve düzenlemeleri belirlemek amacıyla ortaya konmuştur.</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8</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Yetkilendirilmiş gümrük müşavirliği sisteminin daha etkin ve verimli işlemesini sağlayacak açıklama ve düzenlemeleri belirlemek amacıyla ortaya konmuş olan 2 Seri No.lu Gümrük Genel Tebliği (YGM) ile;</a:t>
            </a:r>
          </a:p>
          <a:p>
            <a:r>
              <a:rPr lang="tr-TR" sz="1200" kern="1200" dirty="0" smtClean="0">
                <a:solidFill>
                  <a:schemeClr val="tx1"/>
                </a:solidFill>
                <a:latin typeface="+mn-lt"/>
                <a:ea typeface="+mn-ea"/>
                <a:cs typeface="+mn-cs"/>
              </a:rPr>
              <a:t>60 Seri No.lu Gümrük Genel Tebliği (Gümrük İşlemleri) ve 1 Seri No.lu Gümrük Genel Tebliği (Yetkilendirilmiş Gümrük Müşavirliği), yürürlükten</a:t>
            </a:r>
            <a:r>
              <a:rPr lang="tr-TR" sz="1200" kern="1200" baseline="0" dirty="0" smtClean="0">
                <a:solidFill>
                  <a:schemeClr val="tx1"/>
                </a:solidFill>
                <a:latin typeface="+mn-lt"/>
                <a:ea typeface="+mn-ea"/>
                <a:cs typeface="+mn-cs"/>
              </a:rPr>
              <a:t> kaldırılmıştır</a:t>
            </a:r>
            <a:r>
              <a:rPr lang="tr-TR" sz="1200" kern="1200" dirty="0" smtClean="0">
                <a:solidFill>
                  <a:schemeClr val="tx1"/>
                </a:solidFill>
                <a:latin typeface="+mn-lt"/>
                <a:ea typeface="+mn-ea"/>
                <a:cs typeface="+mn-cs"/>
              </a:rPr>
              <a:t>.</a:t>
            </a:r>
          </a:p>
          <a:p>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9</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Bilindiği üzere, </a:t>
            </a:r>
            <a:r>
              <a:rPr lang="tr-TR" sz="1200" strike="sngStrike" kern="1200" dirty="0" smtClean="0">
                <a:solidFill>
                  <a:schemeClr val="tx1"/>
                </a:solidFill>
                <a:latin typeface="+mn-lt"/>
                <a:ea typeface="+mn-ea"/>
                <a:cs typeface="+mn-cs"/>
              </a:rPr>
              <a:t>28.05.2009 tarihli Resmi Gazetede yayımlanan </a:t>
            </a:r>
            <a:r>
              <a:rPr lang="tr-TR" sz="1200" kern="1200" dirty="0" smtClean="0">
                <a:solidFill>
                  <a:schemeClr val="tx1"/>
                </a:solidFill>
                <a:latin typeface="+mn-lt"/>
                <a:ea typeface="+mn-ea"/>
                <a:cs typeface="+mn-cs"/>
              </a:rPr>
              <a:t>“Gümrük Yönetmeliğinde Değişiklik Yapılmasına Dair Yönetmeliğin” 1'inci maddesi ile </a:t>
            </a:r>
            <a:r>
              <a:rPr lang="tr-TR" sz="1200" kern="1200" baseline="0" dirty="0" smtClean="0">
                <a:solidFill>
                  <a:schemeClr val="tx1"/>
                </a:solidFill>
                <a:latin typeface="+mn-lt"/>
                <a:ea typeface="+mn-ea"/>
                <a:cs typeface="+mn-cs"/>
              </a:rPr>
              <a:t> </a:t>
            </a:r>
            <a:r>
              <a:rPr lang="tr-TR" sz="1200" kern="1200" dirty="0" smtClean="0">
                <a:solidFill>
                  <a:schemeClr val="tx1"/>
                </a:solidFill>
                <a:latin typeface="+mn-lt"/>
                <a:ea typeface="+mn-ea"/>
                <a:cs typeface="+mn-cs"/>
              </a:rPr>
              <a:t>antrepolara geçici depolanan eşya statüsünde eşya konulabilmesi uygulamasına </a:t>
            </a:r>
            <a:r>
              <a:rPr lang="tr-TR" sz="1200" u="sng" kern="1200" dirty="0" smtClean="0">
                <a:solidFill>
                  <a:schemeClr val="tx1"/>
                </a:solidFill>
                <a:latin typeface="+mn-lt"/>
                <a:ea typeface="+mn-ea"/>
                <a:cs typeface="+mn-cs"/>
              </a:rPr>
              <a:t>son verilmiştir. </a:t>
            </a:r>
            <a:r>
              <a:rPr lang="tr-TR" sz="1200" kern="1200" dirty="0" smtClean="0">
                <a:solidFill>
                  <a:schemeClr val="tx1"/>
                </a:solidFill>
                <a:latin typeface="+mn-lt"/>
                <a:ea typeface="+mn-ea"/>
                <a:cs typeface="+mn-cs"/>
              </a:rPr>
              <a:t>Söz konusu uygulama, 05.10.2009 tarihinde yürürlüğe</a:t>
            </a:r>
            <a:r>
              <a:rPr lang="tr-TR" sz="1200" kern="1200" baseline="0" dirty="0" smtClean="0">
                <a:solidFill>
                  <a:schemeClr val="tx1"/>
                </a:solidFill>
                <a:latin typeface="+mn-lt"/>
                <a:ea typeface="+mn-ea"/>
                <a:cs typeface="+mn-cs"/>
              </a:rPr>
              <a:t> girmiştir.</a:t>
            </a:r>
            <a:r>
              <a:rPr lang="tr-TR" sz="1200" kern="1200" dirty="0" smtClean="0">
                <a:solidFill>
                  <a:schemeClr val="tx1"/>
                </a:solidFill>
                <a:latin typeface="+mn-lt"/>
                <a:ea typeface="+mn-ea"/>
                <a:cs typeface="+mn-cs"/>
              </a:rPr>
              <a:t> Bu kapsamda uygulama birlikteliğinin sağlanabilmesi amacıyla Türkiye gümrük bölgesine kara, demir, deniz ve havayoluyla gelen ve </a:t>
            </a:r>
            <a:r>
              <a:rPr lang="tr-TR" sz="1200" b="1" kern="1200" dirty="0" smtClean="0">
                <a:solidFill>
                  <a:schemeClr val="tx1"/>
                </a:solidFill>
                <a:latin typeface="+mn-lt"/>
                <a:ea typeface="+mn-ea"/>
                <a:cs typeface="+mn-cs"/>
              </a:rPr>
              <a:t>antrepo rejimine tabi tutulacak eşyaya uygulanacak gümrük işlemleri</a:t>
            </a:r>
            <a:r>
              <a:rPr lang="tr-TR" sz="1200" kern="1200" dirty="0" smtClean="0">
                <a:solidFill>
                  <a:schemeClr val="tx1"/>
                </a:solidFill>
                <a:latin typeface="+mn-lt"/>
                <a:ea typeface="+mn-ea"/>
                <a:cs typeface="+mn-cs"/>
              </a:rPr>
              <a:t> 2009/100 Sayılı Genelge ile belirlenmiştir.</a:t>
            </a:r>
            <a:r>
              <a:rPr lang="tr-TR" sz="1200" b="1" kern="1200" dirty="0" smtClean="0">
                <a:solidFill>
                  <a:schemeClr val="tx1"/>
                </a:solidFill>
                <a:latin typeface="+mn-lt"/>
                <a:ea typeface="+mn-ea"/>
                <a:cs typeface="+mn-cs"/>
              </a:rPr>
              <a:t> </a:t>
            </a:r>
            <a:endParaRPr lang="tr-TR" dirty="0"/>
          </a:p>
        </p:txBody>
      </p:sp>
      <p:sp>
        <p:nvSpPr>
          <p:cNvPr id="4" name="3 Slayt Numarası Yer Tutucusu"/>
          <p:cNvSpPr>
            <a:spLocks noGrp="1"/>
          </p:cNvSpPr>
          <p:nvPr>
            <p:ph type="sldNum" sz="quarter" idx="10"/>
          </p:nvPr>
        </p:nvSpPr>
        <p:spPr/>
        <p:txBody>
          <a:bodyPr/>
          <a:lstStyle/>
          <a:p>
            <a:fld id="{4C99808B-DC87-4FC7-A90F-3C3E3A5F8016}"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6F4771F-B215-4C9C-A24E-4ABFF7B6D169}" type="datetime1">
              <a:rPr lang="tr-TR" smtClean="0"/>
              <a:pPr/>
              <a:t>19.06.2011</a:t>
            </a:fld>
            <a:endParaRPr lang="tr-TR" dirty="0"/>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dirty="0"/>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84B74D6A-9605-4735-94EC-669552EDBAF7}"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129AFC29-E404-486B-A527-1783BE6FB067}" type="datetime1">
              <a:rPr lang="tr-TR" smtClean="0"/>
              <a:pPr/>
              <a:t>19.06.2011</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ED1EEFD3-4694-417F-8AAE-070925444035}" type="datetime1">
              <a:rPr lang="tr-TR" smtClean="0"/>
              <a:pPr/>
              <a:t>19.06.2011</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D138E38-D7B9-4B61-8289-046FE174B42C}" type="datetime1">
              <a:rPr lang="tr-TR" smtClean="0"/>
              <a:pPr/>
              <a:t>19.06.2011</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8184ECD1-2BBF-4B4B-8353-376682774F92}" type="datetime1">
              <a:rPr lang="tr-TR" smtClean="0"/>
              <a:pPr/>
              <a:t>19.06.2011</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D8CFE1E-0070-4198-9CD9-8FA9ED9BE983}" type="datetime1">
              <a:rPr lang="tr-TR" smtClean="0"/>
              <a:pPr/>
              <a:t>19.06.2011</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31677158-E3FB-4334-AD0E-9D3F3A8CD0A8}" type="datetime1">
              <a:rPr lang="tr-TR" smtClean="0"/>
              <a:pPr/>
              <a:t>19.06.2011</a:t>
            </a:fld>
            <a:endParaRPr lang="tr-TR" dirty="0"/>
          </a:p>
        </p:txBody>
      </p:sp>
      <p:sp>
        <p:nvSpPr>
          <p:cNvPr id="8" name="7 Altbilgi Yer Tutucusu"/>
          <p:cNvSpPr>
            <a:spLocks noGrp="1"/>
          </p:cNvSpPr>
          <p:nvPr>
            <p:ph type="ftr" sz="quarter" idx="11"/>
          </p:nvPr>
        </p:nvSpPr>
        <p:spPr/>
        <p:txBody>
          <a:bodyPr/>
          <a:lstStyle>
            <a:extLst/>
          </a:lstStyle>
          <a:p>
            <a:endParaRPr lang="tr-TR" dirty="0"/>
          </a:p>
        </p:txBody>
      </p:sp>
      <p:sp>
        <p:nvSpPr>
          <p:cNvPr id="9" name="8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7A91D822-BCB9-408A-85A4-B3853CC9848F}" type="datetime1">
              <a:rPr lang="tr-TR" smtClean="0"/>
              <a:pPr/>
              <a:t>19.06.2011</a:t>
            </a:fld>
            <a:endParaRPr lang="tr-TR" dirty="0"/>
          </a:p>
        </p:txBody>
      </p:sp>
      <p:sp>
        <p:nvSpPr>
          <p:cNvPr id="4" name="3 Altbilgi Yer Tutucusu"/>
          <p:cNvSpPr>
            <a:spLocks noGrp="1"/>
          </p:cNvSpPr>
          <p:nvPr>
            <p:ph type="ftr" sz="quarter" idx="11"/>
          </p:nvPr>
        </p:nvSpPr>
        <p:spPr/>
        <p:txBody>
          <a:bodyPr/>
          <a:lstStyle>
            <a:extLst/>
          </a:lstStyle>
          <a:p>
            <a:endParaRPr lang="tr-TR" dirty="0"/>
          </a:p>
        </p:txBody>
      </p:sp>
      <p:sp>
        <p:nvSpPr>
          <p:cNvPr id="5" name="4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164DD696-0847-4ADD-9849-596058675A21}" type="datetime1">
              <a:rPr lang="tr-TR" smtClean="0"/>
              <a:pPr/>
              <a:t>19.06.2011</a:t>
            </a:fld>
            <a:endParaRPr lang="tr-TR" dirty="0"/>
          </a:p>
        </p:txBody>
      </p:sp>
      <p:sp>
        <p:nvSpPr>
          <p:cNvPr id="3" name="2 Altbilgi Yer Tutucusu"/>
          <p:cNvSpPr>
            <a:spLocks noGrp="1"/>
          </p:cNvSpPr>
          <p:nvPr>
            <p:ph type="ftr" sz="quarter" idx="11"/>
          </p:nvPr>
        </p:nvSpPr>
        <p:spPr/>
        <p:txBody>
          <a:bodyPr/>
          <a:lstStyle>
            <a:extLst/>
          </a:lstStyle>
          <a:p>
            <a:endParaRPr lang="tr-TR" dirty="0"/>
          </a:p>
        </p:txBody>
      </p:sp>
      <p:sp>
        <p:nvSpPr>
          <p:cNvPr id="4" name="3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4CCA2999-DA2A-4ED4-90EA-F23AE5B78398}" type="datetime1">
              <a:rPr lang="tr-TR" smtClean="0"/>
              <a:pPr/>
              <a:t>19.06.2011</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84B74D6A-9605-4735-94EC-669552EDBAF7}"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E8FE4BC0-DD99-4048-A404-F6A2AA260ED9}" type="datetime1">
              <a:rPr lang="tr-TR" smtClean="0"/>
              <a:pPr/>
              <a:t>19.06.2011</a:t>
            </a:fld>
            <a:endParaRPr lang="tr-TR" dirty="0"/>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dirty="0"/>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84B74D6A-9605-4735-94EC-669552EDBAF7}" type="slidenum">
              <a:rPr lang="tr-TR" smtClean="0"/>
              <a:pPr/>
              <a:t>‹#›</a:t>
            </a:fld>
            <a:endParaRPr lang="tr-TR" dirty="0"/>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6A18BF2-14DB-49F8-99E7-0152707726AA}" type="datetime1">
              <a:rPr lang="tr-TR" smtClean="0"/>
              <a:pPr/>
              <a:t>19.06.2011</a:t>
            </a:fld>
            <a:endParaRPr lang="tr-TR" dirty="0"/>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dirty="0"/>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4B74D6A-9605-4735-94EC-669552EDBAF7}"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7.gif"/><Relationship Id="rId5" Type="http://schemas.openxmlformats.org/officeDocument/2006/relationships/diagramQuickStyle" Target="../diagrams/quickStyle2.xml"/><Relationship Id="rId10" Type="http://schemas.openxmlformats.org/officeDocument/2006/relationships/image" Target="../media/image6.jpeg"/><Relationship Id="rId4" Type="http://schemas.openxmlformats.org/officeDocument/2006/relationships/diagramLayout" Target="../diagrams/layout2.xml"/><Relationship Id="rId9"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wmf"/><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14.wmf"/><Relationship Id="rId11" Type="http://schemas.openxmlformats.org/officeDocument/2006/relationships/image" Target="../media/image19.pn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1.jpeg"/><Relationship Id="rId7" Type="http://schemas.openxmlformats.org/officeDocument/2006/relationships/diagramColors" Target="../diagrams/colors3.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2276872"/>
            <a:ext cx="7772400" cy="1829761"/>
          </a:xfrm>
        </p:spPr>
        <p:txBody>
          <a:bodyPr>
            <a:noAutofit/>
          </a:bodyPr>
          <a:lstStyle/>
          <a:p>
            <a:pPr algn="ctr"/>
            <a:r>
              <a:rPr lang="tr-TR" sz="4000" dirty="0" smtClean="0">
                <a:latin typeface="Calibri" pitchFamily="34" charset="0"/>
              </a:rPr>
              <a:t>TIR İŞLEMLERİ AÇISINDAN YETKİLENDİRİLMİŞ GÜMRÜK MÜŞAVİRLİĞİ</a:t>
            </a:r>
            <a:endParaRPr lang="tr-TR" sz="4000" dirty="0">
              <a:latin typeface="Calibri" pitchFamily="34" charset="0"/>
            </a:endParaRPr>
          </a:p>
        </p:txBody>
      </p:sp>
      <p:sp>
        <p:nvSpPr>
          <p:cNvPr id="3" name="2 Alt Başlık"/>
          <p:cNvSpPr>
            <a:spLocks noGrp="1"/>
          </p:cNvSpPr>
          <p:nvPr>
            <p:ph type="subTitle" idx="1"/>
          </p:nvPr>
        </p:nvSpPr>
        <p:spPr>
          <a:xfrm>
            <a:off x="1331640" y="5661248"/>
            <a:ext cx="6400800" cy="769640"/>
          </a:xfrm>
        </p:spPr>
        <p:txBody>
          <a:bodyPr>
            <a:noAutofit/>
          </a:bodyPr>
          <a:lstStyle/>
          <a:p>
            <a:pPr algn="ctr"/>
            <a:r>
              <a:rPr lang="tr-TR" sz="2000" b="1" dirty="0" smtClean="0">
                <a:latin typeface="Calibri" pitchFamily="34" charset="0"/>
              </a:rPr>
              <a:t>Koray SOKULLU</a:t>
            </a:r>
          </a:p>
          <a:p>
            <a:pPr algn="ctr"/>
            <a:r>
              <a:rPr lang="tr-TR" sz="2000" b="1" dirty="0" smtClean="0">
                <a:latin typeface="Calibri" pitchFamily="34" charset="0"/>
              </a:rPr>
              <a:t>Gümrük Uzmanı</a:t>
            </a:r>
          </a:p>
          <a:p>
            <a:pPr algn="ctr"/>
            <a:r>
              <a:rPr lang="tr-TR" sz="2000" b="1" dirty="0" smtClean="0">
                <a:latin typeface="Calibri" pitchFamily="34" charset="0"/>
              </a:rPr>
              <a:t>TIR ve Taşıt Dairesi</a:t>
            </a:r>
            <a:endParaRPr lang="tr-TR" sz="2000" b="1" dirty="0">
              <a:latin typeface="Calibri" pitchFamily="34" charset="0"/>
            </a:endParaRPr>
          </a:p>
        </p:txBody>
      </p:sp>
      <p:pic>
        <p:nvPicPr>
          <p:cNvPr id="4" name="3 Resim"/>
          <p:cNvPicPr/>
          <p:nvPr/>
        </p:nvPicPr>
        <p:blipFill>
          <a:blip r:embed="rId2" cstate="print">
            <a:duotone>
              <a:schemeClr val="accent1">
                <a:shade val="45000"/>
                <a:satMod val="135000"/>
              </a:schemeClr>
              <a:prstClr val="white"/>
            </a:duotone>
          </a:blip>
          <a:srcRect/>
          <a:stretch>
            <a:fillRect/>
          </a:stretch>
        </p:blipFill>
        <p:spPr bwMode="auto">
          <a:xfrm>
            <a:off x="642910" y="571480"/>
            <a:ext cx="1152525" cy="841296"/>
          </a:xfrm>
          <a:prstGeom prst="rect">
            <a:avLst/>
          </a:prstGeom>
          <a:noFill/>
          <a:ln w="9525">
            <a:noFill/>
            <a:miter lim="800000"/>
            <a:headEnd/>
            <a:tailEnd/>
          </a:ln>
          <a:effectLst/>
        </p:spPr>
      </p:pic>
      <p:pic>
        <p:nvPicPr>
          <p:cNvPr id="5" name="4 Resim" descr="\\ankmer66\kisisel\10606\Resimlerim\logo.png"/>
          <p:cNvPicPr/>
          <p:nvPr/>
        </p:nvPicPr>
        <p:blipFill>
          <a:blip r:embed="rId3" cstate="print"/>
          <a:srcRect/>
          <a:stretch>
            <a:fillRect/>
          </a:stretch>
        </p:blipFill>
        <p:spPr bwMode="auto">
          <a:xfrm>
            <a:off x="7272000" y="576000"/>
            <a:ext cx="1152000" cy="908784"/>
          </a:xfrm>
          <a:prstGeom prst="rect">
            <a:avLst/>
          </a:prstGeom>
          <a:solidFill>
            <a:schemeClr val="accent1">
              <a:lumMod val="75000"/>
            </a:schemeClr>
          </a:solidFill>
          <a:ln w="9525">
            <a:noFill/>
            <a:miter lim="800000"/>
            <a:headEnd/>
            <a:tailEnd/>
          </a:ln>
          <a:effectLst>
            <a:innerShdw blurRad="63500" dist="50800">
              <a:prstClr val="black">
                <a:alpha val="50000"/>
              </a:prstClr>
            </a:innerShdw>
          </a:effectLst>
        </p:spPr>
      </p:pic>
      <p:sp>
        <p:nvSpPr>
          <p:cNvPr id="6" name="5 Dikdörtgen"/>
          <p:cNvSpPr/>
          <p:nvPr/>
        </p:nvSpPr>
        <p:spPr>
          <a:xfrm>
            <a:off x="1979712" y="332656"/>
            <a:ext cx="5112568" cy="400110"/>
          </a:xfrm>
          <a:prstGeom prst="rect">
            <a:avLst/>
          </a:prstGeom>
        </p:spPr>
        <p:txBody>
          <a:bodyPr wrap="square">
            <a:spAutoFit/>
          </a:bodyPr>
          <a:lstStyle/>
          <a:p>
            <a:pPr algn="ctr"/>
            <a:endParaRPr lang="tr-TR"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İçerik Yer Tutucusu"/>
          <p:cNvSpPr>
            <a:spLocks noGrp="1"/>
          </p:cNvSpPr>
          <p:nvPr>
            <p:ph idx="1"/>
          </p:nvPr>
        </p:nvSpPr>
        <p:spPr>
          <a:xfrm>
            <a:off x="0" y="1988840"/>
            <a:ext cx="9144000" cy="4137323"/>
          </a:xfrm>
        </p:spPr>
        <p:txBody>
          <a:bodyPr/>
          <a:lstStyle/>
          <a:p>
            <a:pPr algn="ctr">
              <a:buNone/>
            </a:pPr>
            <a:endParaRPr lang="tr-TR" b="1" dirty="0" smtClean="0">
              <a:latin typeface="Calibri" pitchFamily="34" charset="0"/>
            </a:endParaRPr>
          </a:p>
          <a:p>
            <a:pPr algn="ctr">
              <a:buNone/>
            </a:pPr>
            <a:r>
              <a:rPr lang="tr-TR" sz="4000" dirty="0" smtClean="0">
                <a:latin typeface="Calibri" pitchFamily="34" charset="0"/>
              </a:rPr>
              <a:t>Antrepolara </a:t>
            </a:r>
          </a:p>
          <a:p>
            <a:pPr algn="ctr">
              <a:buNone/>
            </a:pPr>
            <a:r>
              <a:rPr lang="tr-TR" sz="4000" i="1" dirty="0" smtClean="0">
                <a:latin typeface="Calibri" pitchFamily="34" charset="0"/>
              </a:rPr>
              <a:t>“Geçici </a:t>
            </a:r>
            <a:r>
              <a:rPr lang="tr-TR" sz="4000" i="1" dirty="0">
                <a:latin typeface="Calibri" pitchFamily="34" charset="0"/>
              </a:rPr>
              <a:t>Depolanan </a:t>
            </a:r>
            <a:r>
              <a:rPr lang="tr-TR" sz="4000" i="1" dirty="0" smtClean="0">
                <a:latin typeface="Calibri" pitchFamily="34" charset="0"/>
              </a:rPr>
              <a:t>Eşya”</a:t>
            </a:r>
          </a:p>
          <a:p>
            <a:pPr algn="ctr">
              <a:buNone/>
            </a:pPr>
            <a:r>
              <a:rPr lang="tr-TR" sz="4000" dirty="0" smtClean="0">
                <a:latin typeface="Calibri" pitchFamily="34" charset="0"/>
              </a:rPr>
              <a:t>Statüsünde </a:t>
            </a:r>
          </a:p>
          <a:p>
            <a:pPr algn="ctr">
              <a:buNone/>
            </a:pPr>
            <a:r>
              <a:rPr lang="tr-TR" sz="4000" u="sng" dirty="0" smtClean="0">
                <a:latin typeface="Calibri" pitchFamily="34" charset="0"/>
              </a:rPr>
              <a:t>Eşya </a:t>
            </a:r>
            <a:r>
              <a:rPr lang="tr-TR" sz="4000" u="sng" dirty="0">
                <a:latin typeface="Calibri" pitchFamily="34" charset="0"/>
              </a:rPr>
              <a:t>Konulamaması</a:t>
            </a:r>
          </a:p>
        </p:txBody>
      </p:sp>
      <p:sp>
        <p:nvSpPr>
          <p:cNvPr id="2" name="1 Başlık"/>
          <p:cNvSpPr>
            <a:spLocks noGrp="1"/>
          </p:cNvSpPr>
          <p:nvPr>
            <p:ph type="title"/>
          </p:nvPr>
        </p:nvSpPr>
        <p:spPr/>
        <p:txBody>
          <a:bodyPr>
            <a:noAutofit/>
          </a:bodyPr>
          <a:lstStyle/>
          <a:p>
            <a:pPr algn="ctr"/>
            <a:r>
              <a:rPr lang="tr-TR" sz="4000" b="1" dirty="0" smtClean="0">
                <a:latin typeface="Calibri" pitchFamily="34" charset="0"/>
              </a:rPr>
              <a:t>III. Dönüm Noktası </a:t>
            </a:r>
            <a:br>
              <a:rPr lang="tr-TR" sz="4000" b="1" dirty="0" smtClean="0">
                <a:latin typeface="Calibri" pitchFamily="34" charset="0"/>
              </a:rPr>
            </a:br>
            <a:r>
              <a:rPr lang="tr-TR" sz="4000" b="1" dirty="0" smtClean="0">
                <a:latin typeface="Calibri" pitchFamily="34" charset="0"/>
              </a:rPr>
              <a:t>(</a:t>
            </a:r>
            <a:r>
              <a:rPr lang="tr-TR" sz="4000" b="1" i="1" dirty="0" smtClean="0">
                <a:latin typeface="Calibri" pitchFamily="34" charset="0"/>
              </a:rPr>
              <a:t>2009/100 Sayılı Genelge)</a:t>
            </a:r>
            <a:endParaRPr lang="tr-TR" sz="4000" b="1" i="1"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10</a:t>
            </a:fld>
            <a:endParaRPr lang="tr-T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2000"/>
                                        <p:tgtEl>
                                          <p:spTgt spid="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fade">
                                      <p:cBhvr>
                                        <p:cTn id="10" dur="2000"/>
                                        <p:tgtEl>
                                          <p:spTgt spid="7">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fade">
                                      <p:cBhvr>
                                        <p:cTn id="13" dur="2000"/>
                                        <p:tgtEl>
                                          <p:spTgt spid="7">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animEffect transition="in" filter="fade">
                                      <p:cBhvr>
                                        <p:cTn id="16" dur="2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marL="514350" indent="-514350">
              <a:buFont typeface="+mj-lt"/>
              <a:buAutoNum type="alphaLcPeriod"/>
            </a:pPr>
            <a:endParaRPr lang="tr-TR" dirty="0" smtClean="0">
              <a:latin typeface="Calibri" pitchFamily="34" charset="0"/>
            </a:endParaRPr>
          </a:p>
          <a:p>
            <a:pPr marL="514350" indent="-514350">
              <a:buClr>
                <a:schemeClr val="bg2">
                  <a:lumMod val="25000"/>
                </a:schemeClr>
              </a:buClr>
              <a:buSzPct val="90000"/>
              <a:buFont typeface="+mj-lt"/>
              <a:buAutoNum type="alphaLcPeriod"/>
            </a:pPr>
            <a:r>
              <a:rPr lang="tr-TR" sz="3600" dirty="0" smtClean="0">
                <a:latin typeface="Calibri" pitchFamily="34" charset="0"/>
              </a:rPr>
              <a:t>Eşyanın </a:t>
            </a:r>
            <a:r>
              <a:rPr lang="tr-TR" sz="3600" dirty="0">
                <a:latin typeface="Calibri" pitchFamily="34" charset="0"/>
              </a:rPr>
              <a:t>tek alıcıya ait olması halinde </a:t>
            </a:r>
            <a:r>
              <a:rPr lang="tr-TR" sz="3600" dirty="0" smtClean="0">
                <a:latin typeface="Calibri" pitchFamily="34" charset="0"/>
              </a:rPr>
              <a:t>yapılacak işlemler</a:t>
            </a:r>
          </a:p>
          <a:p>
            <a:pPr marL="514350" indent="-514350">
              <a:buClr>
                <a:schemeClr val="bg2">
                  <a:lumMod val="25000"/>
                </a:schemeClr>
              </a:buClr>
              <a:buFont typeface="+mj-lt"/>
              <a:buAutoNum type="alphaLcPeriod"/>
            </a:pPr>
            <a:endParaRPr lang="tr-TR" sz="3600" dirty="0" smtClean="0">
              <a:latin typeface="Calibri" pitchFamily="34" charset="0"/>
            </a:endParaRPr>
          </a:p>
          <a:p>
            <a:pPr marL="514350" indent="-514350">
              <a:buClr>
                <a:schemeClr val="bg2">
                  <a:lumMod val="25000"/>
                </a:schemeClr>
              </a:buClr>
              <a:buSzPct val="90000"/>
              <a:buFont typeface="+mj-lt"/>
              <a:buAutoNum type="alphaLcPeriod"/>
            </a:pPr>
            <a:r>
              <a:rPr lang="tr-TR" sz="3600" dirty="0" err="1" smtClean="0">
                <a:latin typeface="Calibri" pitchFamily="34" charset="0"/>
              </a:rPr>
              <a:t>Parsiyel</a:t>
            </a:r>
            <a:r>
              <a:rPr lang="tr-TR" sz="3600" dirty="0" smtClean="0">
                <a:latin typeface="Calibri" pitchFamily="34" charset="0"/>
              </a:rPr>
              <a:t> </a:t>
            </a:r>
            <a:r>
              <a:rPr lang="tr-TR" sz="3600" dirty="0">
                <a:latin typeface="Calibri" pitchFamily="34" charset="0"/>
              </a:rPr>
              <a:t>taşımacılık kapsamı eşya için yapılacak işlemler</a:t>
            </a:r>
          </a:p>
        </p:txBody>
      </p:sp>
      <p:sp>
        <p:nvSpPr>
          <p:cNvPr id="2" name="1 Başlık"/>
          <p:cNvSpPr>
            <a:spLocks noGrp="1"/>
          </p:cNvSpPr>
          <p:nvPr>
            <p:ph type="title"/>
          </p:nvPr>
        </p:nvSpPr>
        <p:spPr>
          <a:xfrm>
            <a:off x="179512" y="274638"/>
            <a:ext cx="8507288" cy="1143000"/>
          </a:xfrm>
        </p:spPr>
        <p:txBody>
          <a:bodyPr>
            <a:normAutofit/>
          </a:bodyPr>
          <a:lstStyle/>
          <a:p>
            <a:r>
              <a:rPr lang="tr-TR" sz="3200" b="1" dirty="0" smtClean="0">
                <a:latin typeface="Calibri" pitchFamily="34" charset="0"/>
              </a:rPr>
              <a:t>KARA </a:t>
            </a:r>
            <a:r>
              <a:rPr lang="tr-TR" sz="3200" b="1" dirty="0">
                <a:latin typeface="Calibri" pitchFamily="34" charset="0"/>
              </a:rPr>
              <a:t>ve DEMİR YOLU İLE GELEN EŞYA</a:t>
            </a:r>
            <a:endParaRPr lang="tr-TR" sz="3200"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11</a:t>
            </a:fld>
            <a:endParaRPr lang="tr-TR" dirty="0"/>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Slayt Numarası Yer Tutucusu"/>
          <p:cNvSpPr>
            <a:spLocks noGrp="1"/>
          </p:cNvSpPr>
          <p:nvPr>
            <p:ph type="sldNum" sz="quarter" idx="12"/>
          </p:nvPr>
        </p:nvSpPr>
        <p:spPr/>
        <p:txBody>
          <a:bodyPr/>
          <a:lstStyle/>
          <a:p>
            <a:fld id="{84B74D6A-9605-4735-94EC-669552EDBAF7}" type="slidenum">
              <a:rPr lang="tr-TR" smtClean="0"/>
              <a:pPr/>
              <a:t>12</a:t>
            </a:fld>
            <a:endParaRPr lang="tr-TR" dirty="0"/>
          </a:p>
        </p:txBody>
      </p:sp>
      <p:sp>
        <p:nvSpPr>
          <p:cNvPr id="2" name="1 Başlık"/>
          <p:cNvSpPr>
            <a:spLocks noGrp="1"/>
          </p:cNvSpPr>
          <p:nvPr>
            <p:ph type="title"/>
          </p:nvPr>
        </p:nvSpPr>
        <p:spPr>
          <a:xfrm>
            <a:off x="457200" y="274638"/>
            <a:ext cx="8229600" cy="1498178"/>
          </a:xfrm>
        </p:spPr>
        <p:txBody>
          <a:bodyPr>
            <a:noAutofit/>
          </a:bodyPr>
          <a:lstStyle/>
          <a:p>
            <a:pPr marL="742950" indent="-742950">
              <a:buFont typeface="+mj-lt"/>
              <a:buAutoNum type="alphaLcPeriod"/>
            </a:pPr>
            <a:r>
              <a:rPr lang="tr-TR" sz="3200" dirty="0" smtClean="0">
                <a:latin typeface="Calibri" pitchFamily="34" charset="0"/>
              </a:rPr>
              <a:t>TIR karnesi kapsamında taşınan eşyanın </a:t>
            </a:r>
            <a:r>
              <a:rPr lang="tr-TR" sz="3200" b="1" u="sng" dirty="0" smtClean="0">
                <a:latin typeface="Calibri" pitchFamily="34" charset="0"/>
              </a:rPr>
              <a:t>tek alıcıya ait olması</a:t>
            </a:r>
            <a:r>
              <a:rPr lang="tr-TR" sz="3200" b="1" dirty="0" smtClean="0">
                <a:latin typeface="Calibri" pitchFamily="34" charset="0"/>
              </a:rPr>
              <a:t> halinde yapılacak işlemler</a:t>
            </a:r>
            <a:endParaRPr lang="tr-TR" sz="3200" b="1" dirty="0">
              <a:latin typeface="Calibri" pitchFamily="34" charset="0"/>
            </a:endParaRPr>
          </a:p>
        </p:txBody>
      </p:sp>
      <p:sp>
        <p:nvSpPr>
          <p:cNvPr id="14" name="13 Dikdörtgen"/>
          <p:cNvSpPr/>
          <p:nvPr/>
        </p:nvSpPr>
        <p:spPr>
          <a:xfrm>
            <a:off x="323528" y="2348880"/>
            <a:ext cx="8640960" cy="2862322"/>
          </a:xfrm>
          <a:prstGeom prst="rect">
            <a:avLst/>
          </a:prstGeom>
        </p:spPr>
        <p:txBody>
          <a:bodyPr wrap="square">
            <a:spAutoFit/>
          </a:bodyPr>
          <a:lstStyle/>
          <a:p>
            <a:pPr algn="just"/>
            <a:r>
              <a:rPr lang="tr-TR" sz="3600" dirty="0" smtClean="0">
                <a:latin typeface="Calibri" pitchFamily="34" charset="0"/>
              </a:rPr>
              <a:t>Varış gümrük idaresinde TIR Transit Takip programında </a:t>
            </a:r>
            <a:r>
              <a:rPr lang="tr-TR" sz="3600" dirty="0" err="1" smtClean="0">
                <a:latin typeface="Calibri" pitchFamily="34" charset="0"/>
              </a:rPr>
              <a:t>Volet</a:t>
            </a:r>
            <a:r>
              <a:rPr lang="tr-TR" sz="3600" dirty="0" smtClean="0">
                <a:latin typeface="Calibri" pitchFamily="34" charset="0"/>
              </a:rPr>
              <a:t>-2 tescil işlemi yapılırken gümrük memuru tarafından "ambar harici" kutucuğu işaretlenerek özet beyan oluşturulacaktır.</a:t>
            </a:r>
            <a:endParaRPr lang="tr-TR" sz="3600" dirty="0"/>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84B74D6A-9605-4735-94EC-669552EDBAF7}" type="slidenum">
              <a:rPr lang="tr-TR" smtClean="0"/>
              <a:pPr/>
              <a:t>13</a:t>
            </a:fld>
            <a:endParaRPr lang="tr-TR" dirty="0"/>
          </a:p>
        </p:txBody>
      </p:sp>
      <p:sp>
        <p:nvSpPr>
          <p:cNvPr id="2" name="1 Başlık"/>
          <p:cNvSpPr>
            <a:spLocks noGrp="1"/>
          </p:cNvSpPr>
          <p:nvPr>
            <p:ph type="title"/>
          </p:nvPr>
        </p:nvSpPr>
        <p:spPr>
          <a:xfrm>
            <a:off x="323528" y="274638"/>
            <a:ext cx="8363272" cy="1642194"/>
          </a:xfrm>
        </p:spPr>
        <p:txBody>
          <a:bodyPr>
            <a:normAutofit/>
          </a:bodyPr>
          <a:lstStyle/>
          <a:p>
            <a:pPr marL="514350" indent="-514350"/>
            <a:r>
              <a:rPr lang="tr-TR" sz="3200" b="1" dirty="0" smtClean="0">
                <a:latin typeface="Calibri" pitchFamily="34" charset="0"/>
              </a:rPr>
              <a:t>b.  TIR karnesi ile gerçekleştirilen </a:t>
            </a:r>
            <a:r>
              <a:rPr lang="tr-TR" sz="3200" b="1" u="sng" dirty="0" err="1" smtClean="0">
                <a:latin typeface="Calibri" pitchFamily="34" charset="0"/>
              </a:rPr>
              <a:t>parsiyel</a:t>
            </a:r>
            <a:r>
              <a:rPr lang="tr-TR" sz="3200" b="1" u="sng" dirty="0" smtClean="0">
                <a:latin typeface="Calibri" pitchFamily="34" charset="0"/>
              </a:rPr>
              <a:t> </a:t>
            </a:r>
            <a:r>
              <a:rPr lang="tr-TR" sz="3200" b="1" u="sng" dirty="0">
                <a:latin typeface="Calibri" pitchFamily="34" charset="0"/>
              </a:rPr>
              <a:t>taşımacılık kapsamı </a:t>
            </a:r>
            <a:r>
              <a:rPr lang="tr-TR" sz="3200" b="1" u="sng" dirty="0" smtClean="0">
                <a:latin typeface="Calibri" pitchFamily="34" charset="0"/>
              </a:rPr>
              <a:t>eşya</a:t>
            </a:r>
            <a:r>
              <a:rPr lang="tr-TR" sz="3200" b="1" dirty="0" smtClean="0">
                <a:latin typeface="Calibri" pitchFamily="34" charset="0"/>
              </a:rPr>
              <a:t> </a:t>
            </a:r>
            <a:r>
              <a:rPr lang="tr-TR" sz="3200" b="1" dirty="0">
                <a:latin typeface="Calibri" pitchFamily="34" charset="0"/>
              </a:rPr>
              <a:t>için yapılacak işlemler</a:t>
            </a:r>
            <a:endParaRPr lang="tr-TR" sz="3200" dirty="0">
              <a:latin typeface="Calibri" pitchFamily="34" charset="0"/>
            </a:endParaRPr>
          </a:p>
        </p:txBody>
      </p:sp>
      <p:sp>
        <p:nvSpPr>
          <p:cNvPr id="13" name="12 Dikdörtgen"/>
          <p:cNvSpPr/>
          <p:nvPr/>
        </p:nvSpPr>
        <p:spPr>
          <a:xfrm>
            <a:off x="323528" y="2060848"/>
            <a:ext cx="8640960" cy="3785652"/>
          </a:xfrm>
          <a:prstGeom prst="rect">
            <a:avLst/>
          </a:prstGeom>
        </p:spPr>
        <p:txBody>
          <a:bodyPr wrap="square">
            <a:spAutoFit/>
          </a:bodyPr>
          <a:lstStyle/>
          <a:p>
            <a:pPr marL="95250" indent="-95250" algn="just">
              <a:buFont typeface="Arial" pitchFamily="34" charset="0"/>
              <a:buChar char="•"/>
            </a:pPr>
            <a:r>
              <a:rPr lang="tr-TR" sz="3000" dirty="0" smtClean="0">
                <a:latin typeface="Calibri" pitchFamily="34" charset="0"/>
              </a:rPr>
              <a:t>Varış gümrük idaresinde TIR Transit Takip programında tescil işlemi yapılırken; gümrük memuru tarafından ambar harici kutucuğu işaretlenmeyecektir. </a:t>
            </a:r>
          </a:p>
          <a:p>
            <a:pPr algn="just"/>
            <a:endParaRPr lang="tr-TR" sz="3000" dirty="0" smtClean="0">
              <a:latin typeface="Calibri" pitchFamily="34" charset="0"/>
            </a:endParaRPr>
          </a:p>
          <a:p>
            <a:pPr marL="173038" indent="-173038" algn="just">
              <a:buFont typeface="Arial" pitchFamily="34" charset="0"/>
              <a:buChar char="•"/>
            </a:pPr>
            <a:r>
              <a:rPr lang="tr-TR" sz="3000" dirty="0" smtClean="0">
                <a:latin typeface="Calibri" pitchFamily="34" charset="0"/>
              </a:rPr>
              <a:t>Oluşturulan özet beyanda geçici depolama yerine alınacak eşya için sistemden ilgili ambar kodu ile ambar girişi yapılacak, antrepoya gidecek eşya için ise </a:t>
            </a:r>
            <a:r>
              <a:rPr lang="tr-TR" sz="3000" i="1" dirty="0" err="1" smtClean="0">
                <a:effectLst>
                  <a:outerShdw blurRad="38100" dist="38100" dir="2700000" algn="tl">
                    <a:srgbClr val="000000">
                      <a:alpha val="43137"/>
                    </a:srgbClr>
                  </a:outerShdw>
                </a:effectLst>
                <a:latin typeface="Calibri" pitchFamily="34" charset="0"/>
              </a:rPr>
              <a:t>supalan</a:t>
            </a:r>
            <a:r>
              <a:rPr lang="tr-TR" sz="3000" i="1" dirty="0" smtClean="0">
                <a:effectLst>
                  <a:outerShdw blurRad="38100" dist="38100" dir="2700000" algn="tl">
                    <a:srgbClr val="000000">
                      <a:alpha val="43137"/>
                    </a:srgbClr>
                  </a:outerShdw>
                </a:effectLst>
                <a:latin typeface="Calibri" pitchFamily="34" charset="0"/>
              </a:rPr>
              <a:t> sahası kodu</a:t>
            </a:r>
            <a:r>
              <a:rPr lang="tr-TR" sz="3000" dirty="0" smtClean="0">
                <a:latin typeface="Calibri" pitchFamily="34" charset="0"/>
              </a:rPr>
              <a:t> seçilerek işlem yapılacaktır.</a:t>
            </a:r>
            <a:endParaRPr lang="tr-TR" sz="3000" dirty="0">
              <a:latin typeface="Calibri" pitchFamily="34" charset="0"/>
            </a:endParaRPr>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half" idx="1"/>
          </p:nvPr>
        </p:nvSpPr>
        <p:spPr>
          <a:xfrm>
            <a:off x="3707904" y="1268760"/>
            <a:ext cx="5040560" cy="2592288"/>
          </a:xfrm>
          <a:ln w="76200" cap="rnd" cmpd="sng">
            <a:solidFill>
              <a:schemeClr val="accent1"/>
            </a:solidFill>
          </a:ln>
          <a:scene3d>
            <a:camera prst="orthographicFront"/>
            <a:lightRig rig="threePt" dir="t"/>
          </a:scene3d>
          <a:sp3d extrusionH="76200" prstMaterial="dkEdge">
            <a:bevelT w="101600" h="95250" prst="relaxedInset"/>
            <a:bevelB w="25400" h="88900"/>
            <a:extrusionClr>
              <a:schemeClr val="bg1">
                <a:lumMod val="65000"/>
              </a:schemeClr>
            </a:extrusionClr>
          </a:sp3d>
        </p:spPr>
        <p:txBody>
          <a:bodyPr>
            <a:noAutofit/>
          </a:bodyPr>
          <a:lstStyle/>
          <a:p>
            <a:pPr marL="0" indent="0" algn="just">
              <a:spcBef>
                <a:spcPts val="0"/>
              </a:spcBef>
              <a:buNone/>
            </a:pPr>
            <a:r>
              <a:rPr lang="tr-TR" sz="2800" dirty="0" smtClean="0">
                <a:latin typeface="Calibri" pitchFamily="34" charset="0"/>
              </a:rPr>
              <a:t>Geçici depolama yerine eşya alınmasını takiben </a:t>
            </a:r>
            <a:r>
              <a:rPr lang="tr-TR" sz="2800" u="sng" dirty="0" smtClean="0">
                <a:effectLst>
                  <a:outerShdw blurRad="38100" dist="38100" dir="2700000" algn="tl">
                    <a:srgbClr val="000000">
                      <a:alpha val="43137"/>
                    </a:srgbClr>
                  </a:outerShdw>
                </a:effectLst>
                <a:latin typeface="Calibri" pitchFamily="34" charset="0"/>
              </a:rPr>
              <a:t>araç mühürlenecek</a:t>
            </a:r>
            <a:r>
              <a:rPr lang="tr-TR" sz="2800" dirty="0" smtClean="0">
                <a:latin typeface="Calibri" pitchFamily="34" charset="0"/>
              </a:rPr>
              <a:t> ve eşya boşaltılmak üzere ilgili antrepo sahalarına sırasıyla intikal edecektir. </a:t>
            </a:r>
          </a:p>
        </p:txBody>
      </p:sp>
      <p:sp>
        <p:nvSpPr>
          <p:cNvPr id="10" name="9 Sağ Ok"/>
          <p:cNvSpPr/>
          <p:nvPr/>
        </p:nvSpPr>
        <p:spPr>
          <a:xfrm>
            <a:off x="2267744" y="1124744"/>
            <a:ext cx="1224136"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Dikdörtgen"/>
          <p:cNvSpPr/>
          <p:nvPr/>
        </p:nvSpPr>
        <p:spPr>
          <a:xfrm>
            <a:off x="179512" y="548680"/>
            <a:ext cx="2376264" cy="2062103"/>
          </a:xfrm>
          <a:prstGeom prst="rect">
            <a:avLst/>
          </a:prstGeom>
          <a:solidFill>
            <a:schemeClr val="accent1"/>
          </a:solidFill>
        </p:spPr>
        <p:txBody>
          <a:bodyPr wrap="square">
            <a:spAutoFit/>
          </a:bodyPr>
          <a:lstStyle/>
          <a:p>
            <a:r>
              <a:rPr lang="tr-TR" sz="3200" b="1" dirty="0" err="1" smtClean="0">
                <a:latin typeface="Calibri" pitchFamily="34" charset="0"/>
              </a:rPr>
              <a:t>Parsiyel</a:t>
            </a:r>
            <a:r>
              <a:rPr lang="tr-TR" sz="3200" b="1" dirty="0" smtClean="0">
                <a:latin typeface="Calibri" pitchFamily="34" charset="0"/>
              </a:rPr>
              <a:t> taşımacılık kapsamı eşya için; </a:t>
            </a:r>
            <a:endParaRPr lang="tr-TR" sz="3200" dirty="0"/>
          </a:p>
        </p:txBody>
      </p:sp>
      <p:sp>
        <p:nvSpPr>
          <p:cNvPr id="6" name="5 Slayt Numarası Yer Tutucusu"/>
          <p:cNvSpPr>
            <a:spLocks noGrp="1"/>
          </p:cNvSpPr>
          <p:nvPr>
            <p:ph type="sldNum" sz="quarter" idx="12"/>
          </p:nvPr>
        </p:nvSpPr>
        <p:spPr/>
        <p:txBody>
          <a:bodyPr/>
          <a:lstStyle/>
          <a:p>
            <a:fld id="{84B74D6A-9605-4735-94EC-669552EDBAF7}" type="slidenum">
              <a:rPr lang="tr-TR" smtClean="0"/>
              <a:pPr/>
              <a:t>14</a:t>
            </a:fld>
            <a:endParaRPr lang="tr-TR" dirty="0"/>
          </a:p>
        </p:txBody>
      </p:sp>
      <p:sp>
        <p:nvSpPr>
          <p:cNvPr id="11" name="10 Metin kutusu"/>
          <p:cNvSpPr txBox="1"/>
          <p:nvPr/>
        </p:nvSpPr>
        <p:spPr>
          <a:xfrm>
            <a:off x="467544" y="4365104"/>
            <a:ext cx="5688632" cy="2092881"/>
          </a:xfrm>
          <a:prstGeom prst="rect">
            <a:avLst/>
          </a:prstGeom>
          <a:noFill/>
          <a:ln w="76200" cmpd="sng">
            <a:solidFill>
              <a:schemeClr val="bg2">
                <a:lumMod val="25000"/>
              </a:schemeClr>
            </a:solidFill>
          </a:ln>
        </p:spPr>
        <p:txBody>
          <a:bodyPr wrap="square" rtlCol="0">
            <a:spAutoFit/>
          </a:bodyPr>
          <a:lstStyle/>
          <a:p>
            <a:pPr algn="just"/>
            <a:r>
              <a:rPr lang="tr-TR" sz="2800" dirty="0" smtClean="0">
                <a:latin typeface="Calibri" pitchFamily="34" charset="0"/>
              </a:rPr>
              <a:t>Araç her seferinde ilgili </a:t>
            </a:r>
            <a:r>
              <a:rPr lang="tr-TR" sz="2800" i="1" dirty="0" smtClean="0">
                <a:latin typeface="Calibri" pitchFamily="34" charset="0"/>
              </a:rPr>
              <a:t>antrepoda görevli</a:t>
            </a:r>
            <a:r>
              <a:rPr lang="tr-TR" sz="2800" b="1" dirty="0" smtClean="0">
                <a:latin typeface="Calibri" pitchFamily="34" charset="0"/>
              </a:rPr>
              <a:t> </a:t>
            </a:r>
            <a:r>
              <a:rPr lang="tr-TR" sz="2800" b="1" i="1" dirty="0" smtClean="0">
                <a:latin typeface="Calibri" pitchFamily="34" charset="0"/>
              </a:rPr>
              <a:t>Yetkilendirilmiş Gümrük Müşavirleri</a:t>
            </a:r>
            <a:r>
              <a:rPr lang="tr-TR" sz="2800" b="1" dirty="0" smtClean="0">
                <a:latin typeface="Calibri" pitchFamily="34" charset="0"/>
              </a:rPr>
              <a:t> </a:t>
            </a:r>
            <a:r>
              <a:rPr lang="tr-TR" sz="2800" dirty="0" smtClean="0">
                <a:latin typeface="Calibri" pitchFamily="34" charset="0"/>
              </a:rPr>
              <a:t>tarafından </a:t>
            </a:r>
            <a:r>
              <a:rPr lang="tr-TR" sz="2800" b="1" u="sng" dirty="0" smtClean="0">
                <a:effectLst>
                  <a:outerShdw blurRad="38100" dist="38100" dir="2700000" algn="tl">
                    <a:srgbClr val="000000">
                      <a:alpha val="43137"/>
                    </a:srgbClr>
                  </a:outerShdw>
                </a:effectLst>
                <a:latin typeface="Calibri" pitchFamily="34" charset="0"/>
              </a:rPr>
              <a:t>mühürlenerek</a:t>
            </a:r>
            <a:r>
              <a:rPr lang="tr-TR" sz="2800" dirty="0" smtClean="0">
                <a:latin typeface="Calibri" pitchFamily="34" charset="0"/>
              </a:rPr>
              <a:t> bir sonraki antrepoya gönderilecektir.</a:t>
            </a:r>
          </a:p>
          <a:p>
            <a:endParaRPr lang="tr-TR" dirty="0"/>
          </a:p>
        </p:txBody>
      </p:sp>
      <p:sp>
        <p:nvSpPr>
          <p:cNvPr id="13" name="12 Bükülü Ok"/>
          <p:cNvSpPr/>
          <p:nvPr/>
        </p:nvSpPr>
        <p:spPr>
          <a:xfrm rot="10800000">
            <a:off x="6372200" y="3933056"/>
            <a:ext cx="1368152" cy="151216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268760"/>
            <a:ext cx="9144000" cy="5328592"/>
          </a:xfrm>
        </p:spPr>
        <p:txBody>
          <a:bodyPr/>
          <a:lstStyle/>
          <a:p>
            <a:pPr>
              <a:buNone/>
            </a:pPr>
            <a:r>
              <a:rPr lang="tr-TR" b="1" u="sng" dirty="0" smtClean="0">
                <a:latin typeface="Calibri" pitchFamily="34" charset="0"/>
              </a:rPr>
              <a:t>Varış Gümrük İdaresi Tarafından;</a:t>
            </a:r>
          </a:p>
        </p:txBody>
      </p:sp>
      <p:sp>
        <p:nvSpPr>
          <p:cNvPr id="2" name="1 Başlık"/>
          <p:cNvSpPr>
            <a:spLocks noGrp="1"/>
          </p:cNvSpPr>
          <p:nvPr>
            <p:ph type="title"/>
          </p:nvPr>
        </p:nvSpPr>
        <p:spPr>
          <a:xfrm>
            <a:off x="179512" y="0"/>
            <a:ext cx="8517632" cy="1152128"/>
          </a:xfrm>
        </p:spPr>
        <p:txBody>
          <a:bodyPr>
            <a:normAutofit fontScale="90000"/>
          </a:bodyPr>
          <a:lstStyle/>
          <a:p>
            <a:r>
              <a:rPr lang="tr-TR" dirty="0" smtClean="0">
                <a:latin typeface="Calibri" pitchFamily="34" charset="0"/>
              </a:rPr>
              <a:t>IV. TIR İşlemlerinde </a:t>
            </a:r>
            <a:r>
              <a:rPr lang="tr-TR" dirty="0" err="1" smtClean="0">
                <a:latin typeface="Calibri" pitchFamily="34" charset="0"/>
              </a:rPr>
              <a:t>YGM’nin</a:t>
            </a:r>
            <a:r>
              <a:rPr lang="tr-TR" dirty="0" smtClean="0">
                <a:latin typeface="Calibri" pitchFamily="34" charset="0"/>
              </a:rPr>
              <a:t> Sorumluluğu</a:t>
            </a:r>
            <a:endParaRPr lang="tr-TR" dirty="0">
              <a:latin typeface="Calibri" pitchFamily="34" charset="0"/>
            </a:endParaRPr>
          </a:p>
        </p:txBody>
      </p:sp>
      <p:sp>
        <p:nvSpPr>
          <p:cNvPr id="7" name="6 Metin kutusu"/>
          <p:cNvSpPr txBox="1"/>
          <p:nvPr/>
        </p:nvSpPr>
        <p:spPr>
          <a:xfrm>
            <a:off x="179512" y="1916832"/>
            <a:ext cx="5616624" cy="830997"/>
          </a:xfrm>
          <a:prstGeom prst="rect">
            <a:avLst/>
          </a:prstGeom>
          <a:noFill/>
          <a:ln w="57150">
            <a:solidFill>
              <a:schemeClr val="tx1"/>
            </a:solidFill>
          </a:ln>
        </p:spPr>
        <p:txBody>
          <a:bodyPr wrap="square" rtlCol="0">
            <a:spAutoFit/>
          </a:bodyPr>
          <a:lstStyle/>
          <a:p>
            <a:r>
              <a:rPr lang="tr-TR" sz="2400" dirty="0" smtClean="0">
                <a:latin typeface="Calibri" pitchFamily="34" charset="0"/>
              </a:rPr>
              <a:t>Karne Bilgileri TIR/Transit Takip Programının </a:t>
            </a:r>
            <a:r>
              <a:rPr lang="tr-TR" sz="2400" dirty="0" err="1" smtClean="0">
                <a:latin typeface="Calibri" pitchFamily="34" charset="0"/>
              </a:rPr>
              <a:t>Volet</a:t>
            </a:r>
            <a:r>
              <a:rPr lang="tr-TR" sz="2400" dirty="0" smtClean="0">
                <a:latin typeface="Calibri" pitchFamily="34" charset="0"/>
              </a:rPr>
              <a:t>-2 Ekranına Girilir</a:t>
            </a:r>
            <a:endParaRPr lang="tr-TR" sz="2400" dirty="0">
              <a:latin typeface="Calibri" pitchFamily="34" charset="0"/>
            </a:endParaRPr>
          </a:p>
        </p:txBody>
      </p:sp>
      <p:sp>
        <p:nvSpPr>
          <p:cNvPr id="11" name="10 Metin kutusu"/>
          <p:cNvSpPr txBox="1"/>
          <p:nvPr/>
        </p:nvSpPr>
        <p:spPr>
          <a:xfrm>
            <a:off x="3347864" y="4077072"/>
            <a:ext cx="3024336" cy="830997"/>
          </a:xfrm>
          <a:prstGeom prst="rect">
            <a:avLst/>
          </a:prstGeom>
          <a:noFill/>
          <a:ln w="57150">
            <a:solidFill>
              <a:schemeClr val="tx1"/>
            </a:solidFill>
          </a:ln>
        </p:spPr>
        <p:txBody>
          <a:bodyPr wrap="square" rtlCol="0">
            <a:spAutoFit/>
          </a:bodyPr>
          <a:lstStyle/>
          <a:p>
            <a:r>
              <a:rPr lang="tr-TR" sz="2400" dirty="0" smtClean="0">
                <a:latin typeface="Calibri" pitchFamily="34" charset="0"/>
              </a:rPr>
              <a:t>TIR İthalat Özet Beyanı Oluşturulur </a:t>
            </a:r>
            <a:endParaRPr lang="tr-TR" sz="2400" dirty="0">
              <a:latin typeface="Calibri" pitchFamily="34" charset="0"/>
            </a:endParaRPr>
          </a:p>
        </p:txBody>
      </p:sp>
      <p:sp>
        <p:nvSpPr>
          <p:cNvPr id="12" name="11 Metin kutusu"/>
          <p:cNvSpPr txBox="1"/>
          <p:nvPr/>
        </p:nvSpPr>
        <p:spPr>
          <a:xfrm>
            <a:off x="4463480" y="5301208"/>
            <a:ext cx="4501008" cy="1200329"/>
          </a:xfrm>
          <a:prstGeom prst="rect">
            <a:avLst/>
          </a:prstGeom>
          <a:noFill/>
          <a:ln w="57150">
            <a:solidFill>
              <a:schemeClr val="tx1"/>
            </a:solidFill>
          </a:ln>
        </p:spPr>
        <p:txBody>
          <a:bodyPr wrap="square" rtlCol="0">
            <a:spAutoFit/>
          </a:bodyPr>
          <a:lstStyle/>
          <a:p>
            <a:r>
              <a:rPr lang="tr-TR" sz="2400" dirty="0" smtClean="0">
                <a:latin typeface="Calibri" pitchFamily="34" charset="0"/>
              </a:rPr>
              <a:t>Özet Beyan Tescil Numarası ve Muayene ile Görevli Memurun Sicil Numarası Karneye Yazılır</a:t>
            </a:r>
            <a:endParaRPr lang="tr-TR" sz="2400" dirty="0">
              <a:latin typeface="Calibri" pitchFamily="34" charset="0"/>
            </a:endParaRPr>
          </a:p>
        </p:txBody>
      </p:sp>
      <p:sp>
        <p:nvSpPr>
          <p:cNvPr id="14" name="13 Metin kutusu"/>
          <p:cNvSpPr txBox="1"/>
          <p:nvPr/>
        </p:nvSpPr>
        <p:spPr>
          <a:xfrm>
            <a:off x="1619672" y="3356992"/>
            <a:ext cx="2664296" cy="461665"/>
          </a:xfrm>
          <a:prstGeom prst="rect">
            <a:avLst/>
          </a:prstGeom>
          <a:noFill/>
          <a:ln w="57150">
            <a:solidFill>
              <a:schemeClr val="tx1"/>
            </a:solidFill>
          </a:ln>
        </p:spPr>
        <p:txBody>
          <a:bodyPr wrap="square" rtlCol="0">
            <a:spAutoFit/>
          </a:bodyPr>
          <a:lstStyle/>
          <a:p>
            <a:r>
              <a:rPr lang="tr-TR" sz="2400" dirty="0" smtClean="0">
                <a:latin typeface="Calibri" pitchFamily="34" charset="0"/>
              </a:rPr>
              <a:t>Karne TESCİL Edilir</a:t>
            </a:r>
            <a:endParaRPr lang="tr-TR" sz="2400" dirty="0">
              <a:latin typeface="Calibri" pitchFamily="34" charset="0"/>
            </a:endParaRPr>
          </a:p>
        </p:txBody>
      </p:sp>
      <p:sp>
        <p:nvSpPr>
          <p:cNvPr id="15" name="14 Yukarı Bükülü Ok"/>
          <p:cNvSpPr/>
          <p:nvPr/>
        </p:nvSpPr>
        <p:spPr>
          <a:xfrm rot="5400000">
            <a:off x="647564" y="2960948"/>
            <a:ext cx="864096" cy="79208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Calibri" pitchFamily="34" charset="0"/>
            </a:endParaRPr>
          </a:p>
        </p:txBody>
      </p:sp>
      <p:sp>
        <p:nvSpPr>
          <p:cNvPr id="16" name="15 Yukarı Bükülü Ok"/>
          <p:cNvSpPr/>
          <p:nvPr/>
        </p:nvSpPr>
        <p:spPr>
          <a:xfrm rot="5400000">
            <a:off x="2303748" y="3897052"/>
            <a:ext cx="792088" cy="1008112"/>
          </a:xfrm>
          <a:prstGeom prst="bentUpArrow">
            <a:avLst>
              <a:gd name="adj1" fmla="val 31414"/>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Calibri" pitchFamily="34" charset="0"/>
            </a:endParaRPr>
          </a:p>
        </p:txBody>
      </p:sp>
      <p:sp>
        <p:nvSpPr>
          <p:cNvPr id="18" name="17 Bükülü Ok"/>
          <p:cNvSpPr/>
          <p:nvPr/>
        </p:nvSpPr>
        <p:spPr>
          <a:xfrm rot="5400000">
            <a:off x="6552220" y="4401108"/>
            <a:ext cx="792088" cy="864096"/>
          </a:xfrm>
          <a:prstGeom prst="bentArrow">
            <a:avLst>
              <a:gd name="adj1" fmla="val 29275"/>
              <a:gd name="adj2" fmla="val 25000"/>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Calibri" pitchFamily="34" charset="0"/>
            </a:endParaRPr>
          </a:p>
        </p:txBody>
      </p:sp>
      <p:sp>
        <p:nvSpPr>
          <p:cNvPr id="13" name="12 Slayt Numarası Yer Tutucusu"/>
          <p:cNvSpPr>
            <a:spLocks noGrp="1"/>
          </p:cNvSpPr>
          <p:nvPr>
            <p:ph type="sldNum" sz="quarter" idx="12"/>
          </p:nvPr>
        </p:nvSpPr>
        <p:spPr/>
        <p:txBody>
          <a:bodyPr/>
          <a:lstStyle/>
          <a:p>
            <a:fld id="{84B74D6A-9605-4735-94EC-669552EDBAF7}" type="slidenum">
              <a:rPr lang="tr-TR" smtClean="0"/>
              <a:pPr/>
              <a:t>15</a:t>
            </a:fld>
            <a:endParaRPr lang="tr-T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wipe(down)">
                                      <p:cBhvr>
                                        <p:cTn id="12" dur="5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down)">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bg/>
                                          </p:spTgt>
                                        </p:tgtEl>
                                        <p:attrNameLst>
                                          <p:attrName>style.visibility</p:attrName>
                                        </p:attrNameLst>
                                      </p:cBhvr>
                                      <p:to>
                                        <p:strVal val="visible"/>
                                      </p:to>
                                    </p:set>
                                    <p:animEffect transition="in" filter="wipe(down)">
                                      <p:cBhvr>
                                        <p:cTn id="27" dur="500"/>
                                        <p:tgtEl>
                                          <p:spTgt spid="14">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wipe(down)">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bg/>
                                          </p:spTgt>
                                        </p:tgtEl>
                                        <p:attrNameLst>
                                          <p:attrName>style.visibility</p:attrName>
                                        </p:attrNameLst>
                                      </p:cBhvr>
                                      <p:to>
                                        <p:strVal val="visible"/>
                                      </p:to>
                                    </p:set>
                                    <p:animEffect transition="in" filter="wipe(down)">
                                      <p:cBhvr>
                                        <p:cTn id="42" dur="500"/>
                                        <p:tgtEl>
                                          <p:spTgt spid="11">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wipe(down)">
                                      <p:cBhvr>
                                        <p:cTn id="47" dur="500"/>
                                        <p:tgtEl>
                                          <p:spTgt spid="1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2">
                                            <p:bg/>
                                          </p:spTgt>
                                        </p:tgtEl>
                                        <p:attrNameLst>
                                          <p:attrName>style.visibility</p:attrName>
                                        </p:attrNameLst>
                                      </p:cBhvr>
                                      <p:to>
                                        <p:strVal val="visible"/>
                                      </p:to>
                                    </p:set>
                                    <p:animEffect transition="in" filter="wipe(down)">
                                      <p:cBhvr>
                                        <p:cTn id="57" dur="500"/>
                                        <p:tgtEl>
                                          <p:spTgt spid="12">
                                            <p:bg/>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wipe(down)">
                                      <p:cBhvr>
                                        <p:cTn id="6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animBg="1"/>
      <p:bldP spid="11" grpId="0" build="p" animBg="1"/>
      <p:bldP spid="12" grpId="0" build="p" animBg="1"/>
      <p:bldP spid="14" grpId="0" build="p" animBg="1"/>
      <p:bldP spid="15" grpId="0" animBg="1"/>
      <p:bldP spid="16"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just"/>
            <a:r>
              <a:rPr lang="tr-TR" sz="3200" b="1" dirty="0" smtClean="0">
                <a:latin typeface="Calibri" pitchFamily="34" charset="0"/>
              </a:rPr>
              <a:t>Varış gümrük idaresinde TIR karnesi tescil işlemleri yapılırken </a:t>
            </a:r>
            <a:r>
              <a:rPr lang="tr-TR" sz="3200" b="1" dirty="0" err="1" smtClean="0">
                <a:latin typeface="Calibri" pitchFamily="34" charset="0"/>
              </a:rPr>
              <a:t>Volet</a:t>
            </a:r>
            <a:r>
              <a:rPr lang="tr-TR" sz="3200" b="1" dirty="0" smtClean="0">
                <a:latin typeface="Calibri" pitchFamily="34" charset="0"/>
              </a:rPr>
              <a:t>- 2 ekranı “Antrepo kodu” alanında bir antrepo kodu seçilmesi halinde sistem tarafından muayene memuru ataması yapılmayacak, </a:t>
            </a:r>
            <a:r>
              <a:rPr lang="tr-TR" sz="3200" b="1" i="1" dirty="0" smtClean="0">
                <a:effectLst>
                  <a:outerShdw blurRad="38100" dist="38100" dir="2700000" algn="tl">
                    <a:srgbClr val="000000">
                      <a:alpha val="43137"/>
                    </a:srgbClr>
                  </a:outerShdw>
                </a:effectLst>
                <a:latin typeface="Calibri" pitchFamily="34" charset="0"/>
              </a:rPr>
              <a:t>TIR Karnesi </a:t>
            </a:r>
            <a:r>
              <a:rPr lang="tr-TR" sz="3200" b="1" i="1" u="sng" dirty="0" smtClean="0">
                <a:effectLst>
                  <a:outerShdw blurRad="38100" dist="38100" dir="2700000" algn="tl">
                    <a:srgbClr val="000000">
                      <a:alpha val="43137"/>
                    </a:srgbClr>
                  </a:outerShdw>
                </a:effectLst>
                <a:latin typeface="Calibri" pitchFamily="34" charset="0"/>
              </a:rPr>
              <a:t>yalnızca</a:t>
            </a:r>
            <a:r>
              <a:rPr lang="tr-TR" sz="3200" b="1" i="1" dirty="0" smtClean="0">
                <a:effectLst>
                  <a:outerShdw blurRad="38100" dist="38100" dir="2700000" algn="tl">
                    <a:srgbClr val="000000">
                      <a:alpha val="43137"/>
                    </a:srgbClr>
                  </a:outerShdw>
                </a:effectLst>
                <a:latin typeface="Calibri" pitchFamily="34" charset="0"/>
              </a:rPr>
              <a:t> </a:t>
            </a:r>
            <a:r>
              <a:rPr lang="tr-TR" sz="3200" b="1" i="1" u="sng" dirty="0" smtClean="0">
                <a:effectLst>
                  <a:outerShdw blurRad="38100" dist="38100" dir="2700000" algn="tl">
                    <a:srgbClr val="000000">
                      <a:alpha val="43137"/>
                    </a:srgbClr>
                  </a:outerShdw>
                </a:effectLst>
                <a:latin typeface="Calibri" pitchFamily="34" charset="0"/>
              </a:rPr>
              <a:t>bu antrepo/geçici depolama yerinde görevli memur </a:t>
            </a:r>
            <a:r>
              <a:rPr lang="tr-TR" sz="3200" b="1" i="1" dirty="0" smtClean="0">
                <a:effectLst>
                  <a:outerShdw blurRad="38100" dist="38100" dir="2700000" algn="tl">
                    <a:srgbClr val="000000">
                      <a:alpha val="43137"/>
                    </a:srgbClr>
                  </a:outerShdw>
                </a:effectLst>
                <a:latin typeface="Calibri" pitchFamily="34" charset="0"/>
              </a:rPr>
              <a:t>tarafından sonlandırılabilecektir.</a:t>
            </a:r>
            <a:endParaRPr lang="tr-TR" sz="3200" i="1" dirty="0">
              <a:effectLst>
                <a:outerShdw blurRad="38100" dist="38100" dir="2700000" algn="tl">
                  <a:srgbClr val="000000">
                    <a:alpha val="43137"/>
                  </a:srgbClr>
                </a:outerShdw>
              </a:effectLst>
              <a:latin typeface="Calibri" pitchFamily="34" charset="0"/>
            </a:endParaRPr>
          </a:p>
        </p:txBody>
      </p:sp>
      <p:sp>
        <p:nvSpPr>
          <p:cNvPr id="3" name="2 Slayt Numarası Yer Tutucusu"/>
          <p:cNvSpPr>
            <a:spLocks noGrp="1"/>
          </p:cNvSpPr>
          <p:nvPr>
            <p:ph type="sldNum" sz="quarter" idx="12"/>
          </p:nvPr>
        </p:nvSpPr>
        <p:spPr/>
        <p:txBody>
          <a:bodyPr/>
          <a:lstStyle/>
          <a:p>
            <a:fld id="{84B74D6A-9605-4735-94EC-669552EDBAF7}" type="slidenum">
              <a:rPr lang="tr-TR" smtClean="0"/>
              <a:pPr/>
              <a:t>16</a:t>
            </a:fld>
            <a:endParaRPr lang="tr-TR" dirty="0"/>
          </a:p>
        </p:txBody>
      </p:sp>
      <p:sp>
        <p:nvSpPr>
          <p:cNvPr id="4" name="3 Başlık"/>
          <p:cNvSpPr>
            <a:spLocks noGrp="1"/>
          </p:cNvSpPr>
          <p:nvPr>
            <p:ph type="title"/>
          </p:nvPr>
        </p:nvSpPr>
        <p:spPr/>
        <p:txBody>
          <a:bodyPr/>
          <a:lstStyle/>
          <a:p>
            <a:r>
              <a:rPr lang="tr-TR" dirty="0" smtClean="0"/>
              <a:t>Ancak;</a:t>
            </a:r>
            <a:endParaRPr lang="tr-TR" dirty="0"/>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2204864"/>
            <a:ext cx="8507288" cy="2808312"/>
          </a:xfrm>
        </p:spPr>
        <p:txBody>
          <a:bodyPr>
            <a:normAutofit lnSpcReduction="10000"/>
          </a:bodyPr>
          <a:lstStyle/>
          <a:p>
            <a:pPr marL="84138" indent="25400" algn="just">
              <a:buNone/>
            </a:pPr>
            <a:r>
              <a:rPr lang="tr-TR" sz="3200" i="1" dirty="0" smtClean="0">
                <a:latin typeface="Calibri" pitchFamily="34" charset="0"/>
              </a:rPr>
              <a:t>YGM tarafından, bir antrepoya eşya giriş ve çıkışının tespiti için AN6 ve/veya AN8 kodlu tespit sözleşmesi imzalanmış olması ve bu antrepoda görevli memur bulunmaması halinde </a:t>
            </a:r>
            <a:r>
              <a:rPr lang="tr-TR" sz="3200" b="1" i="1" dirty="0" smtClean="0">
                <a:effectLst>
                  <a:outerShdw blurRad="38100" dist="38100" dir="2700000" algn="tl">
                    <a:srgbClr val="000000">
                      <a:alpha val="43137"/>
                    </a:srgbClr>
                  </a:outerShdw>
                </a:effectLst>
                <a:latin typeface="Calibri" pitchFamily="34" charset="0"/>
              </a:rPr>
              <a:t>TIR İşlemleri Tebliğinin 33., 34. ve 35. maddelerinde</a:t>
            </a:r>
            <a:r>
              <a:rPr lang="tr-TR" sz="3200" i="1" dirty="0" smtClean="0">
                <a:latin typeface="Calibri" pitchFamily="34" charset="0"/>
              </a:rPr>
              <a:t> yer alan ve...</a:t>
            </a:r>
            <a:endParaRPr lang="tr-TR" sz="3200" dirty="0">
              <a:latin typeface="Calibri" pitchFamily="34" charset="0"/>
            </a:endParaRPr>
          </a:p>
        </p:txBody>
      </p:sp>
      <p:sp>
        <p:nvSpPr>
          <p:cNvPr id="2" name="1 Başlık"/>
          <p:cNvSpPr>
            <a:spLocks noGrp="1"/>
          </p:cNvSpPr>
          <p:nvPr>
            <p:ph type="title"/>
          </p:nvPr>
        </p:nvSpPr>
        <p:spPr>
          <a:xfrm>
            <a:off x="179512" y="274638"/>
            <a:ext cx="8784976" cy="1143000"/>
          </a:xfrm>
        </p:spPr>
        <p:txBody>
          <a:bodyPr>
            <a:normAutofit fontScale="90000"/>
          </a:bodyPr>
          <a:lstStyle/>
          <a:p>
            <a:r>
              <a:rPr lang="tr-TR" dirty="0" smtClean="0">
                <a:latin typeface="Calibri" pitchFamily="34" charset="0"/>
              </a:rPr>
              <a:t>2 Seri No.lu YGM Tebliğinin 13/4 Maddesine göre;</a:t>
            </a:r>
            <a:endParaRPr lang="tr-TR" dirty="0">
              <a:latin typeface="Calibri" pitchFamily="34" charset="0"/>
            </a:endParaRPr>
          </a:p>
        </p:txBody>
      </p:sp>
      <p:sp>
        <p:nvSpPr>
          <p:cNvPr id="4" name="3 Sağ Ok"/>
          <p:cNvSpPr/>
          <p:nvPr/>
        </p:nvSpPr>
        <p:spPr>
          <a:xfrm>
            <a:off x="6156176" y="5589240"/>
            <a:ext cx="2160240" cy="720080"/>
          </a:xfrm>
          <a:prstGeom prst="rightArrow">
            <a:avLst/>
          </a:prstGeom>
          <a:solidFill>
            <a:srgbClr val="FF000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0000"/>
              </a:solidFill>
              <a:latin typeface="Calibri" pitchFamily="34" charset="0"/>
            </a:endParaRPr>
          </a:p>
        </p:txBody>
      </p:sp>
      <p:sp>
        <p:nvSpPr>
          <p:cNvPr id="5" name="4 Slayt Numarası Yer Tutucusu"/>
          <p:cNvSpPr>
            <a:spLocks noGrp="1"/>
          </p:cNvSpPr>
          <p:nvPr>
            <p:ph type="sldNum" sz="quarter" idx="12"/>
          </p:nvPr>
        </p:nvSpPr>
        <p:spPr/>
        <p:txBody>
          <a:bodyPr/>
          <a:lstStyle/>
          <a:p>
            <a:fld id="{84B74D6A-9605-4735-94EC-669552EDBAF7}" type="slidenum">
              <a:rPr lang="tr-TR" smtClean="0"/>
              <a:pPr/>
              <a:t>17</a:t>
            </a:fld>
            <a:endParaRPr lang="tr-TR" dirty="0"/>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467544" y="1700808"/>
          <a:ext cx="7020272"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1 Başlık"/>
          <p:cNvSpPr>
            <a:spLocks noGrp="1"/>
          </p:cNvSpPr>
          <p:nvPr>
            <p:ph type="title"/>
          </p:nvPr>
        </p:nvSpPr>
        <p:spPr/>
        <p:txBody>
          <a:bodyPr>
            <a:normAutofit fontScale="90000"/>
          </a:bodyPr>
          <a:lstStyle/>
          <a:p>
            <a:pPr algn="l"/>
            <a:r>
              <a:rPr lang="tr-TR" dirty="0" smtClean="0">
                <a:latin typeface="Calibri" pitchFamily="34" charset="0"/>
              </a:rPr>
              <a:t>… antrepoda görevli memurlarca  </a:t>
            </a:r>
            <a:br>
              <a:rPr lang="tr-TR" dirty="0" smtClean="0">
                <a:latin typeface="Calibri" pitchFamily="34" charset="0"/>
              </a:rPr>
            </a:br>
            <a:r>
              <a:rPr lang="tr-TR" dirty="0" smtClean="0">
                <a:latin typeface="Calibri" pitchFamily="34" charset="0"/>
              </a:rPr>
              <a:t>    yapılması öngörülen</a:t>
            </a:r>
            <a:endParaRPr lang="tr-TR" dirty="0">
              <a:latin typeface="Calibri" pitchFamily="34" charset="0"/>
            </a:endParaRPr>
          </a:p>
        </p:txBody>
      </p:sp>
      <p:pic>
        <p:nvPicPr>
          <p:cNvPr id="1028" name="Picture 4" descr="C:\Program Files\Microsoft Office\MEDIA\CAGCAT10\j0187423.wmf"/>
          <p:cNvPicPr>
            <a:picLocks noChangeAspect="1" noChangeArrowheads="1"/>
          </p:cNvPicPr>
          <p:nvPr/>
        </p:nvPicPr>
        <p:blipFill>
          <a:blip r:embed="rId8" cstate="print"/>
          <a:srcRect/>
          <a:stretch>
            <a:fillRect/>
          </a:stretch>
        </p:blipFill>
        <p:spPr bwMode="auto">
          <a:xfrm>
            <a:off x="7524328" y="1916832"/>
            <a:ext cx="1217960" cy="1008112"/>
          </a:xfrm>
          <a:prstGeom prst="rect">
            <a:avLst/>
          </a:prstGeom>
          <a:ln>
            <a:noFill/>
          </a:ln>
          <a:effectLst>
            <a:outerShdw blurRad="292100" dist="139700" dir="2700000" algn="tl" rotWithShape="0">
              <a:srgbClr val="333333">
                <a:alpha val="65000"/>
              </a:srgbClr>
            </a:outerShdw>
          </a:effectLst>
        </p:spPr>
      </p:pic>
      <p:pic>
        <p:nvPicPr>
          <p:cNvPr id="5" name="4 Resim" descr="truck_door.jpg"/>
          <p:cNvPicPr>
            <a:picLocks noChangeAspect="1"/>
          </p:cNvPicPr>
          <p:nvPr/>
        </p:nvPicPr>
        <p:blipFill>
          <a:blip r:embed="rId9" cstate="print"/>
          <a:stretch>
            <a:fillRect/>
          </a:stretch>
        </p:blipFill>
        <p:spPr>
          <a:xfrm>
            <a:off x="7596336" y="4725144"/>
            <a:ext cx="1329378" cy="720080"/>
          </a:xfrm>
          <a:prstGeom prst="rect">
            <a:avLst/>
          </a:prstGeom>
          <a:ln>
            <a:noFill/>
          </a:ln>
          <a:effectLst>
            <a:outerShdw blurRad="292100" dist="139700" dir="2700000" algn="tl" rotWithShape="0">
              <a:srgbClr val="333333">
                <a:alpha val="65000"/>
              </a:srgbClr>
            </a:outerShdw>
          </a:effectLst>
        </p:spPr>
      </p:pic>
      <p:sp>
        <p:nvSpPr>
          <p:cNvPr id="7" name="6 Metin kutusu"/>
          <p:cNvSpPr txBox="1"/>
          <p:nvPr/>
        </p:nvSpPr>
        <p:spPr>
          <a:xfrm>
            <a:off x="6228184" y="5877272"/>
            <a:ext cx="2016224" cy="707886"/>
          </a:xfrm>
          <a:prstGeom prst="rect">
            <a:avLst/>
          </a:prstGeom>
          <a:noFill/>
        </p:spPr>
        <p:txBody>
          <a:bodyPr wrap="square" rtlCol="0">
            <a:spAutoFit/>
          </a:bodyPr>
          <a:lstStyle/>
          <a:p>
            <a:r>
              <a:rPr lang="tr-TR" sz="4000" dirty="0" smtClean="0">
                <a:latin typeface="Calibri" pitchFamily="34" charset="0"/>
              </a:rPr>
              <a:t>İşlemleri</a:t>
            </a:r>
            <a:endParaRPr lang="tr-TR" sz="4000" dirty="0">
              <a:latin typeface="Calibri" pitchFamily="34" charset="0"/>
            </a:endParaRPr>
          </a:p>
        </p:txBody>
      </p:sp>
      <p:pic>
        <p:nvPicPr>
          <p:cNvPr id="9" name="8 Resim" descr="IS26WCAOUM291CAAO3H83CA4864Y6CAK7BHPFCA23G304CA9EBOPWCAYZQFMHCAC8T33JCAUGTOIKCAYJR9M4CAS8I3NCCAB4JV68CANV14JUCA53LWZZCA193DTRCABCMJG7CANN3EY2CADZKQ3FCA2E7436.jpg"/>
          <p:cNvPicPr>
            <a:picLocks noChangeAspect="1"/>
          </p:cNvPicPr>
          <p:nvPr/>
        </p:nvPicPr>
        <p:blipFill>
          <a:blip r:embed="rId10" cstate="print"/>
          <a:stretch>
            <a:fillRect/>
          </a:stretch>
        </p:blipFill>
        <p:spPr>
          <a:xfrm>
            <a:off x="7740352" y="3861048"/>
            <a:ext cx="895350" cy="762000"/>
          </a:xfrm>
          <a:prstGeom prst="rect">
            <a:avLst/>
          </a:prstGeom>
        </p:spPr>
      </p:pic>
      <p:pic>
        <p:nvPicPr>
          <p:cNvPr id="10" name="9 Resim" descr="MM900283618.GIF"/>
          <p:cNvPicPr>
            <a:picLocks noChangeAspect="1"/>
          </p:cNvPicPr>
          <p:nvPr/>
        </p:nvPicPr>
        <p:blipFill>
          <a:blip r:embed="rId11" cstate="print"/>
          <a:stretch>
            <a:fillRect/>
          </a:stretch>
        </p:blipFill>
        <p:spPr>
          <a:xfrm>
            <a:off x="7668344" y="2924944"/>
            <a:ext cx="792088" cy="829218"/>
          </a:xfrm>
          <a:prstGeom prst="rect">
            <a:avLst/>
          </a:prstGeom>
        </p:spPr>
      </p:pic>
      <p:sp>
        <p:nvSpPr>
          <p:cNvPr id="11" name="10 Slayt Numarası Yer Tutucusu"/>
          <p:cNvSpPr>
            <a:spLocks noGrp="1"/>
          </p:cNvSpPr>
          <p:nvPr>
            <p:ph type="sldNum" sz="quarter" idx="12"/>
          </p:nvPr>
        </p:nvSpPr>
        <p:spPr/>
        <p:txBody>
          <a:bodyPr/>
          <a:lstStyle/>
          <a:p>
            <a:fld id="{84B74D6A-9605-4735-94EC-669552EDBAF7}" type="slidenum">
              <a:rPr lang="tr-TR" smtClean="0"/>
              <a:pPr/>
              <a:t>18</a:t>
            </a:fld>
            <a:endParaRPr lang="tr-TR"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ppt_x"/>
                                          </p:val>
                                        </p:tav>
                                        <p:tav tm="100000">
                                          <p:val>
                                            <p:strVal val="#ppt_x"/>
                                          </p:val>
                                        </p:tav>
                                      </p:tavLst>
                                    </p:anim>
                                    <p:anim calcmode="lin" valueType="num">
                                      <p:cBhvr additive="base">
                                        <p:cTn id="8" dur="500" fill="hold"/>
                                        <p:tgtEl>
                                          <p:spTgt spid="10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452F5AC1-9DBE-4704-BDFB-0A079477C6FD}"/>
                                            </p:graphicEl>
                                          </p:spTgt>
                                        </p:tgtEl>
                                        <p:attrNameLst>
                                          <p:attrName>style.visibility</p:attrName>
                                        </p:attrNameLst>
                                      </p:cBhvr>
                                      <p:to>
                                        <p:strVal val="visible"/>
                                      </p:to>
                                    </p:set>
                                    <p:anim calcmode="lin" valueType="num">
                                      <p:cBhvr additive="base">
                                        <p:cTn id="25" dur="500" fill="hold"/>
                                        <p:tgtEl>
                                          <p:spTgt spid="4">
                                            <p:graphicEl>
                                              <a:dgm id="{452F5AC1-9DBE-4704-BDFB-0A079477C6FD}"/>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452F5AC1-9DBE-4704-BDFB-0A079477C6FD}"/>
                                            </p:graphic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graphicEl>
                                              <a:dgm id="{07D1BA9D-BA90-4B43-9D36-0E7535C2872D}"/>
                                            </p:graphicEl>
                                          </p:spTgt>
                                        </p:tgtEl>
                                        <p:attrNameLst>
                                          <p:attrName>style.visibility</p:attrName>
                                        </p:attrNameLst>
                                      </p:cBhvr>
                                      <p:to>
                                        <p:strVal val="visible"/>
                                      </p:to>
                                    </p:set>
                                    <p:anim calcmode="lin" valueType="num">
                                      <p:cBhvr additive="base">
                                        <p:cTn id="29" dur="500" fill="hold"/>
                                        <p:tgtEl>
                                          <p:spTgt spid="4">
                                            <p:graphicEl>
                                              <a:dgm id="{07D1BA9D-BA90-4B43-9D36-0E7535C2872D}"/>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graphicEl>
                                              <a:dgm id="{07D1BA9D-BA90-4B43-9D36-0E7535C2872D}"/>
                                            </p:graphic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graphicEl>
                                              <a:dgm id="{3D7E9BE9-16AA-4AFF-91D2-CE7E459BE630}"/>
                                            </p:graphicEl>
                                          </p:spTgt>
                                        </p:tgtEl>
                                        <p:attrNameLst>
                                          <p:attrName>style.visibility</p:attrName>
                                        </p:attrNameLst>
                                      </p:cBhvr>
                                      <p:to>
                                        <p:strVal val="visible"/>
                                      </p:to>
                                    </p:set>
                                    <p:anim calcmode="lin" valueType="num">
                                      <p:cBhvr additive="base">
                                        <p:cTn id="33" dur="500" fill="hold"/>
                                        <p:tgtEl>
                                          <p:spTgt spid="4">
                                            <p:graphicEl>
                                              <a:dgm id="{3D7E9BE9-16AA-4AFF-91D2-CE7E459BE630}"/>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3D7E9BE9-16AA-4AFF-91D2-CE7E459BE630}"/>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graphicEl>
                                              <a:dgm id="{F427327E-E543-40AD-9805-F50A8F73FAAE}"/>
                                            </p:graphicEl>
                                          </p:spTgt>
                                        </p:tgtEl>
                                        <p:attrNameLst>
                                          <p:attrName>style.visibility</p:attrName>
                                        </p:attrNameLst>
                                      </p:cBhvr>
                                      <p:to>
                                        <p:strVal val="visible"/>
                                      </p:to>
                                    </p:set>
                                    <p:anim calcmode="lin" valueType="num">
                                      <p:cBhvr additive="base">
                                        <p:cTn id="37" dur="500" fill="hold"/>
                                        <p:tgtEl>
                                          <p:spTgt spid="4">
                                            <p:graphicEl>
                                              <a:dgm id="{F427327E-E543-40AD-9805-F50A8F73FAAE}"/>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F427327E-E543-40AD-9805-F50A8F73FAAE}"/>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196752"/>
            <a:ext cx="9144000" cy="3888432"/>
          </a:xfrm>
        </p:spPr>
        <p:txBody>
          <a:bodyPr>
            <a:normAutofit lnSpcReduction="10000"/>
          </a:bodyPr>
          <a:lstStyle/>
          <a:p>
            <a:pPr algn="ctr">
              <a:buNone/>
            </a:pPr>
            <a:endParaRPr lang="tr-TR" sz="3600" dirty="0" smtClean="0">
              <a:latin typeface="Calibri" pitchFamily="34" charset="0"/>
            </a:endParaRPr>
          </a:p>
          <a:p>
            <a:pPr algn="ctr">
              <a:buNone/>
            </a:pPr>
            <a:endParaRPr lang="tr-TR" sz="3600" dirty="0" smtClean="0">
              <a:latin typeface="Calibri" pitchFamily="34" charset="0"/>
            </a:endParaRPr>
          </a:p>
          <a:p>
            <a:pPr algn="ctr">
              <a:buNone/>
            </a:pPr>
            <a:r>
              <a:rPr lang="tr-TR" sz="3600" dirty="0" smtClean="0">
                <a:latin typeface="Calibri" pitchFamily="34" charset="0"/>
              </a:rPr>
              <a:t> </a:t>
            </a:r>
            <a:r>
              <a:rPr lang="tr-TR" sz="3600" b="1" dirty="0" smtClean="0">
                <a:latin typeface="Calibri" pitchFamily="34" charset="0"/>
              </a:rPr>
              <a:t>Yetkilendirilmiş gümrük müşaviri</a:t>
            </a:r>
            <a:r>
              <a:rPr lang="tr-TR" sz="3600" dirty="0" smtClean="0">
                <a:latin typeface="Calibri" pitchFamily="34" charset="0"/>
              </a:rPr>
              <a:t> veya yetkilendirilmiş gümrük müşaviri tarafından </a:t>
            </a:r>
            <a:r>
              <a:rPr lang="tr-TR" sz="3600" b="1" dirty="0" smtClean="0">
                <a:latin typeface="Calibri" pitchFamily="34" charset="0"/>
              </a:rPr>
              <a:t>sosyal güvenlik mevzuatına uygun olarak çalıştırılan ve gerekli şartları taşıyan kişilerce</a:t>
            </a:r>
            <a:r>
              <a:rPr lang="tr-TR" sz="3600" dirty="0" smtClean="0">
                <a:latin typeface="Calibri" pitchFamily="34" charset="0"/>
              </a:rPr>
              <a:t> yapılır.</a:t>
            </a:r>
          </a:p>
          <a:p>
            <a:pPr algn="ctr">
              <a:buNone/>
            </a:pPr>
            <a:endParaRPr lang="tr-TR" sz="3600" dirty="0" smtClean="0">
              <a:latin typeface="Calibri" pitchFamily="34" charset="0"/>
            </a:endParaRPr>
          </a:p>
        </p:txBody>
      </p:sp>
      <p:pic>
        <p:nvPicPr>
          <p:cNvPr id="4" name="3 Resim" descr="çalışan.jpg"/>
          <p:cNvPicPr>
            <a:picLocks noChangeAspect="1"/>
          </p:cNvPicPr>
          <p:nvPr/>
        </p:nvPicPr>
        <p:blipFill>
          <a:blip r:embed="rId3" cstate="print"/>
          <a:stretch>
            <a:fillRect/>
          </a:stretch>
        </p:blipFill>
        <p:spPr>
          <a:xfrm>
            <a:off x="5652120" y="4581128"/>
            <a:ext cx="3491880" cy="2016224"/>
          </a:xfrm>
          <a:prstGeom prst="rect">
            <a:avLst/>
          </a:prstGeom>
        </p:spPr>
      </p:pic>
      <p:pic>
        <p:nvPicPr>
          <p:cNvPr id="5" name="4 Resim" descr="TIR sürücüsü.jpg"/>
          <p:cNvPicPr>
            <a:picLocks noChangeAspect="1"/>
          </p:cNvPicPr>
          <p:nvPr/>
        </p:nvPicPr>
        <p:blipFill>
          <a:blip r:embed="rId4" cstate="print"/>
          <a:stretch>
            <a:fillRect/>
          </a:stretch>
        </p:blipFill>
        <p:spPr>
          <a:xfrm>
            <a:off x="0" y="260648"/>
            <a:ext cx="3334524" cy="2016224"/>
          </a:xfrm>
          <a:prstGeom prst="rect">
            <a:avLst/>
          </a:prstGeom>
        </p:spPr>
      </p:pic>
      <p:sp>
        <p:nvSpPr>
          <p:cNvPr id="6" name="5 Slayt Numarası Yer Tutucusu"/>
          <p:cNvSpPr>
            <a:spLocks noGrp="1"/>
          </p:cNvSpPr>
          <p:nvPr>
            <p:ph type="sldNum" sz="quarter" idx="12"/>
          </p:nvPr>
        </p:nvSpPr>
        <p:spPr/>
        <p:txBody>
          <a:bodyPr/>
          <a:lstStyle/>
          <a:p>
            <a:fld id="{84B74D6A-9605-4735-94EC-669552EDBAF7}" type="slidenum">
              <a:rPr lang="tr-TR" smtClean="0"/>
              <a:pPr/>
              <a:t>19</a:t>
            </a:fld>
            <a:endParaRPr lang="tr-TR"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484784"/>
            <a:ext cx="8229600" cy="2808311"/>
          </a:xfrm>
        </p:spPr>
        <p:txBody>
          <a:bodyPr>
            <a:noAutofit/>
          </a:bodyPr>
          <a:lstStyle/>
          <a:p>
            <a:pPr marL="571500" indent="-571500">
              <a:buSzPct val="100000"/>
              <a:buFont typeface="+mj-lt"/>
              <a:buAutoNum type="romanUcPeriod"/>
            </a:pPr>
            <a:r>
              <a:rPr lang="tr-TR" sz="3200" dirty="0" smtClean="0">
                <a:latin typeface="Calibri" pitchFamily="34" charset="0"/>
              </a:rPr>
              <a:t>Neden YGM Sistemi? </a:t>
            </a:r>
          </a:p>
          <a:p>
            <a:pPr marL="571500" indent="-571500">
              <a:buSzPct val="100000"/>
              <a:buFont typeface="+mj-lt"/>
              <a:buAutoNum type="romanUcPeriod"/>
            </a:pPr>
            <a:r>
              <a:rPr lang="tr-TR" sz="3200" dirty="0" err="1" smtClean="0">
                <a:latin typeface="Calibri" pitchFamily="34" charset="0"/>
              </a:rPr>
              <a:t>YGM’nin</a:t>
            </a:r>
            <a:r>
              <a:rPr lang="tr-TR" sz="3200" dirty="0" smtClean="0">
                <a:latin typeface="Calibri" pitchFamily="34" charset="0"/>
              </a:rPr>
              <a:t> Sorumlulukları ve Sistemin Yasal Dayanağı</a:t>
            </a:r>
          </a:p>
          <a:p>
            <a:pPr marL="571500" indent="-571500">
              <a:buSzPct val="100000"/>
              <a:buFont typeface="+mj-lt"/>
              <a:buAutoNum type="romanUcPeriod"/>
            </a:pPr>
            <a:r>
              <a:rPr lang="tr-TR" sz="3200" dirty="0" smtClean="0">
                <a:latin typeface="Calibri" pitchFamily="34" charset="0"/>
              </a:rPr>
              <a:t>Dönüm Noktası (2009/100 Sayılı Genelge)</a:t>
            </a:r>
          </a:p>
          <a:p>
            <a:pPr marL="571500" indent="-571500">
              <a:buSzPct val="100000"/>
              <a:buFont typeface="+mj-lt"/>
              <a:buAutoNum type="romanUcPeriod"/>
            </a:pPr>
            <a:r>
              <a:rPr lang="tr-TR" sz="3200" dirty="0" smtClean="0">
                <a:latin typeface="Calibri" pitchFamily="34" charset="0"/>
              </a:rPr>
              <a:t>TIR İşlemlerinde </a:t>
            </a:r>
            <a:r>
              <a:rPr lang="tr-TR" sz="3200" dirty="0" err="1" smtClean="0">
                <a:latin typeface="Calibri" pitchFamily="34" charset="0"/>
              </a:rPr>
              <a:t>YGM’nin</a:t>
            </a:r>
            <a:r>
              <a:rPr lang="tr-TR" sz="3200" dirty="0" smtClean="0">
                <a:latin typeface="Calibri" pitchFamily="34" charset="0"/>
              </a:rPr>
              <a:t> Sorumluluğu</a:t>
            </a:r>
          </a:p>
          <a:p>
            <a:pPr marL="571500" indent="-571500">
              <a:buSzPct val="100000"/>
              <a:buFont typeface="+mj-lt"/>
              <a:buAutoNum type="romanUcPeriod"/>
            </a:pPr>
            <a:r>
              <a:rPr lang="tr-TR" sz="3200" dirty="0" smtClean="0">
                <a:latin typeface="Calibri" pitchFamily="34" charset="0"/>
              </a:rPr>
              <a:t>Karşılaşılan Sorunlar</a:t>
            </a:r>
          </a:p>
          <a:p>
            <a:pPr marL="571500" indent="-571500">
              <a:buSzPct val="100000"/>
              <a:buFont typeface="+mj-lt"/>
              <a:buAutoNum type="romanUcPeriod"/>
            </a:pPr>
            <a:r>
              <a:rPr lang="tr-TR" sz="3200" dirty="0" smtClean="0">
                <a:latin typeface="Calibri" pitchFamily="34" charset="0"/>
              </a:rPr>
              <a:t>Tır Karnesi İşlemlerinde Yetkilendirmiş Gümrük Müşavirlerince Yansıtılan Sorunlar</a:t>
            </a:r>
          </a:p>
          <a:p>
            <a:pPr marL="571500" indent="-571500">
              <a:buSzPct val="100000"/>
              <a:buFont typeface="+mj-lt"/>
              <a:buAutoNum type="romanUcPeriod"/>
            </a:pPr>
            <a:endParaRPr lang="tr-TR" sz="3200" dirty="0">
              <a:latin typeface="Calibri" pitchFamily="34" charset="0"/>
            </a:endParaRPr>
          </a:p>
        </p:txBody>
      </p:sp>
      <p:sp>
        <p:nvSpPr>
          <p:cNvPr id="2" name="1 Başlık"/>
          <p:cNvSpPr>
            <a:spLocks noGrp="1"/>
          </p:cNvSpPr>
          <p:nvPr>
            <p:ph type="title"/>
          </p:nvPr>
        </p:nvSpPr>
        <p:spPr>
          <a:xfrm>
            <a:off x="467544" y="548680"/>
            <a:ext cx="8229600" cy="994122"/>
          </a:xfrm>
        </p:spPr>
        <p:txBody>
          <a:bodyPr/>
          <a:lstStyle/>
          <a:p>
            <a:r>
              <a:rPr lang="tr-TR" dirty="0" smtClean="0">
                <a:latin typeface="Calibri" pitchFamily="34" charset="0"/>
              </a:rPr>
              <a:t>KAPSAM</a:t>
            </a:r>
            <a:endParaRPr lang="tr-TR"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2</a:t>
            </a:fld>
            <a:endParaRPr lang="tr-TR" dirty="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323528" y="1484784"/>
            <a:ext cx="5040560" cy="461665"/>
          </a:xfrm>
          <a:prstGeom prst="rect">
            <a:avLst/>
          </a:prstGeom>
          <a:noFill/>
          <a:ln w="57150">
            <a:solidFill>
              <a:schemeClr val="tx1"/>
            </a:solidFill>
          </a:ln>
        </p:spPr>
        <p:txBody>
          <a:bodyPr wrap="square" rtlCol="0">
            <a:spAutoFit/>
          </a:bodyPr>
          <a:lstStyle/>
          <a:p>
            <a:r>
              <a:rPr lang="tr-TR" sz="2400" dirty="0" smtClean="0">
                <a:latin typeface="Calibri" pitchFamily="34" charset="0"/>
              </a:rPr>
              <a:t>Taşıt Bilgilerinin ve belgelerin kontrolü</a:t>
            </a:r>
            <a:endParaRPr lang="tr-TR" sz="2400" dirty="0">
              <a:latin typeface="Calibri" pitchFamily="34" charset="0"/>
            </a:endParaRPr>
          </a:p>
        </p:txBody>
      </p:sp>
      <p:sp>
        <p:nvSpPr>
          <p:cNvPr id="6" name="5 Metin kutusu"/>
          <p:cNvSpPr txBox="1"/>
          <p:nvPr/>
        </p:nvSpPr>
        <p:spPr>
          <a:xfrm>
            <a:off x="323528" y="2132856"/>
            <a:ext cx="5040560" cy="461665"/>
          </a:xfrm>
          <a:prstGeom prst="rect">
            <a:avLst/>
          </a:prstGeom>
          <a:noFill/>
          <a:ln w="57150">
            <a:solidFill>
              <a:schemeClr val="tx1"/>
            </a:solidFill>
          </a:ln>
        </p:spPr>
        <p:txBody>
          <a:bodyPr wrap="square" rtlCol="0">
            <a:spAutoFit/>
          </a:bodyPr>
          <a:lstStyle/>
          <a:p>
            <a:r>
              <a:rPr lang="tr-TR" sz="2400" dirty="0" smtClean="0">
                <a:latin typeface="Calibri" pitchFamily="34" charset="0"/>
              </a:rPr>
              <a:t>Mühürlerin ve taşıtın fiziksel kontrolü</a:t>
            </a:r>
            <a:endParaRPr lang="tr-TR" sz="2400" dirty="0">
              <a:latin typeface="Calibri" pitchFamily="34" charset="0"/>
            </a:endParaRPr>
          </a:p>
        </p:txBody>
      </p:sp>
      <p:sp>
        <p:nvSpPr>
          <p:cNvPr id="15" name="14 Metin kutusu"/>
          <p:cNvSpPr txBox="1"/>
          <p:nvPr/>
        </p:nvSpPr>
        <p:spPr>
          <a:xfrm>
            <a:off x="1259632" y="3068960"/>
            <a:ext cx="6264696" cy="1323439"/>
          </a:xfrm>
          <a:prstGeom prst="rect">
            <a:avLst/>
          </a:prstGeom>
          <a:ln>
            <a:solidFill>
              <a:schemeClr val="bg1"/>
            </a:solidFill>
          </a:ln>
        </p:spPr>
        <p:style>
          <a:lnRef idx="1">
            <a:schemeClr val="dk1"/>
          </a:lnRef>
          <a:fillRef idx="2">
            <a:schemeClr val="dk1"/>
          </a:fillRef>
          <a:effectRef idx="1">
            <a:schemeClr val="dk1"/>
          </a:effectRef>
          <a:fontRef idx="minor">
            <a:schemeClr val="dk1"/>
          </a:fontRef>
        </p:style>
        <p:txBody>
          <a:bodyPr wrap="square" rtlCol="0">
            <a:spAutoFit/>
          </a:bodyPr>
          <a:lstStyle/>
          <a:p>
            <a:pPr>
              <a:buFont typeface="Arial" pitchFamily="34" charset="0"/>
              <a:buChar char="•"/>
            </a:pPr>
            <a:r>
              <a:rPr lang="tr-TR" sz="2000" dirty="0" smtClean="0">
                <a:latin typeface="Calibri" pitchFamily="34" charset="0"/>
              </a:rPr>
              <a:t>Mühürler Sağlam mı?</a:t>
            </a:r>
          </a:p>
          <a:p>
            <a:pPr>
              <a:buFont typeface="Arial" pitchFamily="34" charset="0"/>
              <a:buChar char="•"/>
            </a:pPr>
            <a:r>
              <a:rPr lang="tr-TR" sz="2000" dirty="0" smtClean="0">
                <a:latin typeface="Calibri" pitchFamily="34" charset="0"/>
              </a:rPr>
              <a:t>Branda da  sökülme/yırtık  var mı?</a:t>
            </a:r>
          </a:p>
          <a:p>
            <a:pPr>
              <a:buFont typeface="Arial" pitchFamily="34" charset="0"/>
              <a:buChar char="•"/>
            </a:pPr>
            <a:r>
              <a:rPr lang="tr-TR" sz="2000" dirty="0" smtClean="0">
                <a:latin typeface="Calibri" pitchFamily="34" charset="0"/>
              </a:rPr>
              <a:t>Römork ve konteynerler de kırılma ya da delinme var mı?</a:t>
            </a:r>
          </a:p>
          <a:p>
            <a:pPr>
              <a:buFont typeface="Arial" pitchFamily="34" charset="0"/>
              <a:buChar char="•"/>
            </a:pPr>
            <a:r>
              <a:rPr lang="tr-TR" sz="2000" dirty="0" smtClean="0">
                <a:latin typeface="Calibri" pitchFamily="34" charset="0"/>
              </a:rPr>
              <a:t>Taşıtta gizli  bölme var mı?</a:t>
            </a:r>
            <a:endParaRPr lang="tr-TR" sz="2000" dirty="0">
              <a:latin typeface="Calibri" pitchFamily="34" charset="0"/>
            </a:endParaRPr>
          </a:p>
        </p:txBody>
      </p:sp>
      <p:sp>
        <p:nvSpPr>
          <p:cNvPr id="17" name="16 Yukarı Bükülü Ok"/>
          <p:cNvSpPr/>
          <p:nvPr/>
        </p:nvSpPr>
        <p:spPr>
          <a:xfrm rot="5400000">
            <a:off x="323528" y="2924944"/>
            <a:ext cx="936104" cy="64807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30" name="Picture 6"/>
          <p:cNvPicPr>
            <a:picLocks noGrp="1" noChangeAspect="1" noChangeArrowheads="1"/>
          </p:cNvPicPr>
          <p:nvPr>
            <p:ph idx="1"/>
          </p:nvPr>
        </p:nvPicPr>
        <p:blipFill>
          <a:blip r:embed="rId3" cstate="print"/>
          <a:srcRect/>
          <a:stretch>
            <a:fillRect/>
          </a:stretch>
        </p:blipFill>
        <p:spPr bwMode="auto">
          <a:xfrm>
            <a:off x="7668345" y="2852936"/>
            <a:ext cx="1080120" cy="1440160"/>
          </a:xfrm>
          <a:prstGeom prst="rect">
            <a:avLst/>
          </a:prstGeom>
          <a:noFill/>
          <a:ln w="9525">
            <a:noFill/>
            <a:miter lim="800000"/>
            <a:headEnd/>
            <a:tailEnd/>
          </a:ln>
        </p:spPr>
      </p:pic>
      <p:sp>
        <p:nvSpPr>
          <p:cNvPr id="23" name="22 Metin kutusu"/>
          <p:cNvSpPr txBox="1"/>
          <p:nvPr/>
        </p:nvSpPr>
        <p:spPr>
          <a:xfrm>
            <a:off x="467544" y="5085184"/>
            <a:ext cx="8280920" cy="83099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tr-TR" sz="2400" dirty="0" smtClean="0">
                <a:latin typeface="Calibri" pitchFamily="34" charset="0"/>
              </a:rPr>
              <a:t>Eşya; </a:t>
            </a:r>
            <a:r>
              <a:rPr lang="tr-TR" sz="2400" u="sng" dirty="0" smtClean="0">
                <a:latin typeface="Calibri" pitchFamily="34" charset="0"/>
              </a:rPr>
              <a:t>geçici depolama  yeri/ antrepo / gümrükçe uygun görülen yere</a:t>
            </a:r>
            <a:r>
              <a:rPr lang="tr-TR" sz="2400" dirty="0" smtClean="0">
                <a:latin typeface="Calibri" pitchFamily="34" charset="0"/>
              </a:rPr>
              <a:t> boşaltılır.</a:t>
            </a:r>
            <a:endParaRPr lang="tr-TR" sz="2400" dirty="0">
              <a:latin typeface="Calibri" pitchFamily="34" charset="0"/>
            </a:endParaRPr>
          </a:p>
        </p:txBody>
      </p:sp>
      <p:sp>
        <p:nvSpPr>
          <p:cNvPr id="24" name="23 Dikdörtgen"/>
          <p:cNvSpPr/>
          <p:nvPr/>
        </p:nvSpPr>
        <p:spPr>
          <a:xfrm>
            <a:off x="0" y="188640"/>
            <a:ext cx="6624736" cy="1077218"/>
          </a:xfrm>
          <a:prstGeom prst="rect">
            <a:avLst/>
          </a:prstGeom>
        </p:spPr>
        <p:txBody>
          <a:bodyPr wrap="square">
            <a:spAutoFit/>
          </a:bodyPr>
          <a:lstStyle/>
          <a:p>
            <a:pPr>
              <a:buNone/>
            </a:pPr>
            <a:r>
              <a:rPr lang="tr-TR" sz="3200" b="1" u="sng" dirty="0" smtClean="0">
                <a:latin typeface="Calibri" pitchFamily="34" charset="0"/>
              </a:rPr>
              <a:t>Eşyanın boşaltılması ve muayenesi;</a:t>
            </a:r>
          </a:p>
          <a:p>
            <a:pPr>
              <a:buFont typeface="Arial" pitchFamily="34" charset="0"/>
              <a:buChar char="•"/>
            </a:pPr>
            <a:r>
              <a:rPr lang="tr-TR" sz="3200" b="1" dirty="0" smtClean="0">
                <a:latin typeface="Calibri" pitchFamily="34" charset="0"/>
              </a:rPr>
              <a:t>İlk adım “Temel Kontroller”</a:t>
            </a:r>
          </a:p>
        </p:txBody>
      </p:sp>
      <p:sp>
        <p:nvSpPr>
          <p:cNvPr id="9" name="8 Slayt Numarası Yer Tutucusu"/>
          <p:cNvSpPr>
            <a:spLocks noGrp="1"/>
          </p:cNvSpPr>
          <p:nvPr>
            <p:ph type="sldNum" sz="quarter" idx="12"/>
          </p:nvPr>
        </p:nvSpPr>
        <p:spPr/>
        <p:txBody>
          <a:bodyPr/>
          <a:lstStyle/>
          <a:p>
            <a:fld id="{84B74D6A-9605-4735-94EC-669552EDBAF7}" type="slidenum">
              <a:rPr lang="tr-TR" smtClean="0"/>
              <a:pPr/>
              <a:t>20</a:t>
            </a:fld>
            <a:endParaRPr lang="tr-TR"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layt Numarası Yer Tutucusu"/>
          <p:cNvSpPr>
            <a:spLocks noGrp="1"/>
          </p:cNvSpPr>
          <p:nvPr>
            <p:ph type="sldNum" sz="quarter" idx="12"/>
          </p:nvPr>
        </p:nvSpPr>
        <p:spPr/>
        <p:txBody>
          <a:bodyPr/>
          <a:lstStyle/>
          <a:p>
            <a:fld id="{84B74D6A-9605-4735-94EC-669552EDBAF7}" type="slidenum">
              <a:rPr lang="tr-TR" smtClean="0"/>
              <a:pPr/>
              <a:t>21</a:t>
            </a:fld>
            <a:endParaRPr lang="tr-TR" dirty="0"/>
          </a:p>
        </p:txBody>
      </p:sp>
      <p:sp>
        <p:nvSpPr>
          <p:cNvPr id="4" name="3 Başlık"/>
          <p:cNvSpPr>
            <a:spLocks noGrp="1"/>
          </p:cNvSpPr>
          <p:nvPr>
            <p:ph type="title"/>
          </p:nvPr>
        </p:nvSpPr>
        <p:spPr/>
        <p:txBody>
          <a:bodyPr>
            <a:normAutofit fontScale="90000"/>
          </a:bodyPr>
          <a:lstStyle/>
          <a:p>
            <a:r>
              <a:rPr lang="tr-TR" dirty="0" smtClean="0"/>
              <a:t>Kontroller sırasında </a:t>
            </a:r>
            <a:r>
              <a:rPr lang="tr-TR" dirty="0" err="1" smtClean="0"/>
              <a:t>YGM’lere</a:t>
            </a:r>
            <a:r>
              <a:rPr lang="tr-TR" dirty="0" smtClean="0"/>
              <a:t> düşen sorumluluk;</a:t>
            </a:r>
            <a:endParaRPr lang="tr-TR" dirty="0"/>
          </a:p>
        </p:txBody>
      </p:sp>
      <p:sp>
        <p:nvSpPr>
          <p:cNvPr id="5" name="4 Metin kutusu"/>
          <p:cNvSpPr txBox="1"/>
          <p:nvPr/>
        </p:nvSpPr>
        <p:spPr>
          <a:xfrm>
            <a:off x="755576" y="2780928"/>
            <a:ext cx="7776864" cy="1754326"/>
          </a:xfrm>
          <a:prstGeom prst="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effectLst>
            <a:outerShdw blurRad="63500" sx="102000" sy="102000" algn="ctr" rotWithShape="0">
              <a:prstClr val="black">
                <a:alpha val="40000"/>
              </a:prstClr>
            </a:outerShdw>
          </a:effectLst>
          <a:scene3d>
            <a:camera prst="orthographicFront"/>
            <a:lightRig rig="threePt" dir="t"/>
          </a:scene3d>
          <a:sp3d>
            <a:bevelT/>
          </a:sp3d>
        </p:spPr>
        <p:txBody>
          <a:bodyPr wrap="square" rtlCol="0">
            <a:spAutoFit/>
          </a:bodyPr>
          <a:lstStyle/>
          <a:p>
            <a:pPr lvl="0" algn="just"/>
            <a:r>
              <a:rPr lang="tr-TR" sz="3600" dirty="0" smtClean="0">
                <a:solidFill>
                  <a:schemeClr val="bg1"/>
                </a:solidFill>
                <a:latin typeface="Calibri" pitchFamily="34" charset="0"/>
              </a:rPr>
              <a:t>Tespit işlemleri sırasında tespit edilen usulsüzlüklerin derhal ilgili gümrük müdürlüğüne bildirilmesidir.</a:t>
            </a:r>
            <a:endParaRPr lang="tr-TR" sz="3600" dirty="0">
              <a:solidFill>
                <a:schemeClr val="bg1"/>
              </a:solidFill>
              <a:latin typeface="Calibri" pitchFamily="34" charset="0"/>
            </a:endParaRP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251520" y="1340768"/>
            <a:ext cx="8363272" cy="5289451"/>
          </a:xfrm>
        </p:spPr>
        <p:txBody>
          <a:bodyPr/>
          <a:lstStyle/>
          <a:p>
            <a:r>
              <a:rPr lang="tr-TR" dirty="0" smtClean="0">
                <a:latin typeface="Calibri" pitchFamily="34" charset="0"/>
              </a:rPr>
              <a:t>Görevli memur tarafından 4 nüsha “teslim tesellüm tutanağı düzenlenir. Taşıyıcı firma temsilcisi ya da sürücü tarafından da imzalanır.</a:t>
            </a:r>
          </a:p>
          <a:p>
            <a:r>
              <a:rPr lang="tr-TR" dirty="0" err="1" smtClean="0">
                <a:latin typeface="Calibri" pitchFamily="34" charset="0"/>
              </a:rPr>
              <a:t>Volet</a:t>
            </a:r>
            <a:r>
              <a:rPr lang="tr-TR" dirty="0" smtClean="0">
                <a:latin typeface="Calibri" pitchFamily="34" charset="0"/>
              </a:rPr>
              <a:t>-2 Yaprağının ilgili bölümlerine, boşaltılan eşyaya ilişkin bilgiler yazılır.</a:t>
            </a:r>
          </a:p>
          <a:p>
            <a:r>
              <a:rPr lang="tr-TR" dirty="0" smtClean="0">
                <a:latin typeface="Calibri" pitchFamily="34" charset="0"/>
              </a:rPr>
              <a:t>Eşya ile karne bilgileri uygunsa </a:t>
            </a:r>
            <a:r>
              <a:rPr lang="tr-TR" dirty="0" err="1" smtClean="0">
                <a:latin typeface="Calibri" pitchFamily="34" charset="0"/>
              </a:rPr>
              <a:t>Volet</a:t>
            </a:r>
            <a:r>
              <a:rPr lang="tr-TR" dirty="0" smtClean="0">
                <a:latin typeface="Calibri" pitchFamily="34" charset="0"/>
              </a:rPr>
              <a:t>-2 ve dipkoçanın ilgili bölümleri imzalanarak kaşe tatbik edilir.</a:t>
            </a:r>
          </a:p>
          <a:p>
            <a:endParaRPr lang="tr-TR" dirty="0" smtClean="0">
              <a:latin typeface="Calibri" pitchFamily="34" charset="0"/>
            </a:endParaRPr>
          </a:p>
          <a:p>
            <a:pPr>
              <a:buNone/>
            </a:pPr>
            <a:r>
              <a:rPr lang="tr-TR" dirty="0" smtClean="0">
                <a:latin typeface="Calibri" pitchFamily="34" charset="0"/>
              </a:rPr>
              <a:t>BÖYLECE;</a:t>
            </a:r>
          </a:p>
          <a:p>
            <a:pPr>
              <a:buNone/>
            </a:pPr>
            <a:endParaRPr lang="tr-TR" dirty="0">
              <a:latin typeface="Calibri" pitchFamily="34" charset="0"/>
            </a:endParaRPr>
          </a:p>
        </p:txBody>
      </p:sp>
      <p:sp>
        <p:nvSpPr>
          <p:cNvPr id="2" name="1 Başlık"/>
          <p:cNvSpPr>
            <a:spLocks noGrp="1"/>
          </p:cNvSpPr>
          <p:nvPr>
            <p:ph type="title"/>
          </p:nvPr>
        </p:nvSpPr>
        <p:spPr>
          <a:xfrm>
            <a:off x="0" y="476672"/>
            <a:ext cx="8676456" cy="490066"/>
          </a:xfrm>
        </p:spPr>
        <p:txBody>
          <a:bodyPr>
            <a:noAutofit/>
          </a:bodyPr>
          <a:lstStyle/>
          <a:p>
            <a:r>
              <a:rPr lang="tr-TR" sz="3200" u="sng" dirty="0" smtClean="0">
                <a:latin typeface="Calibri" pitchFamily="34" charset="0"/>
              </a:rPr>
              <a:t>Eşyanın boşaltılması ve teslim alınmasından sonra;</a:t>
            </a:r>
            <a:endParaRPr lang="tr-TR" sz="3200" u="sng" dirty="0">
              <a:latin typeface="Calibri" pitchFamily="34" charset="0"/>
            </a:endParaRPr>
          </a:p>
        </p:txBody>
      </p:sp>
      <p:sp>
        <p:nvSpPr>
          <p:cNvPr id="6" name="5 Metin kutusu"/>
          <p:cNvSpPr txBox="1"/>
          <p:nvPr/>
        </p:nvSpPr>
        <p:spPr>
          <a:xfrm>
            <a:off x="2123728" y="5445224"/>
            <a:ext cx="6768752" cy="892552"/>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just"/>
            <a:r>
              <a:rPr lang="tr-TR" sz="2600" dirty="0" smtClean="0">
                <a:latin typeface="Calibri" pitchFamily="34" charset="0"/>
              </a:rPr>
              <a:t>TIR Karnesi muhteviyatı eşya gümrük denetimine alınmış ve </a:t>
            </a:r>
            <a:r>
              <a:rPr lang="tr-TR" sz="2600" b="1" dirty="0" smtClean="0">
                <a:effectLst>
                  <a:outerShdw blurRad="38100" dist="38100" dir="2700000" algn="tl">
                    <a:srgbClr val="000000">
                      <a:alpha val="43137"/>
                    </a:srgbClr>
                  </a:outerShdw>
                </a:effectLst>
                <a:latin typeface="Calibri" pitchFamily="34" charset="0"/>
              </a:rPr>
              <a:t>karne sonlandırılmış</a:t>
            </a:r>
            <a:r>
              <a:rPr lang="tr-TR" sz="2600" dirty="0" smtClean="0">
                <a:effectLst>
                  <a:outerShdw blurRad="38100" dist="38100" dir="2700000" algn="tl">
                    <a:srgbClr val="000000">
                      <a:alpha val="43137"/>
                    </a:srgbClr>
                  </a:outerShdw>
                </a:effectLst>
                <a:latin typeface="Calibri" pitchFamily="34" charset="0"/>
              </a:rPr>
              <a:t> </a:t>
            </a:r>
            <a:r>
              <a:rPr lang="tr-TR" sz="2600" dirty="0" smtClean="0">
                <a:latin typeface="Calibri" pitchFamily="34" charset="0"/>
              </a:rPr>
              <a:t>olur. </a:t>
            </a:r>
            <a:endParaRPr lang="tr-TR" sz="2600" dirty="0">
              <a:latin typeface="Calibri" pitchFamily="34" charset="0"/>
            </a:endParaRPr>
          </a:p>
        </p:txBody>
      </p:sp>
      <p:sp>
        <p:nvSpPr>
          <p:cNvPr id="7" name="6 Slayt Numarası Yer Tutucusu"/>
          <p:cNvSpPr>
            <a:spLocks noGrp="1"/>
          </p:cNvSpPr>
          <p:nvPr>
            <p:ph type="sldNum" sz="quarter" idx="12"/>
          </p:nvPr>
        </p:nvSpPr>
        <p:spPr/>
        <p:txBody>
          <a:bodyPr/>
          <a:lstStyle/>
          <a:p>
            <a:fld id="{84B74D6A-9605-4735-94EC-669552EDBAF7}" type="slidenum">
              <a:rPr lang="tr-TR" smtClean="0"/>
              <a:pPr/>
              <a:t>22</a:t>
            </a:fld>
            <a:endParaRPr lang="tr-TR" dirty="0"/>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340768"/>
            <a:ext cx="8820472" cy="5184576"/>
          </a:xfrm>
        </p:spPr>
        <p:txBody>
          <a:bodyPr/>
          <a:lstStyle/>
          <a:p>
            <a:endParaRPr lang="tr-TR" dirty="0" smtClean="0"/>
          </a:p>
          <a:p>
            <a:r>
              <a:rPr lang="tr-TR" dirty="0" smtClean="0"/>
              <a:t>Karne – Tutanak bilgileri karşılaştırılır</a:t>
            </a:r>
          </a:p>
          <a:p>
            <a:r>
              <a:rPr lang="tr-TR" dirty="0" err="1" smtClean="0"/>
              <a:t>Volet</a:t>
            </a:r>
            <a:r>
              <a:rPr lang="tr-TR" dirty="0" smtClean="0"/>
              <a:t>-2 yaprağı üzerindeki ve Program  ekranındaki bilgiler kontrol edilir.</a:t>
            </a:r>
          </a:p>
          <a:p>
            <a:pPr>
              <a:buNone/>
            </a:pPr>
            <a:endParaRPr lang="tr-TR" dirty="0" smtClean="0"/>
          </a:p>
          <a:p>
            <a:pPr>
              <a:buNone/>
            </a:pPr>
            <a:endParaRPr lang="tr-TR" dirty="0" smtClean="0"/>
          </a:p>
          <a:p>
            <a:pPr>
              <a:buNone/>
            </a:pPr>
            <a:r>
              <a:rPr lang="tr-TR" dirty="0" smtClean="0"/>
              <a:t>UYGUNSA; </a:t>
            </a:r>
            <a:endParaRPr lang="tr-TR" dirty="0"/>
          </a:p>
        </p:txBody>
      </p:sp>
      <p:sp>
        <p:nvSpPr>
          <p:cNvPr id="2" name="1 Başlık"/>
          <p:cNvSpPr>
            <a:spLocks noGrp="1"/>
          </p:cNvSpPr>
          <p:nvPr>
            <p:ph type="title"/>
          </p:nvPr>
        </p:nvSpPr>
        <p:spPr>
          <a:xfrm>
            <a:off x="457200" y="274638"/>
            <a:ext cx="7571184" cy="706090"/>
          </a:xfrm>
        </p:spPr>
        <p:txBody>
          <a:bodyPr>
            <a:normAutofit/>
          </a:bodyPr>
          <a:lstStyle/>
          <a:p>
            <a:pPr algn="l"/>
            <a:r>
              <a:rPr lang="tr-TR" sz="3200" dirty="0" smtClean="0"/>
              <a:t>....</a:t>
            </a:r>
            <a:endParaRPr lang="tr-TR" sz="3200" dirty="0"/>
          </a:p>
        </p:txBody>
      </p:sp>
      <p:sp>
        <p:nvSpPr>
          <p:cNvPr id="4" name="3 Metin kutusu"/>
          <p:cNvSpPr txBox="1"/>
          <p:nvPr/>
        </p:nvSpPr>
        <p:spPr>
          <a:xfrm>
            <a:off x="2555776" y="4437112"/>
            <a:ext cx="6052924" cy="95410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just"/>
            <a:r>
              <a:rPr lang="tr-TR" sz="2800" dirty="0" smtClean="0"/>
              <a:t>TIR/Transit Programı üzerinden </a:t>
            </a:r>
            <a:r>
              <a:rPr lang="tr-TR" sz="2800" b="1" dirty="0" smtClean="0">
                <a:effectLst>
                  <a:outerShdw blurRad="38100" dist="38100" dir="2700000" algn="tl">
                    <a:srgbClr val="000000">
                      <a:alpha val="43137"/>
                    </a:srgbClr>
                  </a:outerShdw>
                </a:effectLst>
              </a:rPr>
              <a:t>onaylama işlemi</a:t>
            </a:r>
            <a:r>
              <a:rPr lang="tr-TR" sz="2800" dirty="0" smtClean="0">
                <a:effectLst>
                  <a:outerShdw blurRad="38100" dist="38100" dir="2700000" algn="tl">
                    <a:srgbClr val="000000">
                      <a:alpha val="43137"/>
                    </a:srgbClr>
                  </a:outerShdw>
                </a:effectLst>
              </a:rPr>
              <a:t> </a:t>
            </a:r>
            <a:r>
              <a:rPr lang="tr-TR" sz="2800" dirty="0" smtClean="0"/>
              <a:t>tamamlanır.</a:t>
            </a:r>
            <a:endParaRPr lang="tr-TR" sz="2800" dirty="0"/>
          </a:p>
        </p:txBody>
      </p:sp>
      <p:sp>
        <p:nvSpPr>
          <p:cNvPr id="5" name="4 Slayt Numarası Yer Tutucusu"/>
          <p:cNvSpPr>
            <a:spLocks noGrp="1"/>
          </p:cNvSpPr>
          <p:nvPr>
            <p:ph type="sldNum" sz="quarter" idx="12"/>
          </p:nvPr>
        </p:nvSpPr>
        <p:spPr/>
        <p:txBody>
          <a:bodyPr/>
          <a:lstStyle/>
          <a:p>
            <a:fld id="{84B74D6A-9605-4735-94EC-669552EDBAF7}" type="slidenum">
              <a:rPr lang="tr-TR" smtClean="0"/>
              <a:pPr/>
              <a:t>23</a:t>
            </a:fld>
            <a:endParaRPr lang="tr-TR" dirty="0"/>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772816"/>
            <a:ext cx="8229600" cy="4234475"/>
          </a:xfrm>
        </p:spPr>
        <p:txBody>
          <a:bodyPr/>
          <a:lstStyle/>
          <a:p>
            <a:pPr algn="just"/>
            <a:r>
              <a:rPr lang="tr-TR" sz="3600" dirty="0" smtClean="0">
                <a:latin typeface="Calibri" pitchFamily="34" charset="0"/>
              </a:rPr>
              <a:t>TIR karnesinin Volet-2 yaprağı ve dipkoçanının ilgili bölümleri imzalanıp kaşe tatbik edilerek Volet-2 yaprağı koparılır.</a:t>
            </a:r>
            <a:r>
              <a:rPr lang="tr-TR" sz="2800" dirty="0" smtClean="0"/>
              <a:t> </a:t>
            </a:r>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24</a:t>
            </a:fld>
            <a:endParaRPr lang="tr-TR" dirty="0"/>
          </a:p>
        </p:txBody>
      </p:sp>
      <p:sp>
        <p:nvSpPr>
          <p:cNvPr id="4" name="3 Başlık"/>
          <p:cNvSpPr>
            <a:spLocks noGrp="1"/>
          </p:cNvSpPr>
          <p:nvPr>
            <p:ph type="title"/>
          </p:nvPr>
        </p:nvSpPr>
        <p:spPr/>
        <p:txBody>
          <a:bodyPr>
            <a:normAutofit fontScale="90000"/>
          </a:bodyPr>
          <a:lstStyle/>
          <a:p>
            <a:r>
              <a:rPr lang="tr-TR" dirty="0" smtClean="0">
                <a:solidFill>
                  <a:schemeClr val="accent2"/>
                </a:solidFill>
              </a:rPr>
              <a:t>Kaşe uygulamasına DİKKAT!</a:t>
            </a:r>
            <a:endParaRPr lang="tr-TR" dirty="0">
              <a:solidFill>
                <a:schemeClr val="accent2"/>
              </a:solidFill>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tutanak.JPG"/>
          <p:cNvPicPr>
            <a:picLocks noChangeAspect="1"/>
          </p:cNvPicPr>
          <p:nvPr/>
        </p:nvPicPr>
        <p:blipFill>
          <a:blip r:embed="rId3" cstate="print"/>
          <a:stretch>
            <a:fillRect/>
          </a:stretch>
        </p:blipFill>
        <p:spPr>
          <a:xfrm>
            <a:off x="0" y="1700808"/>
            <a:ext cx="816089" cy="1224135"/>
          </a:xfrm>
          <a:prstGeom prst="rect">
            <a:avLst/>
          </a:prstGeom>
        </p:spPr>
      </p:pic>
      <p:pic>
        <p:nvPicPr>
          <p:cNvPr id="6" name="3 İçerik Yer Tutucusu" descr="carnet_tir.jpg"/>
          <p:cNvPicPr>
            <a:picLocks noChangeAspect="1"/>
          </p:cNvPicPr>
          <p:nvPr/>
        </p:nvPicPr>
        <p:blipFill>
          <a:blip r:embed="rId4" cstate="print"/>
          <a:stretch>
            <a:fillRect/>
          </a:stretch>
        </p:blipFill>
        <p:spPr>
          <a:xfrm>
            <a:off x="3419872" y="1196752"/>
            <a:ext cx="1133884" cy="1582658"/>
          </a:xfrm>
          <a:prstGeom prst="rect">
            <a:avLst/>
          </a:prstGeom>
        </p:spPr>
      </p:pic>
      <p:pic>
        <p:nvPicPr>
          <p:cNvPr id="4" name="3 İçerik Yer Tutucusu" descr="carnet_tir.jpg"/>
          <p:cNvPicPr>
            <a:picLocks noGrp="1" noChangeAspect="1"/>
          </p:cNvPicPr>
          <p:nvPr>
            <p:ph sz="half" idx="1"/>
          </p:nvPr>
        </p:nvPicPr>
        <p:blipFill>
          <a:blip r:embed="rId5" cstate="print"/>
          <a:stretch>
            <a:fillRect/>
          </a:stretch>
        </p:blipFill>
        <p:spPr>
          <a:xfrm>
            <a:off x="971600" y="1412776"/>
            <a:ext cx="979175" cy="1510733"/>
          </a:xfrm>
        </p:spPr>
      </p:pic>
      <p:cxnSp>
        <p:nvCxnSpPr>
          <p:cNvPr id="10" name="9 Düz Ok Bağlayıcısı"/>
          <p:cNvCxnSpPr/>
          <p:nvPr/>
        </p:nvCxnSpPr>
        <p:spPr>
          <a:xfrm>
            <a:off x="2987824" y="1628800"/>
            <a:ext cx="720080" cy="360040"/>
          </a:xfrm>
          <a:prstGeom prst="straightConnector1">
            <a:avLst/>
          </a:prstGeom>
          <a:ln w="28575">
            <a:tailEnd type="arrow"/>
          </a:ln>
        </p:spPr>
        <p:style>
          <a:lnRef idx="1">
            <a:schemeClr val="accent2"/>
          </a:lnRef>
          <a:fillRef idx="0">
            <a:schemeClr val="accent2"/>
          </a:fillRef>
          <a:effectRef idx="0">
            <a:schemeClr val="accent2"/>
          </a:effectRef>
          <a:fontRef idx="minor">
            <a:schemeClr val="tx1"/>
          </a:fontRef>
        </p:style>
      </p:cxnSp>
      <p:cxnSp>
        <p:nvCxnSpPr>
          <p:cNvPr id="18" name="17 Düz Ok Bağlayıcısı"/>
          <p:cNvCxnSpPr/>
          <p:nvPr/>
        </p:nvCxnSpPr>
        <p:spPr>
          <a:xfrm rot="10800000" flipV="1">
            <a:off x="4355976" y="1844824"/>
            <a:ext cx="576064" cy="216024"/>
          </a:xfrm>
          <a:prstGeom prst="straightConnector1">
            <a:avLst/>
          </a:prstGeom>
          <a:ln w="28575">
            <a:tailEnd type="arrow"/>
          </a:ln>
        </p:spPr>
        <p:style>
          <a:lnRef idx="1">
            <a:schemeClr val="accent2"/>
          </a:lnRef>
          <a:fillRef idx="0">
            <a:schemeClr val="accent2"/>
          </a:fillRef>
          <a:effectRef idx="0">
            <a:schemeClr val="accent2"/>
          </a:effectRef>
          <a:fontRef idx="minor">
            <a:schemeClr val="tx1"/>
          </a:fontRef>
        </p:style>
      </p:cxnSp>
      <p:pic>
        <p:nvPicPr>
          <p:cNvPr id="1028" name="Picture 4" descr="C:\Program Files\Microsoft Office\MEDIA\CAGCAT10\j0292020.wmf"/>
          <p:cNvPicPr>
            <a:picLocks noChangeAspect="1" noChangeArrowheads="1"/>
          </p:cNvPicPr>
          <p:nvPr/>
        </p:nvPicPr>
        <p:blipFill>
          <a:blip r:embed="rId6" cstate="print"/>
          <a:srcRect/>
          <a:stretch>
            <a:fillRect/>
          </a:stretch>
        </p:blipFill>
        <p:spPr bwMode="auto">
          <a:xfrm>
            <a:off x="6876256" y="1340768"/>
            <a:ext cx="1868488" cy="1773237"/>
          </a:xfrm>
          <a:prstGeom prst="rect">
            <a:avLst/>
          </a:prstGeom>
          <a:noFill/>
        </p:spPr>
      </p:pic>
      <p:pic>
        <p:nvPicPr>
          <p:cNvPr id="40" name="39 Resim" descr="dip koçan.jpg"/>
          <p:cNvPicPr>
            <a:picLocks noChangeAspect="1"/>
          </p:cNvPicPr>
          <p:nvPr/>
        </p:nvPicPr>
        <p:blipFill>
          <a:blip r:embed="rId7" cstate="print"/>
          <a:stretch>
            <a:fillRect/>
          </a:stretch>
        </p:blipFill>
        <p:spPr>
          <a:xfrm>
            <a:off x="3491880" y="2708920"/>
            <a:ext cx="1008112" cy="294824"/>
          </a:xfrm>
          <a:prstGeom prst="rect">
            <a:avLst/>
          </a:prstGeom>
        </p:spPr>
      </p:pic>
      <p:pic>
        <p:nvPicPr>
          <p:cNvPr id="43" name="3 İçerik Yer Tutucusu" descr="carnet_tir.jpg"/>
          <p:cNvPicPr>
            <a:picLocks noChangeAspect="1"/>
          </p:cNvPicPr>
          <p:nvPr/>
        </p:nvPicPr>
        <p:blipFill>
          <a:blip r:embed="rId5" cstate="print"/>
          <a:stretch>
            <a:fillRect/>
          </a:stretch>
        </p:blipFill>
        <p:spPr>
          <a:xfrm>
            <a:off x="827584" y="4149080"/>
            <a:ext cx="763151" cy="1065194"/>
          </a:xfrm>
          <a:prstGeom prst="rect">
            <a:avLst/>
          </a:prstGeom>
        </p:spPr>
      </p:pic>
      <p:pic>
        <p:nvPicPr>
          <p:cNvPr id="44" name="43 Resim" descr="klasör.jpg"/>
          <p:cNvPicPr>
            <a:picLocks noChangeAspect="1"/>
          </p:cNvPicPr>
          <p:nvPr/>
        </p:nvPicPr>
        <p:blipFill>
          <a:blip r:embed="rId8" cstate="print"/>
          <a:stretch>
            <a:fillRect/>
          </a:stretch>
        </p:blipFill>
        <p:spPr>
          <a:xfrm>
            <a:off x="1979712" y="4221088"/>
            <a:ext cx="1228725" cy="1221482"/>
          </a:xfrm>
          <a:prstGeom prst="rect">
            <a:avLst/>
          </a:prstGeom>
        </p:spPr>
      </p:pic>
      <p:sp>
        <p:nvSpPr>
          <p:cNvPr id="27" name="26 Serbest Form"/>
          <p:cNvSpPr/>
          <p:nvPr/>
        </p:nvSpPr>
        <p:spPr>
          <a:xfrm>
            <a:off x="-396552" y="2780928"/>
            <a:ext cx="9816448" cy="1140874"/>
          </a:xfrm>
          <a:custGeom>
            <a:avLst/>
            <a:gdLst>
              <a:gd name="connsiteX0" fmla="*/ 8258503 w 9419896"/>
              <a:gd name="connsiteY0" fmla="*/ 0 h 1497724"/>
              <a:gd name="connsiteX1" fmla="*/ 8242737 w 9419896"/>
              <a:gd name="connsiteY1" fmla="*/ 772511 h 1497724"/>
              <a:gd name="connsiteX2" fmla="*/ 1195551 w 9419896"/>
              <a:gd name="connsiteY2" fmla="*/ 914400 h 1497724"/>
              <a:gd name="connsiteX3" fmla="*/ 1069427 w 9419896"/>
              <a:gd name="connsiteY3" fmla="*/ 1497724 h 1497724"/>
              <a:gd name="connsiteX4" fmla="*/ 1069427 w 9419896"/>
              <a:gd name="connsiteY4" fmla="*/ 1497724 h 1497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9896" h="1497724">
                <a:moveTo>
                  <a:pt x="8258503" y="0"/>
                </a:moveTo>
                <a:cubicBezTo>
                  <a:pt x="8839199" y="310055"/>
                  <a:pt x="9419896" y="620111"/>
                  <a:pt x="8242737" y="772511"/>
                </a:cubicBezTo>
                <a:cubicBezTo>
                  <a:pt x="7065578" y="924911"/>
                  <a:pt x="2391102" y="793531"/>
                  <a:pt x="1195551" y="914400"/>
                </a:cubicBezTo>
                <a:cubicBezTo>
                  <a:pt x="0" y="1035269"/>
                  <a:pt x="1069427" y="1497724"/>
                  <a:pt x="1069427" y="1497724"/>
                </a:cubicBezTo>
                <a:lnTo>
                  <a:pt x="1069427" y="1497724"/>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pic>
        <p:nvPicPr>
          <p:cNvPr id="29" name="28 Resim" descr="TIR carnt.jpg"/>
          <p:cNvPicPr>
            <a:picLocks noChangeAspect="1"/>
          </p:cNvPicPr>
          <p:nvPr/>
        </p:nvPicPr>
        <p:blipFill>
          <a:blip r:embed="rId9" cstate="print"/>
          <a:stretch>
            <a:fillRect/>
          </a:stretch>
        </p:blipFill>
        <p:spPr>
          <a:xfrm>
            <a:off x="827584" y="4077072"/>
            <a:ext cx="792088" cy="1287143"/>
          </a:xfrm>
          <a:prstGeom prst="rect">
            <a:avLst/>
          </a:prstGeom>
        </p:spPr>
      </p:pic>
      <p:pic>
        <p:nvPicPr>
          <p:cNvPr id="30" name="29 Resim" descr="TIR carnt.jpg"/>
          <p:cNvPicPr>
            <a:picLocks noChangeAspect="1"/>
          </p:cNvPicPr>
          <p:nvPr/>
        </p:nvPicPr>
        <p:blipFill>
          <a:blip r:embed="rId9" cstate="print"/>
          <a:stretch>
            <a:fillRect/>
          </a:stretch>
        </p:blipFill>
        <p:spPr>
          <a:xfrm>
            <a:off x="5220072" y="3717032"/>
            <a:ext cx="792088" cy="1287143"/>
          </a:xfrm>
          <a:prstGeom prst="rect">
            <a:avLst/>
          </a:prstGeom>
        </p:spPr>
      </p:pic>
      <p:pic>
        <p:nvPicPr>
          <p:cNvPr id="31" name="30 Resim" descr="lorry_driver.jpg"/>
          <p:cNvPicPr>
            <a:picLocks noChangeAspect="1"/>
          </p:cNvPicPr>
          <p:nvPr/>
        </p:nvPicPr>
        <p:blipFill>
          <a:blip r:embed="rId10" cstate="print"/>
          <a:stretch>
            <a:fillRect/>
          </a:stretch>
        </p:blipFill>
        <p:spPr>
          <a:xfrm>
            <a:off x="6444208" y="4869160"/>
            <a:ext cx="2452658" cy="1584176"/>
          </a:xfrm>
          <a:prstGeom prst="rect">
            <a:avLst/>
          </a:prstGeom>
        </p:spPr>
      </p:pic>
      <p:pic>
        <p:nvPicPr>
          <p:cNvPr id="32" name="3 İçerik Yer Tutucusu" descr="tır güzergahları.bmp"/>
          <p:cNvPicPr>
            <a:picLocks noChangeAspect="1"/>
          </p:cNvPicPr>
          <p:nvPr/>
        </p:nvPicPr>
        <p:blipFill>
          <a:blip r:embed="rId11" cstate="print"/>
          <a:stretch>
            <a:fillRect/>
          </a:stretch>
        </p:blipFill>
        <p:spPr>
          <a:xfrm>
            <a:off x="4860032" y="1124744"/>
            <a:ext cx="1368152" cy="666224"/>
          </a:xfrm>
          <a:prstGeom prst="rect">
            <a:avLst/>
          </a:prstGeom>
        </p:spPr>
      </p:pic>
      <p:pic>
        <p:nvPicPr>
          <p:cNvPr id="1026" name="Picture 2" descr="C:\Program Files\Microsoft Office\MEDIA\CAGCAT10\j0234131.wmf"/>
          <p:cNvPicPr>
            <a:picLocks noChangeAspect="1" noChangeArrowheads="1"/>
          </p:cNvPicPr>
          <p:nvPr/>
        </p:nvPicPr>
        <p:blipFill>
          <a:blip r:embed="rId12" cstate="print"/>
          <a:srcRect/>
          <a:stretch>
            <a:fillRect/>
          </a:stretch>
        </p:blipFill>
        <p:spPr bwMode="auto">
          <a:xfrm>
            <a:off x="2339752" y="2564904"/>
            <a:ext cx="792089" cy="648072"/>
          </a:xfrm>
          <a:prstGeom prst="rect">
            <a:avLst/>
          </a:prstGeom>
          <a:noFill/>
        </p:spPr>
      </p:pic>
      <p:sp>
        <p:nvSpPr>
          <p:cNvPr id="33" name="1 Başlık"/>
          <p:cNvSpPr>
            <a:spLocks noGrp="1"/>
          </p:cNvSpPr>
          <p:nvPr>
            <p:ph type="title"/>
          </p:nvPr>
        </p:nvSpPr>
        <p:spPr>
          <a:xfrm>
            <a:off x="0" y="260648"/>
            <a:ext cx="8229600" cy="418058"/>
          </a:xfrm>
        </p:spPr>
        <p:txBody>
          <a:bodyPr>
            <a:noAutofit/>
          </a:bodyPr>
          <a:lstStyle/>
          <a:p>
            <a:pPr algn="l"/>
            <a:r>
              <a:rPr lang="tr-TR" sz="3600" b="1" i="1" u="sng" dirty="0" err="1" smtClean="0">
                <a:solidFill>
                  <a:schemeClr val="tx2"/>
                </a:solidFill>
                <a:effectLst>
                  <a:outerShdw blurRad="38100" dist="38100" dir="2700000" algn="tl">
                    <a:srgbClr val="000000">
                      <a:alpha val="43137"/>
                    </a:srgbClr>
                  </a:outerShdw>
                </a:effectLst>
                <a:latin typeface="Calibri" pitchFamily="34" charset="0"/>
              </a:rPr>
              <a:t>Parsiyel</a:t>
            </a:r>
            <a:r>
              <a:rPr lang="tr-TR" sz="3600" b="1" i="1" u="sng" dirty="0" smtClean="0">
                <a:solidFill>
                  <a:schemeClr val="tx2"/>
                </a:solidFill>
                <a:effectLst>
                  <a:outerShdw blurRad="38100" dist="38100" dir="2700000" algn="tl">
                    <a:srgbClr val="000000">
                      <a:alpha val="43137"/>
                    </a:srgbClr>
                  </a:outerShdw>
                </a:effectLst>
                <a:latin typeface="Calibri" pitchFamily="34" charset="0"/>
              </a:rPr>
              <a:t> taşımalarda </a:t>
            </a:r>
            <a:r>
              <a:rPr lang="tr-TR" sz="3600" b="1" u="sng" dirty="0" smtClean="0">
                <a:solidFill>
                  <a:schemeClr val="tx2"/>
                </a:solidFill>
                <a:effectLst>
                  <a:outerShdw blurRad="38100" dist="38100" dir="2700000" algn="tl">
                    <a:srgbClr val="000000">
                      <a:alpha val="43137"/>
                    </a:srgbClr>
                  </a:outerShdw>
                </a:effectLst>
                <a:latin typeface="Calibri" pitchFamily="34" charset="0"/>
              </a:rPr>
              <a:t>TIR karnesi işlemleri</a:t>
            </a:r>
            <a:endParaRPr lang="tr-TR" sz="3600" b="1" u="sng" dirty="0">
              <a:solidFill>
                <a:schemeClr val="tx2"/>
              </a:solidFill>
              <a:effectLst>
                <a:outerShdw blurRad="38100" dist="38100" dir="2700000" algn="tl">
                  <a:srgbClr val="000000">
                    <a:alpha val="43137"/>
                  </a:srgbClr>
                </a:outerShdw>
              </a:effectLst>
              <a:latin typeface="Calibri" pitchFamily="34" charset="0"/>
            </a:endParaRPr>
          </a:p>
        </p:txBody>
      </p:sp>
      <p:cxnSp>
        <p:nvCxnSpPr>
          <p:cNvPr id="15" name="14 Düz Ok Bağlayıcısı"/>
          <p:cNvCxnSpPr/>
          <p:nvPr/>
        </p:nvCxnSpPr>
        <p:spPr>
          <a:xfrm rot="10800000">
            <a:off x="4283968" y="2636912"/>
            <a:ext cx="792088" cy="72008"/>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3" name="12 Düz Ok Bağlayıcısı"/>
          <p:cNvCxnSpPr/>
          <p:nvPr/>
        </p:nvCxnSpPr>
        <p:spPr>
          <a:xfrm flipV="1">
            <a:off x="3131840" y="2564904"/>
            <a:ext cx="576064" cy="36004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
        <p:nvSpPr>
          <p:cNvPr id="20" name="19 Slayt Numarası Yer Tutucusu"/>
          <p:cNvSpPr>
            <a:spLocks noGrp="1"/>
          </p:cNvSpPr>
          <p:nvPr>
            <p:ph type="sldNum" sz="quarter" idx="12"/>
          </p:nvPr>
        </p:nvSpPr>
        <p:spPr/>
        <p:txBody>
          <a:bodyPr/>
          <a:lstStyle/>
          <a:p>
            <a:fld id="{84B74D6A-9605-4735-94EC-669552EDBAF7}" type="slidenum">
              <a:rPr lang="tr-TR" smtClean="0"/>
              <a:pPr/>
              <a:t>25</a:t>
            </a:fld>
            <a:endParaRPr lang="tr-TR"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44444E-6 -3.7037E-6 C 0.06753 0.03125 0.13506 0.06273 0.14947 0.05232 C 0.16388 0.0419 0.09687 -0.04398 0.08645 -0.06319 " pathEditMode="relative" ptsTypes="aaA">
                                      <p:cBhvr>
                                        <p:cTn id="6" dur="2000" fill="hold"/>
                                        <p:tgtEl>
                                          <p:spTgt spid="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nodeType="clickEffect">
                                  <p:stCondLst>
                                    <p:cond delay="0"/>
                                  </p:stCondLst>
                                  <p:childTnLst>
                                    <p:animMotion origin="layout" path="M -1.66667E-6 -1.11111E-6 L 0.03941 0.04468 " pathEditMode="relative" rAng="0" ptsTypes="AA">
                                      <p:cBhvr>
                                        <p:cTn id="10" dur="2000" fill="hold"/>
                                        <p:tgtEl>
                                          <p:spTgt spid="40"/>
                                        </p:tgtEl>
                                        <p:attrNameLst>
                                          <p:attrName>ppt_x</p:attrName>
                                          <p:attrName>ppt_y</p:attrName>
                                        </p:attrNameLst>
                                      </p:cBhvr>
                                      <p:rCtr x="20" y="22"/>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0243 -0.05046 C 0.04115 -0.0963 0.08507 -0.14074 0.10747 -0.13032 C 0.12987 -0.11921 0.12726 -0.00648 0.1316 0.01667 " pathEditMode="relative" rAng="0" ptsTypes="aaA">
                                      <p:cBhvr>
                                        <p:cTn id="14" dur="2000" fill="hold"/>
                                        <p:tgtEl>
                                          <p:spTgt spid="43"/>
                                        </p:tgtEl>
                                        <p:attrNameLst>
                                          <p:attrName>ppt_x</p:attrName>
                                          <p:attrName>ppt_y</p:attrName>
                                        </p:attrNameLst>
                                      </p:cBhvr>
                                      <p:rCtr x="67" y="-12"/>
                                    </p:animMotion>
                                  </p:childTnLst>
                                </p:cTn>
                              </p:par>
                            </p:childTnLst>
                          </p:cTn>
                        </p:par>
                      </p:childTnLst>
                    </p:cTn>
                  </p:par>
                  <p:par>
                    <p:cTn id="15" fill="hold">
                      <p:stCondLst>
                        <p:cond delay="indefinite"/>
                      </p:stCondLst>
                      <p:childTnLst>
                        <p:par>
                          <p:cTn id="16" fill="hold">
                            <p:stCondLst>
                              <p:cond delay="0"/>
                            </p:stCondLst>
                            <p:childTnLst>
                              <p:par>
                                <p:cTn id="17" presetID="49" presetClass="path" presetSubtype="0" accel="50000" decel="50000" fill="hold" nodeType="clickEffect">
                                  <p:stCondLst>
                                    <p:cond delay="0"/>
                                  </p:stCondLst>
                                  <p:childTnLst>
                                    <p:animMotion origin="layout" path="M -2.5E-6 1.85185E-6 L 0.27969 0.20046 " pathEditMode="relative" rAng="0" ptsTypes="AA">
                                      <p:cBhvr>
                                        <p:cTn id="18" dur="2000" fill="hold"/>
                                        <p:tgtEl>
                                          <p:spTgt spid="30"/>
                                        </p:tgtEl>
                                        <p:attrNameLst>
                                          <p:attrName>ppt_x</p:attrName>
                                          <p:attrName>ppt_y</p:attrName>
                                        </p:attrNameLst>
                                      </p:cBhvr>
                                      <p:rCtr x="14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title"/>
          </p:nvPr>
        </p:nvSpPr>
        <p:spPr>
          <a:xfrm>
            <a:off x="251520" y="0"/>
            <a:ext cx="8640960" cy="1196752"/>
          </a:xfrm>
        </p:spPr>
        <p:txBody>
          <a:bodyPr>
            <a:noAutofit/>
          </a:bodyPr>
          <a:lstStyle/>
          <a:p>
            <a:pPr algn="l"/>
            <a:r>
              <a:rPr lang="tr-TR" sz="3000" b="1" u="sng" dirty="0" smtClean="0">
                <a:solidFill>
                  <a:schemeClr val="tx2"/>
                </a:solidFill>
                <a:latin typeface="Calibri" pitchFamily="34" charset="0"/>
              </a:rPr>
              <a:t>Araç ve eşyayı bir gümrüğe sevk edecek olan “boşaltma yapılan son antrepo” da yapılacak işlemler</a:t>
            </a:r>
            <a:r>
              <a:rPr lang="tr-TR" sz="3000" b="1" dirty="0" smtClean="0">
                <a:solidFill>
                  <a:schemeClr val="tx2"/>
                </a:solidFill>
                <a:latin typeface="Calibri" pitchFamily="34" charset="0"/>
              </a:rPr>
              <a:t/>
            </a:r>
            <a:br>
              <a:rPr lang="tr-TR" sz="3000" b="1" dirty="0" smtClean="0">
                <a:solidFill>
                  <a:schemeClr val="tx2"/>
                </a:solidFill>
                <a:latin typeface="Calibri" pitchFamily="34" charset="0"/>
              </a:rPr>
            </a:br>
            <a:endParaRPr lang="tr-TR" sz="3000" b="1" dirty="0">
              <a:solidFill>
                <a:schemeClr val="tx2"/>
              </a:solidFill>
              <a:latin typeface="Calibri" pitchFamily="34" charset="0"/>
            </a:endParaRPr>
          </a:p>
        </p:txBody>
      </p:sp>
      <p:sp>
        <p:nvSpPr>
          <p:cNvPr id="5" name="4 Slayt Numarası Yer Tutucusu"/>
          <p:cNvSpPr>
            <a:spLocks noGrp="1"/>
          </p:cNvSpPr>
          <p:nvPr>
            <p:ph type="sldNum" sz="quarter" idx="12"/>
          </p:nvPr>
        </p:nvSpPr>
        <p:spPr/>
        <p:txBody>
          <a:bodyPr/>
          <a:lstStyle/>
          <a:p>
            <a:fld id="{84B74D6A-9605-4735-94EC-669552EDBAF7}" type="slidenum">
              <a:rPr lang="tr-TR" smtClean="0"/>
              <a:pPr/>
              <a:t>26</a:t>
            </a:fld>
            <a:endParaRPr lang="tr-TR" dirty="0"/>
          </a:p>
        </p:txBody>
      </p:sp>
      <p:sp>
        <p:nvSpPr>
          <p:cNvPr id="10" name="6 İçerik Yer Tutucusu"/>
          <p:cNvSpPr>
            <a:spLocks noGrp="1"/>
          </p:cNvSpPr>
          <p:nvPr>
            <p:ph sz="half" idx="1"/>
          </p:nvPr>
        </p:nvSpPr>
        <p:spPr>
          <a:xfrm>
            <a:off x="0" y="1268760"/>
            <a:ext cx="9144000" cy="5184576"/>
          </a:xfrm>
        </p:spPr>
        <p:txBody>
          <a:bodyPr>
            <a:noAutofit/>
          </a:bodyPr>
          <a:lstStyle/>
          <a:p>
            <a:pPr lvl="0" algn="just"/>
            <a:r>
              <a:rPr lang="tr-TR" sz="2600" dirty="0" smtClean="0">
                <a:latin typeface="Calibri" pitchFamily="34" charset="0"/>
              </a:rPr>
              <a:t>Tır Karnesi </a:t>
            </a:r>
            <a:r>
              <a:rPr lang="tr-TR" sz="2600" dirty="0" err="1" smtClean="0">
                <a:latin typeface="Calibri" pitchFamily="34" charset="0"/>
              </a:rPr>
              <a:t>Volet</a:t>
            </a:r>
            <a:r>
              <a:rPr lang="tr-TR" sz="2600" dirty="0" smtClean="0">
                <a:latin typeface="Calibri" pitchFamily="34" charset="0"/>
              </a:rPr>
              <a:t>-2 yaprağı Karne üzerinde ve TIR antrepo web programında sonlandırılır. </a:t>
            </a:r>
          </a:p>
          <a:p>
            <a:pPr lvl="0" algn="just"/>
            <a:r>
              <a:rPr lang="tr-TR" sz="2600" dirty="0" smtClean="0">
                <a:latin typeface="Calibri" pitchFamily="34" charset="0"/>
              </a:rPr>
              <a:t>Boşaltma yapmak üzere yeni bir gümrük idaresine sevk edilecek araç ve eşya için TIR antrepo web programında, “TIR Karnesi Muayene Onay” ekranı açılır. TIR Karne numarası ve boşaltması yapılan </a:t>
            </a:r>
            <a:r>
              <a:rPr lang="tr-TR" sz="2600" dirty="0" err="1" smtClean="0">
                <a:latin typeface="Calibri" pitchFamily="34" charset="0"/>
              </a:rPr>
              <a:t>Volet</a:t>
            </a:r>
            <a:r>
              <a:rPr lang="tr-TR" sz="2600" dirty="0" smtClean="0">
                <a:latin typeface="Calibri" pitchFamily="34" charset="0"/>
              </a:rPr>
              <a:t>-2 sayfa sayısı yazılır; ve onay verilir. “</a:t>
            </a:r>
            <a:r>
              <a:rPr lang="tr-TR" sz="2600" dirty="0" err="1" smtClean="0">
                <a:latin typeface="Calibri" pitchFamily="34" charset="0"/>
              </a:rPr>
              <a:t>Volet</a:t>
            </a:r>
            <a:r>
              <a:rPr lang="tr-TR" sz="2600" dirty="0" smtClean="0">
                <a:latin typeface="Calibri" pitchFamily="34" charset="0"/>
              </a:rPr>
              <a:t>-1 Sevk Bilgileri Ekranı’nda ilgili alanlar doldurulur ve kayıt işlemi tamamlanır. </a:t>
            </a:r>
          </a:p>
          <a:p>
            <a:pPr lvl="0" algn="just"/>
            <a:r>
              <a:rPr lang="tr-TR" sz="2600" dirty="0" smtClean="0">
                <a:latin typeface="Calibri" pitchFamily="34" charset="0"/>
              </a:rPr>
              <a:t>Sevk yaprakları olan </a:t>
            </a:r>
            <a:r>
              <a:rPr lang="tr-TR" sz="2600" dirty="0" err="1" smtClean="0">
                <a:latin typeface="Calibri" pitchFamily="34" charset="0"/>
              </a:rPr>
              <a:t>Volet</a:t>
            </a:r>
            <a:r>
              <a:rPr lang="tr-TR" sz="2600" dirty="0" smtClean="0">
                <a:latin typeface="Calibri" pitchFamily="34" charset="0"/>
              </a:rPr>
              <a:t>-1 ve </a:t>
            </a:r>
            <a:r>
              <a:rPr lang="tr-TR" sz="2600" dirty="0" err="1" smtClean="0">
                <a:latin typeface="Calibri" pitchFamily="34" charset="0"/>
              </a:rPr>
              <a:t>Volet</a:t>
            </a:r>
            <a:r>
              <a:rPr lang="tr-TR" sz="2600" dirty="0" smtClean="0">
                <a:latin typeface="Calibri" pitchFamily="34" charset="0"/>
              </a:rPr>
              <a:t>-2 yaprakları üzerinde, araca tatbik edilen yeni mührün numarasının yazılması ve kaşe tatbikinin yanı sıra aracın sevk tarihi yazılır. </a:t>
            </a:r>
          </a:p>
          <a:p>
            <a:pPr lvl="0" algn="just"/>
            <a:r>
              <a:rPr lang="tr-TR" sz="2600" dirty="0" smtClean="0">
                <a:latin typeface="Calibri" pitchFamily="34" charset="0"/>
              </a:rPr>
              <a:t>Antrepolardaki bilgisayar bağlantılarında sorun olduğu takdirde </a:t>
            </a:r>
            <a:r>
              <a:rPr lang="tr-TR" sz="2600" dirty="0" err="1" smtClean="0">
                <a:latin typeface="Calibri" pitchFamily="34" charset="0"/>
              </a:rPr>
              <a:t>Volet</a:t>
            </a:r>
            <a:r>
              <a:rPr lang="tr-TR" sz="2600" dirty="0" smtClean="0">
                <a:latin typeface="Calibri" pitchFamily="34" charset="0"/>
              </a:rPr>
              <a:t>-1 sevk işlemleri gümrük idaresinde yapılır. </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340768"/>
            <a:ext cx="9144000" cy="5949280"/>
          </a:xfrm>
        </p:spPr>
        <p:txBody>
          <a:bodyPr/>
          <a:lstStyle/>
          <a:p>
            <a:pPr algn="just"/>
            <a:r>
              <a:rPr lang="tr-TR" i="1" dirty="0" smtClean="0">
                <a:latin typeface="Calibri" pitchFamily="34" charset="0"/>
              </a:rPr>
              <a:t>Boşaltılacak eşya için gerekli işlemler tamamlandıktan sonra </a:t>
            </a:r>
            <a:r>
              <a:rPr lang="tr-TR" i="1" dirty="0" err="1" smtClean="0">
                <a:latin typeface="Calibri" pitchFamily="34" charset="0"/>
              </a:rPr>
              <a:t>Volet</a:t>
            </a:r>
            <a:r>
              <a:rPr lang="tr-TR" i="1" dirty="0" smtClean="0">
                <a:latin typeface="Calibri" pitchFamily="34" charset="0"/>
              </a:rPr>
              <a:t>-2 yaprağı ve dipkoçanına gerekli kayıtlar yapılır ve boşaltma meşruhatı düşülür. </a:t>
            </a:r>
          </a:p>
          <a:p>
            <a:pPr algn="just"/>
            <a:r>
              <a:rPr lang="tr-TR" i="1" dirty="0" smtClean="0">
                <a:latin typeface="Calibri" pitchFamily="34" charset="0"/>
              </a:rPr>
              <a:t>Program kaydı yapılır</a:t>
            </a:r>
          </a:p>
          <a:p>
            <a:pPr algn="just"/>
            <a:r>
              <a:rPr lang="tr-TR" b="1" i="1" dirty="0" smtClean="0">
                <a:latin typeface="Calibri" pitchFamily="34" charset="0"/>
              </a:rPr>
              <a:t>Teslim tesellüm tutanağının;</a:t>
            </a:r>
          </a:p>
          <a:p>
            <a:pPr indent="20638" algn="just">
              <a:buNone/>
            </a:pPr>
            <a:r>
              <a:rPr lang="tr-TR" i="1" dirty="0" smtClean="0">
                <a:latin typeface="Calibri" pitchFamily="34" charset="0"/>
              </a:rPr>
              <a:t>a. Bir nüshası taşıyıcı firma temsilcisi veya sürücüye verilir. (</a:t>
            </a:r>
            <a:r>
              <a:rPr lang="tr-TR" dirty="0" smtClean="0">
                <a:latin typeface="Calibri" pitchFamily="34" charset="0"/>
              </a:rPr>
              <a:t>Sürücüye nüshası TIR Karnesine eklenir.)</a:t>
            </a:r>
          </a:p>
          <a:p>
            <a:pPr indent="20638" algn="just">
              <a:buNone/>
            </a:pPr>
            <a:r>
              <a:rPr lang="tr-TR" dirty="0" smtClean="0">
                <a:latin typeface="Calibri" pitchFamily="34" charset="0"/>
              </a:rPr>
              <a:t>b. Diğer nüshası ise koparılan </a:t>
            </a:r>
            <a:r>
              <a:rPr lang="tr-TR" b="1" dirty="0" err="1" smtClean="0">
                <a:latin typeface="Calibri" pitchFamily="34" charset="0"/>
              </a:rPr>
              <a:t>Volet</a:t>
            </a:r>
            <a:r>
              <a:rPr lang="tr-TR" b="1" dirty="0" smtClean="0">
                <a:latin typeface="Calibri" pitchFamily="34" charset="0"/>
              </a:rPr>
              <a:t>-2 yaprağına eklenir</a:t>
            </a:r>
            <a:r>
              <a:rPr lang="tr-TR" dirty="0" smtClean="0">
                <a:latin typeface="Calibri" pitchFamily="34" charset="0"/>
              </a:rPr>
              <a:t> ve alıkonulur.</a:t>
            </a:r>
            <a:endParaRPr lang="tr-TR" dirty="0">
              <a:latin typeface="Calibri" pitchFamily="34" charset="0"/>
            </a:endParaRPr>
          </a:p>
        </p:txBody>
      </p:sp>
      <p:sp>
        <p:nvSpPr>
          <p:cNvPr id="2" name="1 Başlık"/>
          <p:cNvSpPr>
            <a:spLocks noGrp="1"/>
          </p:cNvSpPr>
          <p:nvPr>
            <p:ph type="title"/>
          </p:nvPr>
        </p:nvSpPr>
        <p:spPr>
          <a:xfrm>
            <a:off x="0" y="332656"/>
            <a:ext cx="8229600" cy="706090"/>
          </a:xfrm>
        </p:spPr>
        <p:txBody>
          <a:bodyPr>
            <a:normAutofit/>
          </a:bodyPr>
          <a:lstStyle/>
          <a:p>
            <a:pPr algn="l"/>
            <a:r>
              <a:rPr lang="tr-TR" sz="3200" b="1" u="sng" dirty="0" smtClean="0">
                <a:latin typeface="Calibri" pitchFamily="34" charset="0"/>
              </a:rPr>
              <a:t>Son varış gümrük idaresinde</a:t>
            </a:r>
            <a:endParaRPr lang="tr-TR" sz="3200" b="1" u="sng"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27</a:t>
            </a:fld>
            <a:endParaRPr lang="tr-TR"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just"/>
            <a:r>
              <a:rPr lang="tr-TR" sz="3400" dirty="0" err="1" smtClean="0">
                <a:latin typeface="Calibri" pitchFamily="34" charset="0"/>
              </a:rPr>
              <a:t>YGM’lerin</a:t>
            </a:r>
            <a:r>
              <a:rPr lang="tr-TR" sz="3400" dirty="0" smtClean="0">
                <a:latin typeface="Calibri" pitchFamily="34" charset="0"/>
              </a:rPr>
              <a:t> antrepolarda sonlandırdıkları TIR karnesinin </a:t>
            </a:r>
            <a:r>
              <a:rPr lang="tr-TR" sz="3400" dirty="0" err="1" smtClean="0">
                <a:latin typeface="Calibri" pitchFamily="34" charset="0"/>
              </a:rPr>
              <a:t>Volet</a:t>
            </a:r>
            <a:r>
              <a:rPr lang="tr-TR" sz="3400" dirty="0" smtClean="0">
                <a:latin typeface="Calibri" pitchFamily="34" charset="0"/>
              </a:rPr>
              <a:t>-2 yapraklarını antreponun bağlı bulunduğu gümrük idaresine </a:t>
            </a:r>
            <a:r>
              <a:rPr lang="tr-TR" sz="3400" i="1" dirty="0" smtClean="0">
                <a:latin typeface="Calibri" pitchFamily="34" charset="0"/>
              </a:rPr>
              <a:t>bordro ekinde</a:t>
            </a:r>
            <a:r>
              <a:rPr lang="tr-TR" sz="3400" dirty="0" smtClean="0">
                <a:latin typeface="Calibri" pitchFamily="34" charset="0"/>
              </a:rPr>
              <a:t> götürmeleri için </a:t>
            </a:r>
            <a:r>
              <a:rPr lang="tr-TR" sz="3400" u="sng" dirty="0" smtClean="0">
                <a:latin typeface="Calibri" pitchFamily="34" charset="0"/>
              </a:rPr>
              <a:t>gereken süre</a:t>
            </a:r>
            <a:r>
              <a:rPr lang="tr-TR" sz="3400" dirty="0" smtClean="0">
                <a:latin typeface="Calibri" pitchFamily="34" charset="0"/>
              </a:rPr>
              <a:t>;</a:t>
            </a:r>
            <a:endParaRPr lang="tr-TR" sz="3400" dirty="0">
              <a:latin typeface="Calibri" pitchFamily="34" charset="0"/>
            </a:endParaRPr>
          </a:p>
        </p:txBody>
      </p:sp>
      <p:sp>
        <p:nvSpPr>
          <p:cNvPr id="3" name="2 Slayt Numarası Yer Tutucusu"/>
          <p:cNvSpPr>
            <a:spLocks noGrp="1"/>
          </p:cNvSpPr>
          <p:nvPr>
            <p:ph type="sldNum" sz="quarter" idx="12"/>
          </p:nvPr>
        </p:nvSpPr>
        <p:spPr/>
        <p:txBody>
          <a:bodyPr/>
          <a:lstStyle/>
          <a:p>
            <a:fld id="{84B74D6A-9605-4735-94EC-669552EDBAF7}" type="slidenum">
              <a:rPr lang="tr-TR" smtClean="0"/>
              <a:pPr/>
              <a:t>28</a:t>
            </a:fld>
            <a:endParaRPr lang="tr-TR" dirty="0"/>
          </a:p>
        </p:txBody>
      </p:sp>
      <p:sp>
        <p:nvSpPr>
          <p:cNvPr id="4" name="3 Başlık"/>
          <p:cNvSpPr>
            <a:spLocks noGrp="1"/>
          </p:cNvSpPr>
          <p:nvPr>
            <p:ph type="title"/>
          </p:nvPr>
        </p:nvSpPr>
        <p:spPr/>
        <p:txBody>
          <a:bodyPr>
            <a:normAutofit fontScale="90000"/>
          </a:bodyPr>
          <a:lstStyle/>
          <a:p>
            <a:r>
              <a:rPr lang="tr-TR" dirty="0" err="1" smtClean="0"/>
              <a:t>Volet</a:t>
            </a:r>
            <a:r>
              <a:rPr lang="tr-TR" dirty="0" smtClean="0"/>
              <a:t>-2 yapraklarının gümrük idaresine teslimi</a:t>
            </a:r>
            <a:endParaRPr lang="tr-TR" dirty="0"/>
          </a:p>
        </p:txBody>
      </p:sp>
      <p:sp>
        <p:nvSpPr>
          <p:cNvPr id="5" name="4 Metin kutusu"/>
          <p:cNvSpPr txBox="1"/>
          <p:nvPr/>
        </p:nvSpPr>
        <p:spPr>
          <a:xfrm>
            <a:off x="755576" y="4293096"/>
            <a:ext cx="8064896" cy="1200329"/>
          </a:xfrm>
          <a:prstGeom prst="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effectLst>
            <a:outerShdw blurRad="63500" sx="102000" sy="102000" algn="ctr" rotWithShape="0">
              <a:prstClr val="black">
                <a:alpha val="40000"/>
              </a:prstClr>
            </a:outerShdw>
          </a:effectLst>
          <a:scene3d>
            <a:camera prst="orthographicFront"/>
            <a:lightRig rig="threePt" dir="t"/>
          </a:scene3d>
          <a:sp3d>
            <a:bevelT/>
          </a:sp3d>
        </p:spPr>
        <p:txBody>
          <a:bodyPr vert="horz" wrap="square" rtlCol="0">
            <a:spAutoFit/>
          </a:bodyPr>
          <a:lstStyle/>
          <a:p>
            <a:pPr marL="87313" algn="just">
              <a:spcBef>
                <a:spcPts val="400"/>
              </a:spcBef>
              <a:buClr>
                <a:schemeClr val="accent1"/>
              </a:buClr>
              <a:buSzPct val="68000"/>
            </a:pPr>
            <a:r>
              <a:rPr lang="tr-TR" sz="3600" dirty="0" smtClean="0">
                <a:solidFill>
                  <a:schemeClr val="bg1"/>
                </a:solidFill>
                <a:latin typeface="Calibri" pitchFamily="34" charset="0"/>
              </a:rPr>
              <a:t>TIR İşlemleri Tebliği ile </a:t>
            </a:r>
            <a:r>
              <a:rPr lang="tr-TR" sz="3600" b="1" u="sng" dirty="0" smtClean="0">
                <a:solidFill>
                  <a:schemeClr val="bg1"/>
                </a:solidFill>
                <a:latin typeface="Calibri" pitchFamily="34" charset="0"/>
              </a:rPr>
              <a:t>7 gün </a:t>
            </a:r>
            <a:r>
              <a:rPr lang="tr-TR" sz="3600" dirty="0" smtClean="0">
                <a:solidFill>
                  <a:schemeClr val="bg1"/>
                </a:solidFill>
                <a:latin typeface="Calibri" pitchFamily="34" charset="0"/>
              </a:rPr>
              <a:t>olarak belirlenmiştir.</a:t>
            </a: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layt Numarası Yer Tutucusu"/>
          <p:cNvSpPr>
            <a:spLocks noGrp="1"/>
          </p:cNvSpPr>
          <p:nvPr>
            <p:ph type="sldNum" sz="quarter" idx="12"/>
          </p:nvPr>
        </p:nvSpPr>
        <p:spPr/>
        <p:txBody>
          <a:bodyPr/>
          <a:lstStyle/>
          <a:p>
            <a:fld id="{84B74D6A-9605-4735-94EC-669552EDBAF7}" type="slidenum">
              <a:rPr lang="tr-TR" smtClean="0"/>
              <a:pPr/>
              <a:t>29</a:t>
            </a:fld>
            <a:endParaRPr lang="tr-TR" dirty="0"/>
          </a:p>
        </p:txBody>
      </p:sp>
      <p:sp>
        <p:nvSpPr>
          <p:cNvPr id="4" name="3 Başlık"/>
          <p:cNvSpPr>
            <a:spLocks noGrp="1"/>
          </p:cNvSpPr>
          <p:nvPr>
            <p:ph type="title"/>
          </p:nvPr>
        </p:nvSpPr>
        <p:spPr/>
        <p:txBody>
          <a:bodyPr>
            <a:normAutofit fontScale="90000"/>
          </a:bodyPr>
          <a:lstStyle/>
          <a:p>
            <a:r>
              <a:rPr lang="tr-TR" dirty="0" smtClean="0"/>
              <a:t>Eksiklik/fazlalık takibatında </a:t>
            </a:r>
            <a:r>
              <a:rPr lang="tr-TR" dirty="0" err="1" smtClean="0"/>
              <a:t>YGM’lere</a:t>
            </a:r>
            <a:r>
              <a:rPr lang="tr-TR" dirty="0" smtClean="0"/>
              <a:t> düşen sorumluluk;</a:t>
            </a:r>
            <a:endParaRPr lang="tr-TR" dirty="0"/>
          </a:p>
        </p:txBody>
      </p:sp>
      <p:sp>
        <p:nvSpPr>
          <p:cNvPr id="5" name="4 İçerik Yer Tutucusu"/>
          <p:cNvSpPr txBox="1">
            <a:spLocks noGrp="1"/>
          </p:cNvSpPr>
          <p:nvPr>
            <p:ph idx="1"/>
          </p:nvPr>
        </p:nvSpPr>
        <p:spPr>
          <a:xfrm>
            <a:off x="467544" y="2348880"/>
            <a:ext cx="8229600" cy="3231654"/>
          </a:xfrm>
          <a:prstGeom prst="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effectLst>
            <a:outerShdw blurRad="63500" sx="102000" sy="102000" algn="ctr" rotWithShape="0">
              <a:prstClr val="black">
                <a:alpha val="40000"/>
              </a:prstClr>
            </a:outerShdw>
          </a:effectLst>
          <a:scene3d>
            <a:camera prst="orthographicFront"/>
            <a:lightRig rig="threePt" dir="t"/>
          </a:scene3d>
          <a:sp3d>
            <a:bevelT/>
          </a:sp3d>
        </p:spPr>
        <p:txBody>
          <a:bodyPr wrap="square" rtlCol="0">
            <a:spAutoFit/>
          </a:bodyPr>
          <a:lstStyle/>
          <a:p>
            <a:pPr marL="87313" lvl="0" indent="0" algn="just">
              <a:buNone/>
            </a:pPr>
            <a:r>
              <a:rPr lang="tr-TR" sz="3400" dirty="0" smtClean="0">
                <a:solidFill>
                  <a:schemeClr val="bg1"/>
                </a:solidFill>
                <a:latin typeface="Calibri" pitchFamily="34" charset="0"/>
              </a:rPr>
              <a:t>Antrepolara eşya alınması ve çıkarılması sırasında eksiklik ve fazlalık tespit edilmesi halinde durumu </a:t>
            </a:r>
            <a:r>
              <a:rPr lang="tr-TR" sz="3400" b="1" dirty="0" smtClean="0">
                <a:solidFill>
                  <a:schemeClr val="bg1"/>
                </a:solidFill>
                <a:effectLst>
                  <a:outerShdw blurRad="38100" dist="38100" dir="2700000" algn="tl">
                    <a:srgbClr val="000000">
                      <a:alpha val="43137"/>
                    </a:srgbClr>
                  </a:outerShdw>
                </a:effectLst>
                <a:latin typeface="Calibri" pitchFamily="34" charset="0"/>
              </a:rPr>
              <a:t>gümrük müşavir yardımcısı ve antrepo işleticisi ile birlikte </a:t>
            </a:r>
            <a:r>
              <a:rPr lang="tr-TR" sz="3400" dirty="0" smtClean="0">
                <a:solidFill>
                  <a:schemeClr val="bg1"/>
                </a:solidFill>
                <a:latin typeface="Calibri" pitchFamily="34" charset="0"/>
              </a:rPr>
              <a:t>tutanağa bağlamak ve derhal ilgili gümrük idaresine bilgi vermektir. </a:t>
            </a:r>
            <a:endParaRPr lang="tr-TR" sz="3400" dirty="0">
              <a:solidFill>
                <a:schemeClr val="bg1"/>
              </a:solidFill>
              <a:latin typeface="Calibri" pitchFamily="34" charset="0"/>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6120680"/>
          </a:xfrm>
        </p:spPr>
        <p:txBody>
          <a:bodyPr/>
          <a:lstStyle/>
          <a:p>
            <a:pPr algn="ctr">
              <a:buNone/>
            </a:pPr>
            <a:r>
              <a:rPr lang="tr-TR" sz="4800" dirty="0" smtClean="0">
                <a:latin typeface="Calibri" pitchFamily="34" charset="0"/>
              </a:rPr>
              <a:t>I. Neden YGM Sistemi?</a:t>
            </a:r>
          </a:p>
          <a:p>
            <a:pPr algn="ctr">
              <a:buNone/>
            </a:pPr>
            <a:endParaRPr lang="tr-TR" sz="5400" dirty="0">
              <a:latin typeface="Calibri" pitchFamily="34" charset="0"/>
            </a:endParaRPr>
          </a:p>
          <a:p>
            <a:pPr>
              <a:buNone/>
            </a:pPr>
            <a:r>
              <a:rPr lang="tr-TR" dirty="0" smtClean="0">
                <a:latin typeface="Calibri" pitchFamily="34" charset="0"/>
              </a:rPr>
              <a:t>   </a:t>
            </a:r>
            <a:endParaRPr lang="tr-TR" dirty="0">
              <a:latin typeface="Calibri" pitchFamily="34" charset="0"/>
            </a:endParaRPr>
          </a:p>
        </p:txBody>
      </p:sp>
      <p:graphicFrame>
        <p:nvGraphicFramePr>
          <p:cNvPr id="5" name="4 Diyagram"/>
          <p:cNvGraphicFramePr/>
          <p:nvPr/>
        </p:nvGraphicFramePr>
        <p:xfrm>
          <a:off x="0" y="1196752"/>
          <a:ext cx="8892480" cy="566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Slayt Numarası Yer Tutucusu"/>
          <p:cNvSpPr>
            <a:spLocks noGrp="1"/>
          </p:cNvSpPr>
          <p:nvPr>
            <p:ph type="sldNum" sz="quarter" idx="12"/>
          </p:nvPr>
        </p:nvSpPr>
        <p:spPr/>
        <p:txBody>
          <a:bodyPr/>
          <a:lstStyle/>
          <a:p>
            <a:fld id="{84B74D6A-9605-4735-94EC-669552EDBAF7}" type="slidenum">
              <a:rPr lang="tr-TR" smtClean="0"/>
              <a:pPr/>
              <a:t>3</a:t>
            </a:fld>
            <a:endParaRPr lang="tr-T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graphicEl>
                                              <a:dgm id="{71577F4D-98B7-47A6-B781-AD79074B2C30}"/>
                                            </p:graphicEl>
                                          </p:spTgt>
                                        </p:tgtEl>
                                        <p:attrNameLst>
                                          <p:attrName>style.visibility</p:attrName>
                                        </p:attrNameLst>
                                      </p:cBhvr>
                                      <p:to>
                                        <p:strVal val="visible"/>
                                      </p:to>
                                    </p:set>
                                    <p:anim calcmode="lin" valueType="num">
                                      <p:cBhvr additive="base">
                                        <p:cTn id="17" dur="500" fill="hold"/>
                                        <p:tgtEl>
                                          <p:spTgt spid="5">
                                            <p:graphicEl>
                                              <a:dgm id="{71577F4D-98B7-47A6-B781-AD79074B2C30}"/>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graphicEl>
                                              <a:dgm id="{71577F4D-98B7-47A6-B781-AD79074B2C30}"/>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graphicEl>
                                              <a:dgm id="{6C1B0553-A543-4FE7-B028-80FFA90C24EC}"/>
                                            </p:graphicEl>
                                          </p:spTgt>
                                        </p:tgtEl>
                                        <p:attrNameLst>
                                          <p:attrName>style.visibility</p:attrName>
                                        </p:attrNameLst>
                                      </p:cBhvr>
                                      <p:to>
                                        <p:strVal val="visible"/>
                                      </p:to>
                                    </p:set>
                                    <p:anim calcmode="lin" valueType="num">
                                      <p:cBhvr additive="base">
                                        <p:cTn id="23" dur="500" fill="hold"/>
                                        <p:tgtEl>
                                          <p:spTgt spid="5">
                                            <p:graphicEl>
                                              <a:dgm id="{6C1B0553-A543-4FE7-B028-80FFA90C24EC}"/>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graphicEl>
                                              <a:dgm id="{6C1B0553-A543-4FE7-B028-80FFA90C24EC}"/>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graphicEl>
                                              <a:dgm id="{8F5A1998-E303-46B8-B6D4-2F2669209495}"/>
                                            </p:graphicEl>
                                          </p:spTgt>
                                        </p:tgtEl>
                                        <p:attrNameLst>
                                          <p:attrName>style.visibility</p:attrName>
                                        </p:attrNameLst>
                                      </p:cBhvr>
                                      <p:to>
                                        <p:strVal val="visible"/>
                                      </p:to>
                                    </p:set>
                                    <p:anim calcmode="lin" valueType="num">
                                      <p:cBhvr additive="base">
                                        <p:cTn id="27" dur="500" fill="hold"/>
                                        <p:tgtEl>
                                          <p:spTgt spid="5">
                                            <p:graphicEl>
                                              <a:dgm id="{8F5A1998-E303-46B8-B6D4-2F2669209495}"/>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graphicEl>
                                              <a:dgm id="{8F5A1998-E303-46B8-B6D4-2F2669209495}"/>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graphicEl>
                                              <a:dgm id="{CF820B43-E0E3-439F-B187-F5C755D415E7}"/>
                                            </p:graphicEl>
                                          </p:spTgt>
                                        </p:tgtEl>
                                        <p:attrNameLst>
                                          <p:attrName>style.visibility</p:attrName>
                                        </p:attrNameLst>
                                      </p:cBhvr>
                                      <p:to>
                                        <p:strVal val="visible"/>
                                      </p:to>
                                    </p:set>
                                    <p:anim calcmode="lin" valueType="num">
                                      <p:cBhvr additive="base">
                                        <p:cTn id="33" dur="500" fill="hold"/>
                                        <p:tgtEl>
                                          <p:spTgt spid="5">
                                            <p:graphicEl>
                                              <a:dgm id="{CF820B43-E0E3-439F-B187-F5C755D415E7}"/>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graphicEl>
                                              <a:dgm id="{CF820B43-E0E3-439F-B187-F5C755D415E7}"/>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graphicEl>
                                              <a:dgm id="{26D38EBC-C0F6-495F-87EE-83DA5AFDC1C8}"/>
                                            </p:graphicEl>
                                          </p:spTgt>
                                        </p:tgtEl>
                                        <p:attrNameLst>
                                          <p:attrName>style.visibility</p:attrName>
                                        </p:attrNameLst>
                                      </p:cBhvr>
                                      <p:to>
                                        <p:strVal val="visible"/>
                                      </p:to>
                                    </p:set>
                                    <p:anim calcmode="lin" valueType="num">
                                      <p:cBhvr additive="base">
                                        <p:cTn id="37" dur="500" fill="hold"/>
                                        <p:tgtEl>
                                          <p:spTgt spid="5">
                                            <p:graphicEl>
                                              <a:dgm id="{26D38EBC-C0F6-495F-87EE-83DA5AFDC1C8}"/>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26D38EBC-C0F6-495F-87EE-83DA5AFDC1C8}"/>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graphicEl>
                                              <a:dgm id="{420C9742-1BAF-4AAD-B0C6-1DC3A52A7BF8}"/>
                                            </p:graphicEl>
                                          </p:spTgt>
                                        </p:tgtEl>
                                        <p:attrNameLst>
                                          <p:attrName>style.visibility</p:attrName>
                                        </p:attrNameLst>
                                      </p:cBhvr>
                                      <p:to>
                                        <p:strVal val="visible"/>
                                      </p:to>
                                    </p:set>
                                    <p:anim calcmode="lin" valueType="num">
                                      <p:cBhvr additive="base">
                                        <p:cTn id="43" dur="500" fill="hold"/>
                                        <p:tgtEl>
                                          <p:spTgt spid="5">
                                            <p:graphicEl>
                                              <a:dgm id="{420C9742-1BAF-4AAD-B0C6-1DC3A52A7BF8}"/>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graphicEl>
                                              <a:dgm id="{420C9742-1BAF-4AAD-B0C6-1DC3A52A7BF8}"/>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graphicEl>
                                              <a:dgm id="{60A10F90-7529-4242-8C83-1E74FD946110}"/>
                                            </p:graphicEl>
                                          </p:spTgt>
                                        </p:tgtEl>
                                        <p:attrNameLst>
                                          <p:attrName>style.visibility</p:attrName>
                                        </p:attrNameLst>
                                      </p:cBhvr>
                                      <p:to>
                                        <p:strVal val="visible"/>
                                      </p:to>
                                    </p:set>
                                    <p:anim calcmode="lin" valueType="num">
                                      <p:cBhvr additive="base">
                                        <p:cTn id="47" dur="500" fill="hold"/>
                                        <p:tgtEl>
                                          <p:spTgt spid="5">
                                            <p:graphicEl>
                                              <a:dgm id="{60A10F90-7529-4242-8C83-1E74FD946110}"/>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graphicEl>
                                              <a:dgm id="{60A10F90-7529-4242-8C83-1E74FD946110}"/>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
                                            <p:graphicEl>
                                              <a:dgm id="{1C234C3C-932A-49C4-893C-E16080D528A0}"/>
                                            </p:graphicEl>
                                          </p:spTgt>
                                        </p:tgtEl>
                                        <p:attrNameLst>
                                          <p:attrName>style.visibility</p:attrName>
                                        </p:attrNameLst>
                                      </p:cBhvr>
                                      <p:to>
                                        <p:strVal val="visible"/>
                                      </p:to>
                                    </p:set>
                                    <p:anim calcmode="lin" valueType="num">
                                      <p:cBhvr additive="base">
                                        <p:cTn id="53" dur="500" fill="hold"/>
                                        <p:tgtEl>
                                          <p:spTgt spid="5">
                                            <p:graphicEl>
                                              <a:dgm id="{1C234C3C-932A-49C4-893C-E16080D528A0}"/>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graphicEl>
                                              <a:dgm id="{1C234C3C-932A-49C4-893C-E16080D528A0}"/>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
                                            <p:graphicEl>
                                              <a:dgm id="{5280D68C-D867-49F2-9442-AA76B7771A5F}"/>
                                            </p:graphicEl>
                                          </p:spTgt>
                                        </p:tgtEl>
                                        <p:attrNameLst>
                                          <p:attrName>style.visibility</p:attrName>
                                        </p:attrNameLst>
                                      </p:cBhvr>
                                      <p:to>
                                        <p:strVal val="visible"/>
                                      </p:to>
                                    </p:set>
                                    <p:anim calcmode="lin" valueType="num">
                                      <p:cBhvr additive="base">
                                        <p:cTn id="57" dur="500" fill="hold"/>
                                        <p:tgtEl>
                                          <p:spTgt spid="5">
                                            <p:graphicEl>
                                              <a:dgm id="{5280D68C-D867-49F2-9442-AA76B7771A5F}"/>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5">
                                            <p:graphicEl>
                                              <a:dgm id="{5280D68C-D867-49F2-9442-AA76B7771A5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5"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251520" y="1481328"/>
            <a:ext cx="8640960" cy="4827992"/>
          </a:xfrm>
        </p:spPr>
        <p:txBody>
          <a:bodyPr>
            <a:normAutofit/>
          </a:bodyPr>
          <a:lstStyle/>
          <a:p>
            <a:pPr marL="84138" indent="25400" algn="just">
              <a:buNone/>
            </a:pPr>
            <a:r>
              <a:rPr lang="tr-TR" dirty="0" smtClean="0">
                <a:latin typeface="Calibri" pitchFamily="34" charset="0"/>
              </a:rPr>
              <a:t>Antrepo beyannamesinin tescilini müteakip, kabul işlemi yapılacak ve beyanname muayene memuruna havale edilecektir. Bunu takiben eşya taşıttan indirilecek ve </a:t>
            </a:r>
            <a:r>
              <a:rPr lang="tr-TR" b="1" dirty="0" smtClean="0">
                <a:latin typeface="Calibri" pitchFamily="34" charset="0"/>
              </a:rPr>
              <a:t>YGM</a:t>
            </a:r>
            <a:r>
              <a:rPr lang="tr-TR" dirty="0" smtClean="0">
                <a:latin typeface="Calibri" pitchFamily="34" charset="0"/>
              </a:rPr>
              <a:t> </a:t>
            </a:r>
            <a:r>
              <a:rPr lang="tr-TR" b="1" dirty="0" smtClean="0">
                <a:latin typeface="Calibri" pitchFamily="34" charset="0"/>
              </a:rPr>
              <a:t>tarafından</a:t>
            </a:r>
            <a:r>
              <a:rPr lang="tr-TR" dirty="0" smtClean="0">
                <a:latin typeface="Calibri" pitchFamily="34" charset="0"/>
              </a:rPr>
              <a:t> sayım tutanağına bağlanarak antrepoya alınacaktır. Sayım tutanağının taşıma belgelerinde ve sistemde kayıtlı bilgilere uygun olması halinde beyanname üzerindeki bloke kaldırılacaktır. </a:t>
            </a:r>
          </a:p>
          <a:p>
            <a:pPr marL="84138" indent="25400" algn="just">
              <a:buNone/>
            </a:pPr>
            <a:r>
              <a:rPr lang="tr-TR" b="1" dirty="0" smtClean="0">
                <a:latin typeface="Calibri" pitchFamily="34" charset="0"/>
              </a:rPr>
              <a:t>YGM tarafından</a:t>
            </a:r>
            <a:r>
              <a:rPr lang="tr-TR" dirty="0" smtClean="0">
                <a:latin typeface="Calibri" pitchFamily="34" charset="0"/>
              </a:rPr>
              <a:t> eksiklik ya da fazlalık tespit edilmesi halinde bu durum </a:t>
            </a:r>
            <a:r>
              <a:rPr lang="tr-TR" b="1" dirty="0" smtClean="0">
                <a:latin typeface="Calibri" pitchFamily="34" charset="0"/>
              </a:rPr>
              <a:t>sayım tutanağında belirtilecek</a:t>
            </a:r>
            <a:r>
              <a:rPr lang="tr-TR" dirty="0" smtClean="0">
                <a:latin typeface="Calibri" pitchFamily="34" charset="0"/>
              </a:rPr>
              <a:t> ve muayene memurunca beyanname üzerinde gerekli düzeltme yapılacaktır. Takibat bu tespite göre yürütülecektir.</a:t>
            </a:r>
            <a:endParaRPr lang="tr-TR" dirty="0">
              <a:latin typeface="Calibri" pitchFamily="34" charset="0"/>
            </a:endParaRPr>
          </a:p>
        </p:txBody>
      </p:sp>
      <p:sp>
        <p:nvSpPr>
          <p:cNvPr id="3" name="2 Slayt Numarası Yer Tutucusu"/>
          <p:cNvSpPr>
            <a:spLocks noGrp="1"/>
          </p:cNvSpPr>
          <p:nvPr>
            <p:ph type="sldNum" sz="quarter" idx="12"/>
          </p:nvPr>
        </p:nvSpPr>
        <p:spPr/>
        <p:txBody>
          <a:bodyPr/>
          <a:lstStyle/>
          <a:p>
            <a:fld id="{84B74D6A-9605-4735-94EC-669552EDBAF7}" type="slidenum">
              <a:rPr lang="tr-TR" smtClean="0"/>
              <a:pPr/>
              <a:t>30</a:t>
            </a:fld>
            <a:endParaRPr lang="tr-TR" dirty="0"/>
          </a:p>
        </p:txBody>
      </p:sp>
      <p:sp>
        <p:nvSpPr>
          <p:cNvPr id="4" name="3 Başlık"/>
          <p:cNvSpPr>
            <a:spLocks noGrp="1"/>
          </p:cNvSpPr>
          <p:nvPr>
            <p:ph type="title"/>
          </p:nvPr>
        </p:nvSpPr>
        <p:spPr/>
        <p:txBody>
          <a:bodyPr>
            <a:normAutofit fontScale="90000"/>
          </a:bodyPr>
          <a:lstStyle/>
          <a:p>
            <a:r>
              <a:rPr lang="tr-TR" dirty="0" smtClean="0"/>
              <a:t>Eksiklik ve fazlalık takibine ilişkin olarak;</a:t>
            </a:r>
            <a:endParaRPr lang="tr-TR" dirty="0"/>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196752"/>
            <a:ext cx="8363272" cy="4929411"/>
          </a:xfrm>
        </p:spPr>
        <p:txBody>
          <a:bodyPr>
            <a:normAutofit/>
          </a:bodyPr>
          <a:lstStyle/>
          <a:p>
            <a:r>
              <a:rPr lang="tr-TR" sz="3600" dirty="0" smtClean="0">
                <a:latin typeface="Calibri" pitchFamily="34" charset="0"/>
              </a:rPr>
              <a:t>Eksiklik / Fazlalık var ise; </a:t>
            </a:r>
            <a:endParaRPr lang="tr-TR" sz="3600" dirty="0">
              <a:latin typeface="Calibri" pitchFamily="34" charset="0"/>
            </a:endParaRPr>
          </a:p>
        </p:txBody>
      </p:sp>
      <p:sp>
        <p:nvSpPr>
          <p:cNvPr id="2" name="1 Başlık"/>
          <p:cNvSpPr>
            <a:spLocks noGrp="1"/>
          </p:cNvSpPr>
          <p:nvPr>
            <p:ph type="title"/>
          </p:nvPr>
        </p:nvSpPr>
        <p:spPr>
          <a:xfrm>
            <a:off x="0" y="260648"/>
            <a:ext cx="8219256" cy="850106"/>
          </a:xfrm>
        </p:spPr>
        <p:txBody>
          <a:bodyPr>
            <a:normAutofit/>
          </a:bodyPr>
          <a:lstStyle/>
          <a:p>
            <a:pPr algn="l"/>
            <a:r>
              <a:rPr lang="tr-TR" sz="3200" b="1" u="sng" dirty="0" smtClean="0">
                <a:latin typeface="Calibri" pitchFamily="34" charset="0"/>
              </a:rPr>
              <a:t>TIR karnesinde eksiklik ve fazlalık takibatı</a:t>
            </a:r>
            <a:endParaRPr lang="tr-TR" sz="3200" u="sng" dirty="0">
              <a:latin typeface="Calibri" pitchFamily="34" charset="0"/>
            </a:endParaRPr>
          </a:p>
        </p:txBody>
      </p:sp>
      <p:sp>
        <p:nvSpPr>
          <p:cNvPr id="4" name="3 Metin kutusu"/>
          <p:cNvSpPr txBox="1"/>
          <p:nvPr/>
        </p:nvSpPr>
        <p:spPr>
          <a:xfrm>
            <a:off x="683568" y="2276872"/>
            <a:ext cx="7200800" cy="107721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tr-TR" sz="3200" dirty="0" smtClean="0">
                <a:latin typeface="Calibri" pitchFamily="34" charset="0"/>
              </a:rPr>
              <a:t>Volet-2 yaprağına ve </a:t>
            </a:r>
            <a:r>
              <a:rPr lang="tr-TR" sz="3200" dirty="0" err="1" smtClean="0">
                <a:latin typeface="Calibri" pitchFamily="34" charset="0"/>
              </a:rPr>
              <a:t>dipkoçana</a:t>
            </a:r>
            <a:r>
              <a:rPr lang="tr-TR" sz="3200" dirty="0" smtClean="0">
                <a:latin typeface="Calibri" pitchFamily="34" charset="0"/>
              </a:rPr>
              <a:t> eksiklik/fazlalık miktarı yazılır</a:t>
            </a:r>
            <a:endParaRPr lang="tr-TR" sz="3200" dirty="0">
              <a:latin typeface="Calibri" pitchFamily="34" charset="0"/>
            </a:endParaRPr>
          </a:p>
        </p:txBody>
      </p:sp>
      <p:sp>
        <p:nvSpPr>
          <p:cNvPr id="5" name="4 Metin kutusu"/>
          <p:cNvSpPr txBox="1"/>
          <p:nvPr/>
        </p:nvSpPr>
        <p:spPr>
          <a:xfrm>
            <a:off x="683568" y="3717032"/>
            <a:ext cx="720080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tr-TR" sz="3200" b="1" dirty="0" smtClean="0">
                <a:effectLst>
                  <a:outerShdw blurRad="38100" dist="38100" dir="2700000" algn="tl">
                    <a:srgbClr val="000000">
                      <a:alpha val="43137"/>
                    </a:srgbClr>
                  </a:outerShdw>
                </a:effectLst>
                <a:latin typeface="Calibri" pitchFamily="34" charset="0"/>
              </a:rPr>
              <a:t>“Şartlı ibra edilmiştir”</a:t>
            </a:r>
            <a:r>
              <a:rPr lang="tr-TR" sz="3200" dirty="0" smtClean="0">
                <a:latin typeface="Calibri" pitchFamily="34" charset="0"/>
              </a:rPr>
              <a:t> şerhi düşülür</a:t>
            </a:r>
            <a:endParaRPr lang="tr-TR" sz="3200" dirty="0">
              <a:latin typeface="Calibri" pitchFamily="34" charset="0"/>
            </a:endParaRPr>
          </a:p>
        </p:txBody>
      </p:sp>
      <p:sp>
        <p:nvSpPr>
          <p:cNvPr id="6" name="5 Metin kutusu"/>
          <p:cNvSpPr txBox="1"/>
          <p:nvPr/>
        </p:nvSpPr>
        <p:spPr>
          <a:xfrm>
            <a:off x="683568" y="4581128"/>
            <a:ext cx="7200800" cy="107721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tr-TR" sz="3200" dirty="0" smtClean="0">
                <a:latin typeface="Calibri" pitchFamily="34" charset="0"/>
              </a:rPr>
              <a:t>TIR/Transit Programının Volet-2 ekranına “</a:t>
            </a:r>
            <a:r>
              <a:rPr lang="tr-TR" sz="3200" b="1" dirty="0" smtClean="0">
                <a:effectLst>
                  <a:outerShdw blurRad="38100" dist="38100" dir="2700000" algn="tl">
                    <a:srgbClr val="000000">
                      <a:alpha val="43137"/>
                    </a:srgbClr>
                  </a:outerShdw>
                </a:effectLst>
                <a:latin typeface="Calibri" pitchFamily="34" charset="0"/>
              </a:rPr>
              <a:t>şartlı ibra edildi</a:t>
            </a:r>
            <a:r>
              <a:rPr lang="tr-TR" sz="3200" dirty="0" smtClean="0">
                <a:latin typeface="Calibri" pitchFamily="34" charset="0"/>
              </a:rPr>
              <a:t>” kaydı girilir.</a:t>
            </a:r>
            <a:endParaRPr lang="tr-TR" sz="3200" dirty="0">
              <a:latin typeface="Calibri" pitchFamily="34" charset="0"/>
            </a:endParaRPr>
          </a:p>
        </p:txBody>
      </p:sp>
      <p:sp>
        <p:nvSpPr>
          <p:cNvPr id="7" name="6 Slayt Numarası Yer Tutucusu"/>
          <p:cNvSpPr>
            <a:spLocks noGrp="1"/>
          </p:cNvSpPr>
          <p:nvPr>
            <p:ph type="sldNum" sz="quarter" idx="12"/>
          </p:nvPr>
        </p:nvSpPr>
        <p:spPr/>
        <p:txBody>
          <a:bodyPr/>
          <a:lstStyle/>
          <a:p>
            <a:fld id="{84B74D6A-9605-4735-94EC-669552EDBAF7}" type="slidenum">
              <a:rPr lang="tr-TR" smtClean="0"/>
              <a:pPr/>
              <a:t>31</a:t>
            </a:fld>
            <a:endParaRPr lang="tr-TR" dirty="0"/>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052736"/>
            <a:ext cx="8686800" cy="5472608"/>
          </a:xfrm>
        </p:spPr>
        <p:txBody>
          <a:bodyPr>
            <a:normAutofit/>
          </a:bodyPr>
          <a:lstStyle/>
          <a:p>
            <a:r>
              <a:rPr lang="tr-TR" dirty="0" smtClean="0">
                <a:latin typeface="Calibri" pitchFamily="34" charset="0"/>
              </a:rPr>
              <a:t>Tutanağının imzalandığı tarihten itibaren </a:t>
            </a:r>
            <a:r>
              <a:rPr lang="tr-TR" dirty="0" smtClean="0">
                <a:effectLst>
                  <a:outerShdw blurRad="38100" dist="38100" dir="2700000" algn="tl">
                    <a:srgbClr val="000000">
                      <a:alpha val="43137"/>
                    </a:srgbClr>
                  </a:outerShdw>
                </a:effectLst>
                <a:latin typeface="Calibri" pitchFamily="34" charset="0"/>
              </a:rPr>
              <a:t>üç ay</a:t>
            </a:r>
            <a:r>
              <a:rPr lang="tr-TR" dirty="0" smtClean="0">
                <a:latin typeface="Calibri" pitchFamily="34" charset="0"/>
              </a:rPr>
              <a:t> içerisinde </a:t>
            </a:r>
            <a:r>
              <a:rPr lang="tr-TR" b="1" i="1" dirty="0" smtClean="0">
                <a:effectLst>
                  <a:outerShdw blurRad="38100" dist="38100" dir="2700000" algn="tl">
                    <a:srgbClr val="000000">
                      <a:alpha val="43137"/>
                    </a:srgbClr>
                  </a:outerShdw>
                </a:effectLst>
                <a:latin typeface="Calibri" pitchFamily="34" charset="0"/>
              </a:rPr>
              <a:t>karne hamili</a:t>
            </a:r>
            <a:r>
              <a:rPr lang="tr-TR" b="1" dirty="0" smtClean="0">
                <a:effectLst>
                  <a:outerShdw blurRad="38100" dist="38100" dir="2700000" algn="tl">
                    <a:srgbClr val="000000">
                      <a:alpha val="43137"/>
                    </a:srgbClr>
                  </a:outerShdw>
                </a:effectLst>
                <a:latin typeface="Calibri" pitchFamily="34" charset="0"/>
              </a:rPr>
              <a:t> </a:t>
            </a:r>
            <a:r>
              <a:rPr lang="tr-TR" dirty="0" smtClean="0">
                <a:latin typeface="Calibri" pitchFamily="34" charset="0"/>
              </a:rPr>
              <a:t>“eksiklik/fazlalık” </a:t>
            </a:r>
            <a:r>
              <a:rPr lang="tr-TR" dirty="0" err="1" smtClean="0">
                <a:latin typeface="Calibri" pitchFamily="34" charset="0"/>
              </a:rPr>
              <a:t>ın</a:t>
            </a:r>
            <a:r>
              <a:rPr lang="tr-TR" dirty="0" smtClean="0">
                <a:latin typeface="Calibri" pitchFamily="34" charset="0"/>
              </a:rPr>
              <a:t> </a:t>
            </a:r>
            <a:r>
              <a:rPr lang="tr-TR" u="sng" dirty="0" smtClean="0">
                <a:solidFill>
                  <a:schemeClr val="tx2">
                    <a:lumMod val="75000"/>
                  </a:schemeClr>
                </a:solidFill>
                <a:latin typeface="Calibri" pitchFamily="34" charset="0"/>
              </a:rPr>
              <a:t>nedenini</a:t>
            </a:r>
            <a:r>
              <a:rPr lang="tr-TR" dirty="0" smtClean="0">
                <a:latin typeface="Calibri" pitchFamily="34" charset="0"/>
              </a:rPr>
              <a:t> belgelendirmelidir. </a:t>
            </a:r>
          </a:p>
          <a:p>
            <a:endParaRPr lang="tr-TR" dirty="0" smtClean="0">
              <a:latin typeface="Calibri" pitchFamily="34" charset="0"/>
            </a:endParaRPr>
          </a:p>
          <a:p>
            <a:endParaRPr lang="tr-TR" dirty="0" smtClean="0">
              <a:latin typeface="Calibri" pitchFamily="34" charset="0"/>
            </a:endParaRPr>
          </a:p>
          <a:p>
            <a:endParaRPr lang="tr-TR" dirty="0" smtClean="0">
              <a:latin typeface="Calibri" pitchFamily="34" charset="0"/>
            </a:endParaRPr>
          </a:p>
          <a:p>
            <a:endParaRPr lang="tr-TR" dirty="0" smtClean="0">
              <a:latin typeface="Calibri" pitchFamily="34" charset="0"/>
            </a:endParaRPr>
          </a:p>
          <a:p>
            <a:r>
              <a:rPr lang="tr-TR" dirty="0" smtClean="0">
                <a:latin typeface="Calibri" pitchFamily="34" charset="0"/>
              </a:rPr>
              <a:t>Belgelendirilebilirse;  </a:t>
            </a:r>
            <a:r>
              <a:rPr lang="tr-TR" dirty="0" smtClean="0">
                <a:solidFill>
                  <a:srgbClr val="00B050"/>
                </a:solidFill>
                <a:latin typeface="Calibri" pitchFamily="34" charset="0"/>
              </a:rPr>
              <a:t>takibat sonlandırılır.</a:t>
            </a:r>
          </a:p>
          <a:p>
            <a:r>
              <a:rPr lang="tr-TR" dirty="0" err="1" smtClean="0">
                <a:latin typeface="Calibri" pitchFamily="34" charset="0"/>
              </a:rPr>
              <a:t>Volet</a:t>
            </a:r>
            <a:r>
              <a:rPr lang="tr-TR" dirty="0" smtClean="0">
                <a:latin typeface="Calibri" pitchFamily="34" charset="0"/>
              </a:rPr>
              <a:t>-2 ve Program üzerindeki şerhler kaldırılır ve işlem </a:t>
            </a:r>
            <a:r>
              <a:rPr lang="tr-TR" dirty="0" smtClean="0">
                <a:solidFill>
                  <a:srgbClr val="00B050"/>
                </a:solidFill>
                <a:latin typeface="Calibri" pitchFamily="34" charset="0"/>
              </a:rPr>
              <a:t>“ibra edilir”</a:t>
            </a:r>
            <a:r>
              <a:rPr lang="tr-TR" dirty="0" smtClean="0">
                <a:latin typeface="Calibri" pitchFamily="34" charset="0"/>
              </a:rPr>
              <a:t>.</a:t>
            </a:r>
          </a:p>
          <a:p>
            <a:pPr>
              <a:buNone/>
            </a:pPr>
            <a:endParaRPr lang="tr-TR" dirty="0">
              <a:solidFill>
                <a:srgbClr val="00B050"/>
              </a:solidFill>
              <a:latin typeface="Calibri" pitchFamily="34" charset="0"/>
            </a:endParaRPr>
          </a:p>
        </p:txBody>
      </p:sp>
      <p:sp>
        <p:nvSpPr>
          <p:cNvPr id="2" name="1 Başlık"/>
          <p:cNvSpPr>
            <a:spLocks noGrp="1"/>
          </p:cNvSpPr>
          <p:nvPr>
            <p:ph type="title"/>
          </p:nvPr>
        </p:nvSpPr>
        <p:spPr>
          <a:xfrm>
            <a:off x="457200" y="274638"/>
            <a:ext cx="8229600" cy="778098"/>
          </a:xfrm>
        </p:spPr>
        <p:txBody>
          <a:bodyPr/>
          <a:lstStyle/>
          <a:p>
            <a:pPr algn="l"/>
            <a:r>
              <a:rPr lang="tr-TR" sz="3200" b="1" u="sng" dirty="0" smtClean="0">
                <a:latin typeface="Calibri" pitchFamily="34" charset="0"/>
              </a:rPr>
              <a:t>“3 aylık” süre</a:t>
            </a:r>
            <a:endParaRPr lang="tr-TR" sz="3200" b="1" u="sng" dirty="0">
              <a:latin typeface="Calibri" pitchFamily="34" charset="0"/>
            </a:endParaRPr>
          </a:p>
        </p:txBody>
      </p:sp>
      <p:sp>
        <p:nvSpPr>
          <p:cNvPr id="4" name="3 Yukarı Bükülü Ok"/>
          <p:cNvSpPr/>
          <p:nvPr/>
        </p:nvSpPr>
        <p:spPr>
          <a:xfrm rot="5400000">
            <a:off x="1007604" y="2528900"/>
            <a:ext cx="1152128" cy="93610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Calibri" pitchFamily="34" charset="0"/>
            </a:endParaRPr>
          </a:p>
        </p:txBody>
      </p:sp>
      <p:sp>
        <p:nvSpPr>
          <p:cNvPr id="5" name="4 Metin kutusu"/>
          <p:cNvSpPr txBox="1"/>
          <p:nvPr/>
        </p:nvSpPr>
        <p:spPr>
          <a:xfrm>
            <a:off x="2555776" y="2564904"/>
            <a:ext cx="4536504" cy="156966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buFont typeface="Wingdings" pitchFamily="2" charset="2"/>
              <a:buChar char="§"/>
            </a:pPr>
            <a:r>
              <a:rPr lang="tr-TR" sz="2400" dirty="0" smtClean="0">
                <a:latin typeface="Calibri" pitchFamily="34" charset="0"/>
              </a:rPr>
              <a:t> Mahreçten yüklenmemiş</a:t>
            </a:r>
          </a:p>
          <a:p>
            <a:pPr>
              <a:buFont typeface="Wingdings" pitchFamily="2" charset="2"/>
              <a:buChar char="§"/>
            </a:pPr>
            <a:r>
              <a:rPr lang="tr-TR" sz="2400" dirty="0" smtClean="0">
                <a:latin typeface="Calibri" pitchFamily="34" charset="0"/>
              </a:rPr>
              <a:t>Yanlış yere boşaltılmış</a:t>
            </a:r>
          </a:p>
          <a:p>
            <a:pPr>
              <a:buFont typeface="Wingdings" pitchFamily="2" charset="2"/>
              <a:buChar char="§"/>
            </a:pPr>
            <a:r>
              <a:rPr lang="tr-TR" sz="2400" dirty="0" smtClean="0">
                <a:latin typeface="Calibri" pitchFamily="34" charset="0"/>
              </a:rPr>
              <a:t>Kaza / Avarya sonucu kaybolmuş</a:t>
            </a:r>
          </a:p>
          <a:p>
            <a:pPr>
              <a:buFont typeface="Wingdings" pitchFamily="2" charset="2"/>
              <a:buChar char="§"/>
            </a:pPr>
            <a:r>
              <a:rPr lang="tr-TR" sz="2400" dirty="0" smtClean="0">
                <a:latin typeface="Calibri" pitchFamily="34" charset="0"/>
              </a:rPr>
              <a:t> Çalınmış</a:t>
            </a:r>
            <a:endParaRPr lang="tr-TR" sz="2400" dirty="0">
              <a:latin typeface="Calibri" pitchFamily="34" charset="0"/>
            </a:endParaRPr>
          </a:p>
        </p:txBody>
      </p:sp>
      <p:sp>
        <p:nvSpPr>
          <p:cNvPr id="6" name="5 Slayt Numarası Yer Tutucusu"/>
          <p:cNvSpPr>
            <a:spLocks noGrp="1"/>
          </p:cNvSpPr>
          <p:nvPr>
            <p:ph type="sldNum" sz="quarter" idx="12"/>
          </p:nvPr>
        </p:nvSpPr>
        <p:spPr/>
        <p:txBody>
          <a:bodyPr/>
          <a:lstStyle/>
          <a:p>
            <a:fld id="{84B74D6A-9605-4735-94EC-669552EDBAF7}" type="slidenum">
              <a:rPr lang="tr-TR" smtClean="0"/>
              <a:pPr/>
              <a:t>32</a:t>
            </a:fld>
            <a:endParaRPr lang="tr-TR" dirty="0"/>
          </a:p>
        </p:txBody>
      </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132856"/>
            <a:ext cx="8686800" cy="3993307"/>
          </a:xfrm>
        </p:spPr>
        <p:txBody>
          <a:bodyPr/>
          <a:lstStyle/>
          <a:p>
            <a:r>
              <a:rPr lang="tr-TR" dirty="0" smtClean="0">
                <a:latin typeface="Calibri" pitchFamily="34" charset="0"/>
              </a:rPr>
              <a:t>Gümrük idaresi; eksik çıkan eşyaya isabet eden gümrük vergilerini tahakkuk ettirir ve...</a:t>
            </a:r>
          </a:p>
          <a:p>
            <a:endParaRPr lang="tr-TR" dirty="0" smtClean="0">
              <a:latin typeface="Calibri" pitchFamily="34" charset="0"/>
            </a:endParaRPr>
          </a:p>
        </p:txBody>
      </p:sp>
      <p:sp>
        <p:nvSpPr>
          <p:cNvPr id="2" name="1 Başlık"/>
          <p:cNvSpPr>
            <a:spLocks noGrp="1"/>
          </p:cNvSpPr>
          <p:nvPr>
            <p:ph type="title"/>
          </p:nvPr>
        </p:nvSpPr>
        <p:spPr>
          <a:xfrm>
            <a:off x="0" y="260648"/>
            <a:ext cx="8229600" cy="648072"/>
          </a:xfrm>
        </p:spPr>
        <p:txBody>
          <a:bodyPr>
            <a:normAutofit/>
          </a:bodyPr>
          <a:lstStyle/>
          <a:p>
            <a:pPr algn="l"/>
            <a:r>
              <a:rPr lang="tr-TR" sz="3200" b="1" u="sng" dirty="0" smtClean="0">
                <a:latin typeface="Calibri" pitchFamily="34" charset="0"/>
              </a:rPr>
              <a:t>Belge ibraz edilmedi ya da  geçerli değil ise;</a:t>
            </a:r>
            <a:endParaRPr lang="tr-TR" sz="3200" b="1" u="sng" dirty="0">
              <a:latin typeface="Calibri" pitchFamily="34" charset="0"/>
            </a:endParaRPr>
          </a:p>
        </p:txBody>
      </p:sp>
      <p:sp>
        <p:nvSpPr>
          <p:cNvPr id="4" name="3 Metin kutusu"/>
          <p:cNvSpPr txBox="1"/>
          <p:nvPr/>
        </p:nvSpPr>
        <p:spPr>
          <a:xfrm>
            <a:off x="755576" y="3573016"/>
            <a:ext cx="7128792" cy="1200329"/>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tr-TR" sz="3600" b="1" dirty="0" smtClean="0">
                <a:effectLst>
                  <a:outerShdw blurRad="38100" dist="38100" dir="2700000" algn="tl">
                    <a:srgbClr val="000000">
                      <a:alpha val="43137"/>
                    </a:srgbClr>
                  </a:outerShdw>
                </a:effectLst>
                <a:latin typeface="Calibri" pitchFamily="34" charset="0"/>
              </a:rPr>
              <a:t>TIR Karnesi Hamilinden</a:t>
            </a:r>
          </a:p>
          <a:p>
            <a:pPr algn="ctr"/>
            <a:r>
              <a:rPr lang="tr-TR" sz="3600" dirty="0" smtClean="0">
                <a:latin typeface="Calibri" pitchFamily="34" charset="0"/>
              </a:rPr>
              <a:t>tahsil yoluna gider.</a:t>
            </a:r>
            <a:endParaRPr lang="tr-TR" sz="3600" dirty="0">
              <a:latin typeface="Calibri" pitchFamily="34" charset="0"/>
            </a:endParaRPr>
          </a:p>
        </p:txBody>
      </p:sp>
      <p:sp>
        <p:nvSpPr>
          <p:cNvPr id="5" name="4 Slayt Numarası Yer Tutucusu"/>
          <p:cNvSpPr>
            <a:spLocks noGrp="1"/>
          </p:cNvSpPr>
          <p:nvPr>
            <p:ph type="sldNum" sz="quarter" idx="12"/>
          </p:nvPr>
        </p:nvSpPr>
        <p:spPr/>
        <p:txBody>
          <a:bodyPr/>
          <a:lstStyle/>
          <a:p>
            <a:fld id="{84B74D6A-9605-4735-94EC-669552EDBAF7}" type="slidenum">
              <a:rPr lang="tr-TR" smtClean="0"/>
              <a:pPr/>
              <a:t>33</a:t>
            </a:fld>
            <a:endParaRPr lang="tr-TR" dirty="0"/>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556792"/>
            <a:ext cx="8291264" cy="5073427"/>
          </a:xfrm>
        </p:spPr>
        <p:txBody>
          <a:bodyPr/>
          <a:lstStyle/>
          <a:p>
            <a:r>
              <a:rPr lang="tr-TR" sz="3200" dirty="0" smtClean="0">
                <a:latin typeface="Calibri" pitchFamily="34" charset="0"/>
              </a:rPr>
              <a:t>Belge ibraz edilmemesi ya da ibraz edilen belgenin geçersiz bulunması hallerinde ise; </a:t>
            </a:r>
          </a:p>
          <a:p>
            <a:endParaRPr lang="tr-TR" sz="3200" dirty="0" smtClean="0">
              <a:latin typeface="Calibri" pitchFamily="34" charset="0"/>
            </a:endParaRPr>
          </a:p>
          <a:p>
            <a:pPr algn="ctr">
              <a:buNone/>
            </a:pPr>
            <a:r>
              <a:rPr lang="tr-TR" sz="3200" dirty="0" smtClean="0">
                <a:latin typeface="Calibri" pitchFamily="34" charset="0"/>
              </a:rPr>
              <a:t>Fazla çıkan eşya;</a:t>
            </a:r>
          </a:p>
          <a:p>
            <a:pPr marL="571500" indent="-571500" algn="ctr">
              <a:buFont typeface="+mj-lt"/>
              <a:buAutoNum type="romanUcPeriod"/>
            </a:pPr>
            <a:r>
              <a:rPr lang="tr-TR" sz="3200" dirty="0" smtClean="0">
                <a:latin typeface="Calibri" pitchFamily="34" charset="0"/>
              </a:rPr>
              <a:t>El konularak müsadere edilir</a:t>
            </a:r>
          </a:p>
          <a:p>
            <a:pPr marL="571500" indent="-571500" algn="ctr">
              <a:buFont typeface="+mj-lt"/>
              <a:buAutoNum type="romanUcPeriod"/>
            </a:pPr>
            <a:r>
              <a:rPr lang="tr-TR" sz="3200" dirty="0" smtClean="0">
                <a:latin typeface="Calibri" pitchFamily="34" charset="0"/>
              </a:rPr>
              <a:t>Eşyanın </a:t>
            </a:r>
            <a:r>
              <a:rPr lang="tr-TR" sz="3200" b="1" dirty="0" smtClean="0">
                <a:effectLst>
                  <a:outerShdw blurRad="38100" dist="38100" dir="2700000" algn="tl">
                    <a:srgbClr val="000000">
                      <a:alpha val="43137"/>
                    </a:srgbClr>
                  </a:outerShdw>
                </a:effectLst>
                <a:latin typeface="Calibri" pitchFamily="34" charset="0"/>
              </a:rPr>
              <a:t>CIF  kıymeti</a:t>
            </a:r>
            <a:r>
              <a:rPr lang="tr-TR" sz="3200" dirty="0" smtClean="0">
                <a:latin typeface="Calibri" pitchFamily="34" charset="0"/>
              </a:rPr>
              <a:t> kadar </a:t>
            </a:r>
            <a:r>
              <a:rPr lang="tr-TR" sz="3200" i="1" u="sng" dirty="0" smtClean="0">
                <a:solidFill>
                  <a:srgbClr val="FF0000"/>
                </a:solidFill>
                <a:latin typeface="Calibri" pitchFamily="34" charset="0"/>
              </a:rPr>
              <a:t>para cezası</a:t>
            </a:r>
            <a:r>
              <a:rPr lang="tr-TR" sz="3200" dirty="0" smtClean="0">
                <a:solidFill>
                  <a:srgbClr val="FF0000"/>
                </a:solidFill>
                <a:latin typeface="Calibri" pitchFamily="34" charset="0"/>
              </a:rPr>
              <a:t> </a:t>
            </a:r>
            <a:r>
              <a:rPr lang="tr-TR" sz="3200" dirty="0" smtClean="0">
                <a:latin typeface="Calibri" pitchFamily="34" charset="0"/>
              </a:rPr>
              <a:t>alınır</a:t>
            </a:r>
            <a:endParaRPr lang="tr-TR" sz="3200" dirty="0">
              <a:latin typeface="Calibri" pitchFamily="34" charset="0"/>
            </a:endParaRPr>
          </a:p>
        </p:txBody>
      </p:sp>
      <p:sp>
        <p:nvSpPr>
          <p:cNvPr id="2" name="1 Başlık"/>
          <p:cNvSpPr>
            <a:spLocks noGrp="1"/>
          </p:cNvSpPr>
          <p:nvPr>
            <p:ph type="title"/>
          </p:nvPr>
        </p:nvSpPr>
        <p:spPr>
          <a:xfrm>
            <a:off x="0" y="260648"/>
            <a:ext cx="7931224" cy="778098"/>
          </a:xfrm>
        </p:spPr>
        <p:txBody>
          <a:bodyPr>
            <a:normAutofit/>
          </a:bodyPr>
          <a:lstStyle/>
          <a:p>
            <a:pPr algn="l"/>
            <a:r>
              <a:rPr lang="tr-TR" sz="3200" b="1" u="sng" dirty="0" smtClean="0">
                <a:latin typeface="Calibri" pitchFamily="34" charset="0"/>
              </a:rPr>
              <a:t>“Fazla eşya” çıkması durumunda ise;</a:t>
            </a:r>
            <a:endParaRPr lang="tr-TR" sz="3200" b="1" u="sng"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34</a:t>
            </a:fld>
            <a:endParaRPr lang="tr-TR" dirty="0"/>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marL="624078" indent="-514350">
              <a:buAutoNum type="arabicParenR"/>
            </a:pPr>
            <a:r>
              <a:rPr lang="tr-TR" dirty="0" smtClean="0"/>
              <a:t>TIR Karnesi, antrepo beyannamesi verilebilmesi için gereken bilgileri içermiyor.</a:t>
            </a:r>
          </a:p>
          <a:p>
            <a:pPr marL="624078" indent="-514350">
              <a:buAutoNum type="arabicParenR"/>
            </a:pPr>
            <a:endParaRPr lang="tr-TR" dirty="0" smtClean="0"/>
          </a:p>
          <a:p>
            <a:pPr marL="624078" indent="-514350">
              <a:buAutoNum type="arabicParenR"/>
            </a:pPr>
            <a:endParaRPr lang="tr-TR" dirty="0"/>
          </a:p>
        </p:txBody>
      </p:sp>
      <p:sp>
        <p:nvSpPr>
          <p:cNvPr id="3" name="2 Başlık"/>
          <p:cNvSpPr>
            <a:spLocks noGrp="1"/>
          </p:cNvSpPr>
          <p:nvPr>
            <p:ph type="title"/>
          </p:nvPr>
        </p:nvSpPr>
        <p:spPr>
          <a:xfrm>
            <a:off x="395536" y="260648"/>
            <a:ext cx="8748464" cy="1143000"/>
          </a:xfrm>
        </p:spPr>
        <p:txBody>
          <a:bodyPr>
            <a:normAutofit/>
          </a:bodyPr>
          <a:lstStyle/>
          <a:p>
            <a:r>
              <a:rPr lang="tr-TR" sz="3500" dirty="0" smtClean="0"/>
              <a:t>V. Karşılaşılan Sorunlar</a:t>
            </a:r>
            <a:endParaRPr lang="tr-TR" sz="3500" dirty="0"/>
          </a:p>
        </p:txBody>
      </p:sp>
      <p:pic>
        <p:nvPicPr>
          <p:cNvPr id="5" name="4 Resim" descr="özetbeyan.jpg"/>
          <p:cNvPicPr>
            <a:picLocks noChangeAspect="1"/>
          </p:cNvPicPr>
          <p:nvPr/>
        </p:nvPicPr>
        <p:blipFill>
          <a:blip r:embed="rId3" cstate="print"/>
          <a:stretch>
            <a:fillRect/>
          </a:stretch>
        </p:blipFill>
        <p:spPr>
          <a:xfrm>
            <a:off x="4139952" y="2780928"/>
            <a:ext cx="4392488" cy="3500264"/>
          </a:xfrm>
          <a:prstGeom prst="rect">
            <a:avLst/>
          </a:prstGeom>
        </p:spPr>
      </p:pic>
      <p:graphicFrame>
        <p:nvGraphicFramePr>
          <p:cNvPr id="6" name="5 Diyagram"/>
          <p:cNvGraphicFramePr/>
          <p:nvPr/>
        </p:nvGraphicFramePr>
        <p:xfrm>
          <a:off x="755576" y="3068960"/>
          <a:ext cx="2831976" cy="2376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6 Slayt Numarası Yer Tutucusu"/>
          <p:cNvSpPr>
            <a:spLocks noGrp="1"/>
          </p:cNvSpPr>
          <p:nvPr>
            <p:ph type="sldNum" sz="quarter" idx="12"/>
          </p:nvPr>
        </p:nvSpPr>
        <p:spPr/>
        <p:txBody>
          <a:bodyPr/>
          <a:lstStyle/>
          <a:p>
            <a:fld id="{84B74D6A-9605-4735-94EC-669552EDBAF7}" type="slidenum">
              <a:rPr lang="tr-TR" smtClean="0"/>
              <a:pPr/>
              <a:t>35</a:t>
            </a:fld>
            <a:endParaRPr lang="tr-TR" dirty="0"/>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Bir araç içerisinde birden fazla alıcıya ait eşya olması halinde, bu eşyanın tümü için sahipleri tarafından antrepo beyannamesi verilmeden aracın açılmasına ve eşyanın boşaltılmasına izin verilmemektedir.</a:t>
            </a:r>
            <a:endParaRPr lang="tr-TR" dirty="0"/>
          </a:p>
        </p:txBody>
      </p:sp>
      <p:sp>
        <p:nvSpPr>
          <p:cNvPr id="4" name="2 Başlık"/>
          <p:cNvSpPr>
            <a:spLocks noGrp="1"/>
          </p:cNvSpPr>
          <p:nvPr>
            <p:ph type="title"/>
          </p:nvPr>
        </p:nvSpPr>
        <p:spPr/>
        <p:txBody>
          <a:bodyPr>
            <a:normAutofit/>
          </a:bodyPr>
          <a:lstStyle/>
          <a:p>
            <a:r>
              <a:rPr lang="tr-TR" sz="3500" dirty="0" smtClean="0"/>
              <a:t>V. </a:t>
            </a:r>
            <a:r>
              <a:rPr lang="tr-TR" sz="3500" smtClean="0"/>
              <a:t>Karşılaşılan Sorunlar (II)</a:t>
            </a:r>
            <a:endParaRPr lang="tr-TR" sz="3500" dirty="0"/>
          </a:p>
        </p:txBody>
      </p:sp>
      <p:sp>
        <p:nvSpPr>
          <p:cNvPr id="5" name="4 Slayt Numarası Yer Tutucusu"/>
          <p:cNvSpPr>
            <a:spLocks noGrp="1"/>
          </p:cNvSpPr>
          <p:nvPr>
            <p:ph type="sldNum" sz="quarter" idx="12"/>
          </p:nvPr>
        </p:nvSpPr>
        <p:spPr/>
        <p:txBody>
          <a:bodyPr/>
          <a:lstStyle/>
          <a:p>
            <a:fld id="{84B74D6A-9605-4735-94EC-669552EDBAF7}" type="slidenum">
              <a:rPr lang="tr-TR" smtClean="0"/>
              <a:pPr/>
              <a:t>36</a:t>
            </a:fld>
            <a:endParaRPr lang="tr-TR" dirty="0"/>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685800" y="260649"/>
            <a:ext cx="7772400" cy="3321714"/>
          </a:xfrm>
        </p:spPr>
        <p:txBody>
          <a:bodyPr>
            <a:normAutofit/>
          </a:bodyPr>
          <a:lstStyle/>
          <a:p>
            <a:pPr algn="ctr"/>
            <a:r>
              <a:rPr lang="tr-TR" dirty="0" smtClean="0">
                <a:solidFill>
                  <a:srgbClr val="002060"/>
                </a:solidFill>
                <a:latin typeface="Calibri" pitchFamily="34" charset="0"/>
                <a:ea typeface="MS Gothic"/>
                <a:cs typeface="Calibri" pitchFamily="34" charset="0"/>
              </a:rPr>
              <a:t/>
            </a:r>
            <a:br>
              <a:rPr lang="tr-TR" dirty="0" smtClean="0">
                <a:solidFill>
                  <a:srgbClr val="002060"/>
                </a:solidFill>
                <a:latin typeface="Calibri" pitchFamily="34" charset="0"/>
                <a:ea typeface="MS Gothic"/>
                <a:cs typeface="Calibri" pitchFamily="34" charset="0"/>
              </a:rPr>
            </a:br>
            <a:endParaRPr lang="tr-TR" dirty="0"/>
          </a:p>
        </p:txBody>
      </p:sp>
      <p:sp>
        <p:nvSpPr>
          <p:cNvPr id="3" name="2 Metin kutusu"/>
          <p:cNvSpPr txBox="1"/>
          <p:nvPr/>
        </p:nvSpPr>
        <p:spPr>
          <a:xfrm>
            <a:off x="2411760" y="5661248"/>
            <a:ext cx="4752528" cy="923330"/>
          </a:xfrm>
          <a:prstGeom prst="rect">
            <a:avLst/>
          </a:prstGeom>
          <a:noFill/>
        </p:spPr>
        <p:txBody>
          <a:bodyPr wrap="square" rtlCol="0">
            <a:spAutoFit/>
          </a:bodyPr>
          <a:lstStyle/>
          <a:p>
            <a:pPr algn="ctr"/>
            <a:r>
              <a:rPr lang="tr-TR" b="1" dirty="0" smtClean="0">
                <a:solidFill>
                  <a:schemeClr val="tx2"/>
                </a:solidFill>
                <a:latin typeface="Calibri" pitchFamily="34" charset="0"/>
              </a:rPr>
              <a:t>SEMRA BEKTAŞ</a:t>
            </a:r>
          </a:p>
          <a:p>
            <a:pPr algn="ctr"/>
            <a:r>
              <a:rPr lang="tr-TR" b="1" dirty="0" smtClean="0">
                <a:solidFill>
                  <a:schemeClr val="tx2"/>
                </a:solidFill>
                <a:latin typeface="Calibri" pitchFamily="34" charset="0"/>
              </a:rPr>
              <a:t>ŞEF</a:t>
            </a:r>
          </a:p>
          <a:p>
            <a:pPr algn="ctr"/>
            <a:r>
              <a:rPr lang="tr-TR" b="1" dirty="0" smtClean="0">
                <a:solidFill>
                  <a:schemeClr val="tx2"/>
                </a:solidFill>
                <a:latin typeface="Calibri" pitchFamily="34" charset="0"/>
              </a:rPr>
              <a:t>TIR ve TAŞIT DAİRESİ</a:t>
            </a:r>
            <a:endParaRPr lang="tr-TR" b="1" dirty="0">
              <a:solidFill>
                <a:schemeClr val="tx2"/>
              </a:solidFill>
              <a:latin typeface="Calibri" pitchFamily="34" charset="0"/>
            </a:endParaRPr>
          </a:p>
        </p:txBody>
      </p:sp>
      <p:sp>
        <p:nvSpPr>
          <p:cNvPr id="5" name="4 Dikdörtgen"/>
          <p:cNvSpPr/>
          <p:nvPr/>
        </p:nvSpPr>
        <p:spPr>
          <a:xfrm>
            <a:off x="1043608" y="1412776"/>
            <a:ext cx="6984776" cy="2554545"/>
          </a:xfrm>
          <a:prstGeom prst="rect">
            <a:avLst/>
          </a:prstGeom>
        </p:spPr>
        <p:txBody>
          <a:bodyPr wrap="square">
            <a:spAutoFit/>
          </a:bodyPr>
          <a:lstStyle/>
          <a:p>
            <a:pPr algn="ctr"/>
            <a:r>
              <a:rPr lang="tr-TR" sz="4000" b="1" dirty="0" smtClean="0">
                <a:solidFill>
                  <a:schemeClr val="bg2">
                    <a:lumMod val="50000"/>
                  </a:schemeClr>
                </a:solidFill>
                <a:effectLst>
                  <a:outerShdw blurRad="38100" dist="38100" dir="2700000" algn="tl">
                    <a:srgbClr val="000000">
                      <a:alpha val="43137"/>
                    </a:srgbClr>
                  </a:outerShdw>
                </a:effectLst>
                <a:latin typeface="Calibri" pitchFamily="34" charset="0"/>
                <a:ea typeface="MS Gothic"/>
                <a:cs typeface="Calibri" pitchFamily="34" charset="0"/>
              </a:rPr>
              <a:t>VI.</a:t>
            </a:r>
            <a:r>
              <a:rPr lang="tr-TR" sz="4000" b="1" dirty="0" smtClean="0">
                <a:solidFill>
                  <a:schemeClr val="tx2"/>
                </a:solidFill>
                <a:effectLst>
                  <a:outerShdw blurRad="38100" dist="38100" dir="2700000" algn="tl">
                    <a:srgbClr val="000000">
                      <a:alpha val="43137"/>
                    </a:srgbClr>
                  </a:outerShdw>
                </a:effectLst>
                <a:latin typeface="Calibri" pitchFamily="34" charset="0"/>
                <a:ea typeface="MS Gothic"/>
                <a:cs typeface="Calibri" pitchFamily="34" charset="0"/>
              </a:rPr>
              <a:t> TIR KARNESİ İŞLEMLERİNDE YETKİLENDİRMİŞ GÜMRÜK MÜŞAVİRLERİNCE YANSITILAN SORUNLAR</a:t>
            </a:r>
            <a:endParaRPr lang="tr-TR" sz="40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92696"/>
            <a:ext cx="8435280" cy="5832648"/>
          </a:xfrm>
        </p:spPr>
        <p:txBody>
          <a:bodyPr>
            <a:normAutofit/>
          </a:bodyPr>
          <a:lstStyle/>
          <a:p>
            <a:r>
              <a:rPr lang="tr-TR" sz="2800" b="1" dirty="0" smtClean="0">
                <a:solidFill>
                  <a:srgbClr val="002060"/>
                </a:solidFill>
                <a:latin typeface="Calibri" pitchFamily="34" charset="0"/>
                <a:ea typeface="Calibri" pitchFamily="34" charset="0"/>
                <a:cs typeface="Times New Roman" pitchFamily="18" charset="0"/>
              </a:rPr>
              <a:t>1. SORUN: TIR Uygulama Tebliğince uygun olan antrepo ve geçici depolama yerlerinde görevli memurlarca yapılması öngörülen boşaltma, sonlandırma ve sevk işlemlerinin Yetkilendirilmiş Gümrük Müşavirlerince yapılacağının hükme bağlandığı, ancak mevzuat hükümleri uyarınca işlemler ifa edilirken "TIR karnesi Muayene Onay İşlemleri" ekranında maddi hatalardan kaynaklı, </a:t>
            </a:r>
            <a:r>
              <a:rPr lang="tr-TR" sz="2800" b="1" dirty="0" smtClean="0">
                <a:solidFill>
                  <a:srgbClr val="FF0000"/>
                </a:solidFill>
                <a:latin typeface="Calibri" pitchFamily="34" charset="0"/>
                <a:ea typeface="Calibri" pitchFamily="34" charset="0"/>
                <a:cs typeface="Times New Roman" pitchFamily="18" charset="0"/>
              </a:rPr>
              <a:t>örneğin eşyanın mevzuata tamamen uygun olarak TIR karnesine yazıldığı ve 15 kap olarak antrepoya boşaltıldıktan sonra sehven boşaltılan kap miktarının ekrana 14 kap girilmesi gibi hatalardan dolayı TIR karnelerinin kapatma işleminin yapılamadığı,</a:t>
            </a:r>
            <a:endParaRPr lang="tr-TR" dirty="0">
              <a:solidFill>
                <a:srgbClr val="FF0000"/>
              </a:solidFill>
            </a:endParaRPr>
          </a:p>
        </p:txBody>
      </p:sp>
      <p:sp>
        <p:nvSpPr>
          <p:cNvPr id="3" name="2 Slayt Numarası Yer Tutucusu"/>
          <p:cNvSpPr>
            <a:spLocks noGrp="1"/>
          </p:cNvSpPr>
          <p:nvPr>
            <p:ph type="sldNum" sz="quarter" idx="12"/>
          </p:nvPr>
        </p:nvSpPr>
        <p:spPr/>
        <p:txBody>
          <a:bodyPr/>
          <a:lstStyle/>
          <a:p>
            <a:fld id="{84B74D6A-9605-4735-94EC-669552EDBAF7}" type="slidenum">
              <a:rPr lang="tr-TR" smtClean="0"/>
              <a:pPr/>
              <a:t>38</a:t>
            </a:fld>
            <a:endParaRPr lang="tr-T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20688"/>
            <a:ext cx="8229600" cy="5386603"/>
          </a:xfrm>
        </p:spPr>
        <p:txBody>
          <a:bodyPr>
            <a:normAutofit/>
          </a:bodyPr>
          <a:lstStyle/>
          <a:p>
            <a:r>
              <a:rPr lang="tr-TR" b="1" dirty="0" smtClean="0">
                <a:solidFill>
                  <a:srgbClr val="002060"/>
                </a:solidFill>
                <a:latin typeface="Calibri" pitchFamily="34" charset="0"/>
                <a:ea typeface="Calibri" pitchFamily="34" charset="0"/>
                <a:cs typeface="Calibri" pitchFamily="34" charset="0"/>
              </a:rPr>
              <a:t> ÇÖZÜM:"TIR karnesi Muayene Onay İşlemleri" ekranında, YGM tarafından girilen yanlış kap miktarı bilgisi </a:t>
            </a:r>
            <a:r>
              <a:rPr lang="tr-TR" b="1" dirty="0" err="1" smtClean="0">
                <a:solidFill>
                  <a:srgbClr val="002060"/>
                </a:solidFill>
                <a:latin typeface="Calibri" pitchFamily="34" charset="0"/>
                <a:ea typeface="Calibri" pitchFamily="34" charset="0"/>
                <a:cs typeface="Calibri" pitchFamily="34" charset="0"/>
              </a:rPr>
              <a:t>Volet</a:t>
            </a:r>
            <a:r>
              <a:rPr lang="tr-TR" b="1" dirty="0" smtClean="0">
                <a:solidFill>
                  <a:srgbClr val="002060"/>
                </a:solidFill>
                <a:latin typeface="Calibri" pitchFamily="34" charset="0"/>
                <a:ea typeface="Calibri" pitchFamily="34" charset="0"/>
                <a:cs typeface="Calibri" pitchFamily="34" charset="0"/>
              </a:rPr>
              <a:t>-2 kaydı onaylanmış olsa dahi, gümrük idaresine dilekçe ile müracaat edilmesi ve uygun bulunması halinde, gümrük memurunca TIR Transit Takip Programı </a:t>
            </a:r>
            <a:r>
              <a:rPr lang="tr-TR" b="1" dirty="0" err="1" smtClean="0">
                <a:solidFill>
                  <a:srgbClr val="002060"/>
                </a:solidFill>
                <a:latin typeface="Calibri" pitchFamily="34" charset="0"/>
                <a:ea typeface="Calibri" pitchFamily="34" charset="0"/>
                <a:cs typeface="Calibri" pitchFamily="34" charset="0"/>
              </a:rPr>
              <a:t>Volet</a:t>
            </a:r>
            <a:r>
              <a:rPr lang="tr-TR" b="1" dirty="0" smtClean="0">
                <a:solidFill>
                  <a:srgbClr val="002060"/>
                </a:solidFill>
                <a:latin typeface="Calibri" pitchFamily="34" charset="0"/>
                <a:ea typeface="Calibri" pitchFamily="34" charset="0"/>
                <a:cs typeface="Calibri" pitchFamily="34" charset="0"/>
              </a:rPr>
              <a:t>-2 ekranında bulunan "İşlemler" menüsünde yer alan "Antrepo Bilgileri"  seçeneğinden düzeltme imkanı getirilmiştir.</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39</a:t>
            </a:fld>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204864"/>
            <a:ext cx="8229600" cy="3921299"/>
          </a:xfrm>
        </p:spPr>
        <p:txBody>
          <a:bodyPr/>
          <a:lstStyle/>
          <a:p>
            <a:r>
              <a:rPr lang="tr-TR" b="1" dirty="0">
                <a:latin typeface="Calibri" pitchFamily="34" charset="0"/>
              </a:rPr>
              <a:t>İşlemlerin </a:t>
            </a:r>
            <a:r>
              <a:rPr lang="tr-TR" b="1" dirty="0" smtClean="0">
                <a:latin typeface="Calibri" pitchFamily="34" charset="0"/>
              </a:rPr>
              <a:t>Hızlanması</a:t>
            </a:r>
          </a:p>
          <a:p>
            <a:r>
              <a:rPr lang="tr-TR" b="1" dirty="0">
                <a:latin typeface="Calibri" pitchFamily="34" charset="0"/>
              </a:rPr>
              <a:t>Maliyet </a:t>
            </a:r>
            <a:r>
              <a:rPr lang="tr-TR" b="1" dirty="0" smtClean="0">
                <a:latin typeface="Calibri" pitchFamily="34" charset="0"/>
              </a:rPr>
              <a:t>avantajı</a:t>
            </a:r>
          </a:p>
          <a:p>
            <a:r>
              <a:rPr lang="tr-TR" b="1" dirty="0">
                <a:latin typeface="Calibri" pitchFamily="34" charset="0"/>
              </a:rPr>
              <a:t>İdare açısından İşgücü </a:t>
            </a:r>
            <a:r>
              <a:rPr lang="tr-TR" b="1" dirty="0" smtClean="0">
                <a:latin typeface="Calibri" pitchFamily="34" charset="0"/>
              </a:rPr>
              <a:t>tasarrufu</a:t>
            </a:r>
          </a:p>
          <a:p>
            <a:r>
              <a:rPr lang="tr-TR" b="1" dirty="0">
                <a:latin typeface="Calibri" pitchFamily="34" charset="0"/>
              </a:rPr>
              <a:t>Ekonomiye </a:t>
            </a:r>
            <a:r>
              <a:rPr lang="tr-TR" b="1" dirty="0" smtClean="0">
                <a:latin typeface="Calibri" pitchFamily="34" charset="0"/>
              </a:rPr>
              <a:t>Katkı</a:t>
            </a:r>
          </a:p>
          <a:p>
            <a:r>
              <a:rPr lang="tr-TR" b="1" dirty="0">
                <a:latin typeface="Calibri" pitchFamily="34" charset="0"/>
              </a:rPr>
              <a:t>Vergi Gelirine katkı</a:t>
            </a:r>
            <a:endParaRPr lang="tr-TR" dirty="0">
              <a:latin typeface="Calibri" pitchFamily="34" charset="0"/>
            </a:endParaRPr>
          </a:p>
        </p:txBody>
      </p:sp>
      <p:sp>
        <p:nvSpPr>
          <p:cNvPr id="2" name="1 Başlık"/>
          <p:cNvSpPr>
            <a:spLocks noGrp="1"/>
          </p:cNvSpPr>
          <p:nvPr>
            <p:ph type="title"/>
          </p:nvPr>
        </p:nvSpPr>
        <p:spPr/>
        <p:txBody>
          <a:bodyPr/>
          <a:lstStyle/>
          <a:p>
            <a:r>
              <a:rPr lang="tr-TR" dirty="0" smtClean="0">
                <a:latin typeface="Calibri" pitchFamily="34" charset="0"/>
              </a:rPr>
              <a:t>Faydaları</a:t>
            </a:r>
            <a:endParaRPr lang="tr-TR"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4</a:t>
            </a:fld>
            <a:endParaRPr lang="tr-TR" dirty="0"/>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pic>
        <p:nvPicPr>
          <p:cNvPr id="4" name="Resim 1"/>
          <p:cNvPicPr>
            <a:picLocks noChangeAspect="1" noChangeArrowheads="1"/>
          </p:cNvPicPr>
          <p:nvPr/>
        </p:nvPicPr>
        <p:blipFill>
          <a:blip r:embed="rId2" cstate="print"/>
          <a:srcRect l="886" t="9227" r="22146" b="62746"/>
          <a:stretch>
            <a:fillRect/>
          </a:stretch>
        </p:blipFill>
        <p:spPr bwMode="auto">
          <a:xfrm>
            <a:off x="467544" y="332656"/>
            <a:ext cx="8136904" cy="5818854"/>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84B74D6A-9605-4735-94EC-669552EDBAF7}" type="slidenum">
              <a:rPr lang="tr-TR" smtClean="0"/>
              <a:pPr/>
              <a:t>40</a:t>
            </a:fld>
            <a:endParaRPr lang="tr-T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Autofit/>
          </a:bodyPr>
          <a:lstStyle/>
          <a:p>
            <a:pPr algn="ctr"/>
            <a:r>
              <a:rPr lang="tr-TR" sz="2800" dirty="0" smtClean="0">
                <a:solidFill>
                  <a:schemeClr val="tx1">
                    <a:lumMod val="75000"/>
                    <a:lumOff val="25000"/>
                  </a:schemeClr>
                </a:solidFill>
                <a:latin typeface="Calibri" pitchFamily="34" charset="0"/>
              </a:rPr>
              <a:t>TIR Transit Takip Takip Programı </a:t>
            </a:r>
            <a:r>
              <a:rPr lang="tr-TR" sz="2800" dirty="0" err="1" smtClean="0">
                <a:solidFill>
                  <a:schemeClr val="tx1">
                    <a:lumMod val="75000"/>
                    <a:lumOff val="25000"/>
                  </a:schemeClr>
                </a:solidFill>
                <a:latin typeface="Calibri" pitchFamily="34" charset="0"/>
              </a:rPr>
              <a:t>Volet</a:t>
            </a:r>
            <a:r>
              <a:rPr lang="tr-TR" sz="2800" dirty="0" smtClean="0">
                <a:solidFill>
                  <a:schemeClr val="tx1">
                    <a:lumMod val="75000"/>
                    <a:lumOff val="25000"/>
                  </a:schemeClr>
                </a:solidFill>
                <a:latin typeface="Calibri" pitchFamily="34" charset="0"/>
              </a:rPr>
              <a:t>-2 ekranına girilir. </a:t>
            </a:r>
            <a:r>
              <a:rPr lang="tr-TR" sz="2800" dirty="0" smtClean="0">
                <a:solidFill>
                  <a:schemeClr val="tx1">
                    <a:lumMod val="75000"/>
                    <a:lumOff val="25000"/>
                  </a:schemeClr>
                </a:solidFill>
                <a:latin typeface="Arial" charset="0"/>
              </a:rPr>
              <a:t/>
            </a:r>
            <a:br>
              <a:rPr lang="tr-TR" sz="2800" dirty="0" smtClean="0">
                <a:solidFill>
                  <a:schemeClr val="tx1">
                    <a:lumMod val="75000"/>
                    <a:lumOff val="25000"/>
                  </a:schemeClr>
                </a:solidFill>
                <a:latin typeface="Arial" charset="0"/>
              </a:rPr>
            </a:br>
            <a:endParaRPr lang="tr-TR" sz="2800" dirty="0"/>
          </a:p>
        </p:txBody>
      </p:sp>
      <p:pic>
        <p:nvPicPr>
          <p:cNvPr id="4" name="Resim 7"/>
          <p:cNvPicPr>
            <a:picLocks noGrp="1" noChangeAspect="1" noChangeArrowheads="1"/>
          </p:cNvPicPr>
          <p:nvPr>
            <p:ph idx="1"/>
          </p:nvPr>
        </p:nvPicPr>
        <p:blipFill>
          <a:blip r:embed="rId2" cstate="print"/>
          <a:srcRect l="15650" t="15502" r="15354" b="13656"/>
          <a:stretch>
            <a:fillRect/>
          </a:stretch>
        </p:blipFill>
        <p:spPr bwMode="auto">
          <a:xfrm>
            <a:off x="539552" y="1052736"/>
            <a:ext cx="7992888" cy="5040560"/>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84B74D6A-9605-4735-94EC-669552EDBAF7}" type="slidenum">
              <a:rPr lang="tr-TR" smtClean="0"/>
              <a:pPr/>
              <a:t>41</a:t>
            </a:fld>
            <a:endParaRPr lang="tr-T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467544" y="332656"/>
            <a:ext cx="8229600" cy="1503040"/>
          </a:xfrm>
        </p:spPr>
        <p:txBody>
          <a:bodyPr>
            <a:normAutofit fontScale="90000"/>
          </a:bodyPr>
          <a:lstStyle/>
          <a:p>
            <a:pPr algn="ctr"/>
            <a:r>
              <a:rPr lang="tr-TR" sz="3100" dirty="0" smtClean="0">
                <a:solidFill>
                  <a:schemeClr val="tx1">
                    <a:lumMod val="75000"/>
                    <a:lumOff val="25000"/>
                  </a:schemeClr>
                </a:solidFill>
                <a:latin typeface="Calibri" pitchFamily="34" charset="0"/>
              </a:rPr>
              <a:t>İşlemler Menüsünden “Antrepo Bilgileri” başlığına gelinerek kap miktarı ile ilgili yapılan hatalar düzeltilebilir.</a:t>
            </a:r>
            <a:r>
              <a:rPr lang="tr-TR" dirty="0" smtClean="0">
                <a:solidFill>
                  <a:schemeClr val="tx1">
                    <a:lumMod val="75000"/>
                    <a:lumOff val="25000"/>
                  </a:schemeClr>
                </a:solidFill>
                <a:latin typeface="Arial" charset="0"/>
              </a:rPr>
              <a:t/>
            </a:r>
            <a:br>
              <a:rPr lang="tr-TR" dirty="0" smtClean="0">
                <a:solidFill>
                  <a:schemeClr val="tx1">
                    <a:lumMod val="75000"/>
                    <a:lumOff val="25000"/>
                  </a:schemeClr>
                </a:solidFill>
                <a:latin typeface="Arial" charset="0"/>
              </a:rPr>
            </a:br>
            <a:endParaRPr lang="tr-TR" dirty="0"/>
          </a:p>
        </p:txBody>
      </p:sp>
      <p:pic>
        <p:nvPicPr>
          <p:cNvPr id="4" name="Resim 4"/>
          <p:cNvPicPr>
            <a:picLocks noGrp="1" noChangeAspect="1" noChangeArrowheads="1"/>
          </p:cNvPicPr>
          <p:nvPr>
            <p:ph idx="1"/>
          </p:nvPr>
        </p:nvPicPr>
        <p:blipFill>
          <a:blip r:embed="rId2" cstate="print"/>
          <a:srcRect l="-294" t="2953" r="42224" b="56102"/>
          <a:stretch>
            <a:fillRect/>
          </a:stretch>
        </p:blipFill>
        <p:spPr bwMode="auto">
          <a:xfrm>
            <a:off x="1032053" y="2060848"/>
            <a:ext cx="7079894" cy="4392487"/>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84B74D6A-9605-4735-94EC-669552EDBAF7}" type="slidenum">
              <a:rPr lang="tr-TR" smtClean="0"/>
              <a:pPr/>
              <a:t>42</a:t>
            </a:fld>
            <a:endParaRPr lang="tr-TR"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548680"/>
            <a:ext cx="8229600" cy="5458611"/>
          </a:xfrm>
        </p:spPr>
        <p:txBody>
          <a:bodyPr>
            <a:normAutofit/>
          </a:bodyPr>
          <a:lstStyle/>
          <a:p>
            <a:pPr algn="ctr">
              <a:buClr>
                <a:srgbClr val="000000"/>
              </a:buClr>
              <a:buSzPct val="100000"/>
              <a:buFont typeface="Times New Roman" pitchFamily="18" charset="0"/>
              <a:buNone/>
              <a:tabLst>
                <a:tab pos="0" algn="l"/>
                <a:tab pos="420688" algn="l"/>
                <a:tab pos="844550" algn="l"/>
                <a:tab pos="1270000" algn="l"/>
                <a:tab pos="1693863" algn="l"/>
                <a:tab pos="2119313" algn="l"/>
                <a:tab pos="2543175" algn="l"/>
                <a:tab pos="2967038" algn="l"/>
                <a:tab pos="3392488" algn="l"/>
                <a:tab pos="3816350" algn="l"/>
                <a:tab pos="4241800" algn="l"/>
                <a:tab pos="4665663" algn="l"/>
                <a:tab pos="5089525" algn="l"/>
                <a:tab pos="5514975" algn="l"/>
                <a:tab pos="5938838" algn="l"/>
                <a:tab pos="6364288" algn="l"/>
                <a:tab pos="6788150" algn="l"/>
                <a:tab pos="7212013" algn="l"/>
                <a:tab pos="7637463" algn="l"/>
                <a:tab pos="8061325" algn="l"/>
                <a:tab pos="8486775" algn="l"/>
              </a:tabLst>
            </a:pPr>
            <a:r>
              <a:rPr lang="tr-TR" sz="2800" b="1" dirty="0" smtClean="0">
                <a:solidFill>
                  <a:srgbClr val="002060"/>
                </a:solidFill>
                <a:latin typeface="Calibri" pitchFamily="34" charset="0"/>
                <a:ea typeface="MS Gothic"/>
                <a:cs typeface="Calibri" pitchFamily="34" charset="0"/>
              </a:rPr>
              <a:t>2.SORUN:Detaylı beyan modülü ve TIR Transit Takip Programına kaydedilen antrepo kodlarının karşılaştırılması sistem tarafından yapılamadığından, her iki programda da birbirinden farklı antrepo kodları seçilerek işlemlerin ikmal edilebildiği,</a:t>
            </a:r>
          </a:p>
          <a:p>
            <a:pPr algn="ctr">
              <a:buClr>
                <a:srgbClr val="000000"/>
              </a:buClr>
              <a:buSzPct val="100000"/>
              <a:buFont typeface="Times New Roman" pitchFamily="18" charset="0"/>
              <a:buNone/>
              <a:tabLst>
                <a:tab pos="0" algn="l"/>
                <a:tab pos="420688" algn="l"/>
                <a:tab pos="844550" algn="l"/>
                <a:tab pos="1270000" algn="l"/>
                <a:tab pos="1693863" algn="l"/>
                <a:tab pos="2119313" algn="l"/>
                <a:tab pos="2543175" algn="l"/>
                <a:tab pos="2967038" algn="l"/>
                <a:tab pos="3392488" algn="l"/>
                <a:tab pos="3816350" algn="l"/>
                <a:tab pos="4241800" algn="l"/>
                <a:tab pos="4665663" algn="l"/>
                <a:tab pos="5089525" algn="l"/>
                <a:tab pos="5514975" algn="l"/>
                <a:tab pos="5938838" algn="l"/>
                <a:tab pos="6364288" algn="l"/>
                <a:tab pos="6788150" algn="l"/>
                <a:tab pos="7212013" algn="l"/>
                <a:tab pos="7637463" algn="l"/>
                <a:tab pos="8061325" algn="l"/>
                <a:tab pos="8486775" algn="l"/>
              </a:tabLst>
            </a:pPr>
            <a:r>
              <a:rPr lang="tr-TR" sz="2800" b="1" dirty="0" smtClean="0">
                <a:solidFill>
                  <a:srgbClr val="002060"/>
                </a:solidFill>
                <a:latin typeface="Calibri" pitchFamily="34" charset="0"/>
                <a:ea typeface="MS Gothic"/>
                <a:cs typeface="Calibri" pitchFamily="34" charset="0"/>
              </a:rPr>
              <a:t>bu sorunun da,  hem sınır hem de iç gümrük olarak iki farklı şekilde işlem tesis edilen RO-RO gümrük idarelerinde tescil işleminden sonra herhangi bir düzeltme veya iptale yönelik işlem yapılamadığından karnelerin sonlandırılmasının yapılamadığı, </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43</a:t>
            </a:fld>
            <a:endParaRPr lang="tr-T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332656"/>
            <a:ext cx="8229600" cy="5674635"/>
          </a:xfrm>
        </p:spPr>
        <p:txBody>
          <a:bodyPr/>
          <a:lstStyle/>
          <a:p>
            <a:pPr algn="ctr"/>
            <a:r>
              <a:rPr lang="tr-TR" sz="3200" b="1" dirty="0" smtClean="0">
                <a:solidFill>
                  <a:srgbClr val="002060"/>
                </a:solidFill>
                <a:latin typeface="Calibri" pitchFamily="34" charset="0"/>
                <a:ea typeface="Calibri" pitchFamily="34" charset="0"/>
                <a:cs typeface="Calibri" pitchFamily="34" charset="0"/>
              </a:rPr>
              <a:t>ÇÖZÜM:Detaylı Beyan Programı ile TIR Transit Takip Programının entegre hale getirilmesi yönünde çalışmalar devam etmekle birlikte, </a:t>
            </a:r>
          </a:p>
          <a:p>
            <a:pPr algn="ctr"/>
            <a:r>
              <a:rPr lang="tr-TR" sz="3200" b="1" dirty="0" smtClean="0">
                <a:solidFill>
                  <a:srgbClr val="002060"/>
                </a:solidFill>
                <a:latin typeface="Calibri" pitchFamily="34" charset="0"/>
                <a:ea typeface="Calibri" pitchFamily="34" charset="0"/>
                <a:cs typeface="Calibri" pitchFamily="34" charset="0"/>
              </a:rPr>
              <a:t>RO-RO gümrüklerinde TIR karnesi işlem görürken iç gümrük idaresi olarak programa işaret konulması halinde daha sonra hatalı yazılan antrepo kodunda düzeltmenin yapılabilmesi yönünde programda düzenlemeye gidilmektedir. </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44</a:t>
            </a:fld>
            <a:endParaRPr lang="tr-TR"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548680"/>
            <a:ext cx="8229600" cy="5458611"/>
          </a:xfrm>
        </p:spPr>
        <p:txBody>
          <a:bodyPr>
            <a:normAutofit/>
          </a:bodyPr>
          <a:lstStyle/>
          <a:p>
            <a:pPr algn="ctr"/>
            <a:r>
              <a:rPr lang="tr-TR" sz="3200" b="1" dirty="0" smtClean="0">
                <a:solidFill>
                  <a:srgbClr val="002060"/>
                </a:solidFill>
                <a:latin typeface="Calibri" pitchFamily="34" charset="0"/>
                <a:ea typeface="Calibri" pitchFamily="34" charset="0"/>
                <a:cs typeface="Calibri" pitchFamily="34" charset="0"/>
              </a:rPr>
              <a:t>3. SORUN: Bazı gümrük idarelerinde YGM tarafından ikinci bir gümrük idaresine sevk işleminin yapılamaması</a:t>
            </a:r>
          </a:p>
          <a:p>
            <a:pPr algn="ctr"/>
            <a:r>
              <a:rPr lang="tr-TR" sz="3200" b="1" dirty="0" smtClean="0">
                <a:solidFill>
                  <a:srgbClr val="002060"/>
                </a:solidFill>
                <a:latin typeface="Calibri" pitchFamily="34" charset="0"/>
                <a:ea typeface="Calibri" pitchFamily="34" charset="0"/>
                <a:cs typeface="Calibri" pitchFamily="34" charset="0"/>
              </a:rPr>
              <a:t>Örneğin,  İzmir Gümrük Müdürlüğünde tescili yapılan  TIR karnelerinin antrepo boşaltma işlemleri bittikten sonra YGM tarafından 2 </a:t>
            </a:r>
            <a:r>
              <a:rPr lang="tr-TR" sz="3200" b="1" dirty="0" err="1" smtClean="0">
                <a:solidFill>
                  <a:srgbClr val="002060"/>
                </a:solidFill>
                <a:latin typeface="Calibri" pitchFamily="34" charset="0"/>
                <a:ea typeface="Calibri" pitchFamily="34" charset="0"/>
                <a:cs typeface="Calibri" pitchFamily="34" charset="0"/>
              </a:rPr>
              <a:t>nci</a:t>
            </a:r>
            <a:r>
              <a:rPr lang="tr-TR" sz="3200" b="1" dirty="0" smtClean="0">
                <a:solidFill>
                  <a:srgbClr val="002060"/>
                </a:solidFill>
                <a:latin typeface="Calibri" pitchFamily="34" charset="0"/>
                <a:ea typeface="Calibri" pitchFamily="34" charset="0"/>
                <a:cs typeface="Calibri" pitchFamily="34" charset="0"/>
              </a:rPr>
              <a:t> sevk gümrüğüne  sevk işlemlerinin (sistemdeki teknik kısıtlamalardan dolayı)  yapılamadığı, ancak bu işlemlerin  İzmir TIR Gümrük Müdürlüğünce yapılabildiği, </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45</a:t>
            </a:fld>
            <a:endParaRPr lang="tr-TR"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548680"/>
            <a:ext cx="8229600" cy="5458611"/>
          </a:xfrm>
        </p:spPr>
        <p:txBody>
          <a:bodyPr/>
          <a:lstStyle/>
          <a:p>
            <a:r>
              <a:rPr lang="tr-TR" sz="3600" b="1" dirty="0" smtClean="0">
                <a:solidFill>
                  <a:srgbClr val="002060"/>
                </a:solidFill>
                <a:latin typeface="Calibri" pitchFamily="34" charset="0"/>
                <a:ea typeface="Calibri" pitchFamily="34" charset="0"/>
                <a:cs typeface="Calibri" pitchFamily="34" charset="0"/>
              </a:rPr>
              <a:t>Halihazırda 46 gümrük idaresinde teknik sebeplerden dolayı YGM tarafından ikinci bir gümrük idaresine sevk işlemi yapılamamaktadır.</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46</a:t>
            </a:fld>
            <a:endParaRPr lang="tr-TR"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t="23015" b="9717"/>
          <a:stretch>
            <a:fillRect/>
          </a:stretch>
        </p:blipFill>
        <p:spPr bwMode="auto">
          <a:xfrm>
            <a:off x="811825" y="692696"/>
            <a:ext cx="7520349" cy="5314404"/>
          </a:xfrm>
          <a:prstGeom prst="rect">
            <a:avLst/>
          </a:prstGeom>
          <a:noFill/>
          <a:ln w="9525">
            <a:noFill/>
            <a:miter lim="800000"/>
            <a:headEnd/>
            <a:tailEnd/>
          </a:ln>
        </p:spPr>
      </p:pic>
      <p:sp>
        <p:nvSpPr>
          <p:cNvPr id="3" name="2 Slayt Numarası Yer Tutucusu"/>
          <p:cNvSpPr>
            <a:spLocks noGrp="1"/>
          </p:cNvSpPr>
          <p:nvPr>
            <p:ph type="sldNum" sz="quarter" idx="12"/>
          </p:nvPr>
        </p:nvSpPr>
        <p:spPr/>
        <p:txBody>
          <a:bodyPr/>
          <a:lstStyle/>
          <a:p>
            <a:fld id="{84B74D6A-9605-4735-94EC-669552EDBAF7}" type="slidenum">
              <a:rPr lang="tr-TR" smtClean="0"/>
              <a:pPr/>
              <a:t>47</a:t>
            </a:fld>
            <a:endParaRPr lang="tr-TR"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764704"/>
            <a:ext cx="8229600" cy="5242587"/>
          </a:xfrm>
        </p:spPr>
        <p:txBody>
          <a:bodyPr/>
          <a:lstStyle/>
          <a:p>
            <a:r>
              <a:rPr lang="tr-TR" sz="4000" b="1" dirty="0" smtClean="0">
                <a:solidFill>
                  <a:srgbClr val="002060"/>
                </a:solidFill>
                <a:latin typeface="Calibri" pitchFamily="34" charset="0"/>
                <a:ea typeface="Calibri" pitchFamily="34" charset="0"/>
                <a:cs typeface="Calibri" pitchFamily="34" charset="0"/>
              </a:rPr>
              <a:t>ÇÖZÜM:Teknik Boyutta olan sorunun giderilmesine yönelik çalışmalar devam etmektedir. </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48</a:t>
            </a:fld>
            <a:endParaRPr lang="tr-TR"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548680"/>
            <a:ext cx="8229600" cy="5458611"/>
          </a:xfrm>
        </p:spPr>
        <p:txBody>
          <a:bodyPr>
            <a:normAutofit fontScale="92500"/>
          </a:bodyPr>
          <a:lstStyle/>
          <a:p>
            <a:r>
              <a:rPr lang="tr-TR" sz="2800" b="1" dirty="0" smtClean="0">
                <a:solidFill>
                  <a:srgbClr val="002060"/>
                </a:solidFill>
                <a:latin typeface="Calibri" pitchFamily="34" charset="0"/>
                <a:ea typeface="Calibri" pitchFamily="34" charset="0"/>
                <a:cs typeface="Calibri" pitchFamily="34" charset="0"/>
              </a:rPr>
              <a:t>31.12.2010 tarihli ve 27802 sayılı Resmi Gazetede yayımlanarak  yürürlüğe giren Gümrük Genel Tebliğinin (TIR İşlemleri Seri No:1) 42 </a:t>
            </a:r>
            <a:r>
              <a:rPr lang="tr-TR" sz="2800" b="1" dirty="0" err="1" smtClean="0">
                <a:solidFill>
                  <a:srgbClr val="002060"/>
                </a:solidFill>
                <a:latin typeface="Calibri" pitchFamily="34" charset="0"/>
                <a:ea typeface="Calibri" pitchFamily="34" charset="0"/>
                <a:cs typeface="Calibri" pitchFamily="34" charset="0"/>
              </a:rPr>
              <a:t>nci</a:t>
            </a:r>
            <a:r>
              <a:rPr lang="tr-TR" sz="2800" b="1" dirty="0" smtClean="0">
                <a:solidFill>
                  <a:srgbClr val="002060"/>
                </a:solidFill>
                <a:latin typeface="Calibri" pitchFamily="34" charset="0"/>
                <a:ea typeface="Calibri" pitchFamily="34" charset="0"/>
                <a:cs typeface="Calibri" pitchFamily="34" charset="0"/>
              </a:rPr>
              <a:t> maddesi ile giriş veya hareket gümrük idarelerince yapılacak olan TIR karnesi takip işlemleri  ayrıntılı olarak hükme bağlanmış, 45 inci maddesinde de, "TIR/Transit Takip Programında ve Gümrük Veri Ambarı Sisteminde (GÜVAS) kayıtları açık görünen TIR karneleri sorgulanarak bu TIR karneleri ile ilgili takip işlemlerinin bağlantıları gümrük idareleri tarafından yerine getirilip getirilmediği gümrük ve muhafaza başmüdürlükleri tarafından düzenli olarak kontrol edilir."  hükmü  gereğince başmüdürlüklere kontrol ve takip görevi verilmiştir.</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49</a:t>
            </a:fld>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00200"/>
            <a:ext cx="8229600" cy="4853136"/>
          </a:xfrm>
        </p:spPr>
        <p:txBody>
          <a:bodyPr/>
          <a:lstStyle/>
          <a:p>
            <a:pPr algn="ctr"/>
            <a:endParaRPr lang="tr-TR" dirty="0" smtClean="0">
              <a:latin typeface="Calibri" pitchFamily="34" charset="0"/>
            </a:endParaRPr>
          </a:p>
          <a:p>
            <a:pPr algn="ctr"/>
            <a:endParaRPr lang="tr-TR" dirty="0">
              <a:latin typeface="Calibri" pitchFamily="34" charset="0"/>
            </a:endParaRPr>
          </a:p>
          <a:p>
            <a:pPr algn="ctr">
              <a:buNone/>
            </a:pPr>
            <a:r>
              <a:rPr lang="tr-TR" sz="4000" dirty="0" smtClean="0">
                <a:latin typeface="Calibri" pitchFamily="34" charset="0"/>
              </a:rPr>
              <a:t> </a:t>
            </a:r>
            <a:r>
              <a:rPr lang="tr-TR" sz="3600" dirty="0" err="1" smtClean="0">
                <a:latin typeface="Calibri" pitchFamily="34" charset="0"/>
              </a:rPr>
              <a:t>YGM’ler</a:t>
            </a:r>
            <a:r>
              <a:rPr lang="tr-TR" sz="3600" dirty="0" smtClean="0">
                <a:latin typeface="Calibri" pitchFamily="34" charset="0"/>
              </a:rPr>
              <a:t>;</a:t>
            </a:r>
          </a:p>
          <a:p>
            <a:pPr algn="ctr">
              <a:buNone/>
            </a:pPr>
            <a:r>
              <a:rPr lang="tr-TR" sz="3600" dirty="0" smtClean="0">
                <a:latin typeface="Calibri" pitchFamily="34" charset="0"/>
              </a:rPr>
              <a:t> </a:t>
            </a:r>
            <a:r>
              <a:rPr lang="tr-TR" sz="3600" dirty="0">
                <a:latin typeface="Calibri" pitchFamily="34" charset="0"/>
              </a:rPr>
              <a:t>yapmış oldukları </a:t>
            </a:r>
            <a:r>
              <a:rPr lang="tr-TR" sz="3600" b="1" i="1" dirty="0">
                <a:effectLst>
                  <a:outerShdw blurRad="38100" dist="38100" dir="2700000" algn="tl">
                    <a:srgbClr val="000000">
                      <a:alpha val="43137"/>
                    </a:srgbClr>
                  </a:outerShdw>
                </a:effectLst>
                <a:latin typeface="Calibri" pitchFamily="34" charset="0"/>
              </a:rPr>
              <a:t>tespit işlemleri</a:t>
            </a:r>
            <a:r>
              <a:rPr lang="tr-TR" sz="3600" dirty="0">
                <a:latin typeface="Calibri" pitchFamily="34" charset="0"/>
              </a:rPr>
              <a:t> ve bunlara ilişkin düzenlenen </a:t>
            </a:r>
            <a:r>
              <a:rPr lang="tr-TR" sz="3600" b="1" i="1" dirty="0">
                <a:effectLst>
                  <a:outerShdw blurRad="38100" dist="38100" dir="2700000" algn="tl">
                    <a:srgbClr val="000000">
                      <a:alpha val="43137"/>
                    </a:srgbClr>
                  </a:outerShdw>
                </a:effectLst>
                <a:latin typeface="Calibri" pitchFamily="34" charset="0"/>
              </a:rPr>
              <a:t>raporların doğruluğundan</a:t>
            </a:r>
            <a:r>
              <a:rPr lang="tr-TR" sz="3600" dirty="0">
                <a:latin typeface="Calibri" pitchFamily="34" charset="0"/>
              </a:rPr>
              <a:t> sorumludur.</a:t>
            </a:r>
          </a:p>
        </p:txBody>
      </p:sp>
      <p:sp>
        <p:nvSpPr>
          <p:cNvPr id="2" name="1 Başlık"/>
          <p:cNvSpPr>
            <a:spLocks noGrp="1"/>
          </p:cNvSpPr>
          <p:nvPr>
            <p:ph type="title"/>
          </p:nvPr>
        </p:nvSpPr>
        <p:spPr/>
        <p:txBody>
          <a:bodyPr/>
          <a:lstStyle/>
          <a:p>
            <a:pPr algn="ctr"/>
            <a:r>
              <a:rPr lang="tr-TR" dirty="0" smtClean="0">
                <a:latin typeface="Calibri" pitchFamily="34" charset="0"/>
              </a:rPr>
              <a:t>II. </a:t>
            </a:r>
            <a:r>
              <a:rPr lang="tr-TR" dirty="0" err="1" smtClean="0">
                <a:latin typeface="Calibri" pitchFamily="34" charset="0"/>
              </a:rPr>
              <a:t>YGM’nin</a:t>
            </a:r>
            <a:r>
              <a:rPr lang="tr-TR" dirty="0" smtClean="0">
                <a:latin typeface="Calibri" pitchFamily="34" charset="0"/>
              </a:rPr>
              <a:t> Sorumlulukları</a:t>
            </a:r>
            <a:endParaRPr lang="tr-TR" dirty="0">
              <a:latin typeface="Calibri" pitchFamily="34" charset="0"/>
            </a:endParaRPr>
          </a:p>
        </p:txBody>
      </p:sp>
      <p:sp>
        <p:nvSpPr>
          <p:cNvPr id="4" name="3 Slayt Numarası Yer Tutucusu"/>
          <p:cNvSpPr>
            <a:spLocks noGrp="1"/>
          </p:cNvSpPr>
          <p:nvPr>
            <p:ph type="sldNum" sz="quarter" idx="12"/>
          </p:nvPr>
        </p:nvSpPr>
        <p:spPr/>
        <p:txBody>
          <a:bodyPr/>
          <a:lstStyle/>
          <a:p>
            <a:fld id="{84B74D6A-9605-4735-94EC-669552EDBAF7}" type="slidenum">
              <a:rPr lang="tr-TR" smtClean="0"/>
              <a:pPr/>
              <a:t>5</a:t>
            </a:fld>
            <a:endParaRPr lang="tr-TR" dirty="0"/>
          </a:p>
        </p:txBody>
      </p:sp>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268760"/>
            <a:ext cx="8229600" cy="4738531"/>
          </a:xfrm>
        </p:spPr>
        <p:txBody>
          <a:bodyPr>
            <a:normAutofit lnSpcReduction="10000"/>
          </a:bodyPr>
          <a:lstStyle/>
          <a:p>
            <a:r>
              <a:rPr lang="tr-TR" sz="3600" dirty="0" smtClean="0">
                <a:solidFill>
                  <a:srgbClr val="002060"/>
                </a:solidFill>
                <a:latin typeface="Calibri" pitchFamily="34" charset="0"/>
                <a:ea typeface="Calibri" pitchFamily="34" charset="0"/>
                <a:cs typeface="Calibri" pitchFamily="34" charset="0"/>
              </a:rPr>
              <a:t>Bu bağlamda, GÜVAS ta yapılan sorgulamalarda çok sayıda </a:t>
            </a:r>
            <a:r>
              <a:rPr lang="tr-TR" sz="3600" dirty="0" smtClean="0">
                <a:solidFill>
                  <a:srgbClr val="FF0000"/>
                </a:solidFill>
                <a:latin typeface="Calibri" pitchFamily="34" charset="0"/>
                <a:ea typeface="Calibri" pitchFamily="34" charset="0"/>
                <a:cs typeface="Calibri" pitchFamily="34" charset="0"/>
              </a:rPr>
              <a:t>artan giriş </a:t>
            </a:r>
            <a:r>
              <a:rPr lang="tr-TR" sz="3600" dirty="0" smtClean="0">
                <a:solidFill>
                  <a:srgbClr val="002060"/>
                </a:solidFill>
                <a:latin typeface="Calibri" pitchFamily="34" charset="0"/>
                <a:ea typeface="Calibri" pitchFamily="34" charset="0"/>
                <a:cs typeface="Calibri" pitchFamily="34" charset="0"/>
              </a:rPr>
              <a:t>(</a:t>
            </a:r>
            <a:r>
              <a:rPr lang="tr-TR" sz="3600" dirty="0" err="1" smtClean="0">
                <a:solidFill>
                  <a:srgbClr val="002060"/>
                </a:solidFill>
                <a:latin typeface="Calibri" pitchFamily="34" charset="0"/>
                <a:ea typeface="Calibri" pitchFamily="34" charset="0"/>
                <a:cs typeface="Calibri" pitchFamily="34" charset="0"/>
              </a:rPr>
              <a:t>Volet</a:t>
            </a:r>
            <a:r>
              <a:rPr lang="tr-TR" sz="3600" dirty="0" smtClean="0">
                <a:solidFill>
                  <a:srgbClr val="002060"/>
                </a:solidFill>
                <a:latin typeface="Calibri" pitchFamily="34" charset="0"/>
                <a:ea typeface="Calibri" pitchFamily="34" charset="0"/>
                <a:cs typeface="Calibri" pitchFamily="34" charset="0"/>
              </a:rPr>
              <a:t>-2 olmayan </a:t>
            </a:r>
            <a:r>
              <a:rPr lang="tr-TR" sz="3600" dirty="0" err="1" smtClean="0">
                <a:solidFill>
                  <a:srgbClr val="002060"/>
                </a:solidFill>
                <a:latin typeface="Calibri" pitchFamily="34" charset="0"/>
                <a:ea typeface="Calibri" pitchFamily="34" charset="0"/>
                <a:cs typeface="Calibri" pitchFamily="34" charset="0"/>
              </a:rPr>
              <a:t>Volet</a:t>
            </a:r>
            <a:r>
              <a:rPr lang="tr-TR" sz="3600" dirty="0" smtClean="0">
                <a:solidFill>
                  <a:srgbClr val="002060"/>
                </a:solidFill>
                <a:latin typeface="Calibri" pitchFamily="34" charset="0"/>
                <a:ea typeface="Calibri" pitchFamily="34" charset="0"/>
                <a:cs typeface="Calibri" pitchFamily="34" charset="0"/>
              </a:rPr>
              <a:t>-1 kayıtları) ve </a:t>
            </a:r>
            <a:r>
              <a:rPr lang="tr-TR" sz="3600" dirty="0" smtClean="0">
                <a:solidFill>
                  <a:srgbClr val="FF0000"/>
                </a:solidFill>
                <a:latin typeface="Calibri" pitchFamily="34" charset="0"/>
                <a:ea typeface="Calibri" pitchFamily="34" charset="0"/>
                <a:cs typeface="Calibri" pitchFamily="34" charset="0"/>
              </a:rPr>
              <a:t>artan çıkış </a:t>
            </a:r>
            <a:r>
              <a:rPr lang="tr-TR" sz="3600" dirty="0" smtClean="0">
                <a:solidFill>
                  <a:srgbClr val="002060"/>
                </a:solidFill>
                <a:latin typeface="Calibri" pitchFamily="34" charset="0"/>
                <a:ea typeface="Calibri" pitchFamily="34" charset="0"/>
                <a:cs typeface="Calibri" pitchFamily="34" charset="0"/>
              </a:rPr>
              <a:t>(</a:t>
            </a:r>
            <a:r>
              <a:rPr lang="tr-TR" sz="3600" dirty="0" err="1" smtClean="0">
                <a:solidFill>
                  <a:srgbClr val="002060"/>
                </a:solidFill>
                <a:latin typeface="Calibri" pitchFamily="34" charset="0"/>
                <a:ea typeface="Calibri" pitchFamily="34" charset="0"/>
                <a:cs typeface="Calibri" pitchFamily="34" charset="0"/>
              </a:rPr>
              <a:t>Volet</a:t>
            </a:r>
            <a:r>
              <a:rPr lang="tr-TR" sz="3600" dirty="0" smtClean="0">
                <a:solidFill>
                  <a:srgbClr val="002060"/>
                </a:solidFill>
                <a:latin typeface="Calibri" pitchFamily="34" charset="0"/>
                <a:ea typeface="Calibri" pitchFamily="34" charset="0"/>
                <a:cs typeface="Calibri" pitchFamily="34" charset="0"/>
              </a:rPr>
              <a:t>-1 olmayan </a:t>
            </a:r>
            <a:r>
              <a:rPr lang="tr-TR" sz="3600" dirty="0" err="1" smtClean="0">
                <a:solidFill>
                  <a:srgbClr val="002060"/>
                </a:solidFill>
                <a:latin typeface="Calibri" pitchFamily="34" charset="0"/>
                <a:ea typeface="Calibri" pitchFamily="34" charset="0"/>
                <a:cs typeface="Calibri" pitchFamily="34" charset="0"/>
              </a:rPr>
              <a:t>Volet</a:t>
            </a:r>
            <a:r>
              <a:rPr lang="tr-TR" sz="3600" dirty="0" smtClean="0">
                <a:solidFill>
                  <a:srgbClr val="002060"/>
                </a:solidFill>
                <a:latin typeface="Calibri" pitchFamily="34" charset="0"/>
                <a:ea typeface="Calibri" pitchFamily="34" charset="0"/>
                <a:cs typeface="Calibri" pitchFamily="34" charset="0"/>
              </a:rPr>
              <a:t>-2 kayıtları) veren TIR karnesinin bulunduğu tespit edilmiş ve  bunların çoğunun da onaysız durumda bekletilen TIR karnelerinden kaynaklı olduğu anlaşılmıştır.</a:t>
            </a:r>
          </a:p>
          <a:p>
            <a:endParaRPr lang="tr-TR" dirty="0"/>
          </a:p>
        </p:txBody>
      </p:sp>
      <p:sp>
        <p:nvSpPr>
          <p:cNvPr id="3" name="2 Slayt Numarası Yer Tutucusu"/>
          <p:cNvSpPr>
            <a:spLocks noGrp="1"/>
          </p:cNvSpPr>
          <p:nvPr>
            <p:ph type="sldNum" sz="quarter" idx="12"/>
          </p:nvPr>
        </p:nvSpPr>
        <p:spPr/>
        <p:txBody>
          <a:bodyPr/>
          <a:lstStyle/>
          <a:p>
            <a:fld id="{84B74D6A-9605-4735-94EC-669552EDBAF7}" type="slidenum">
              <a:rPr lang="tr-TR" smtClean="0"/>
              <a:pPr/>
              <a:t>50</a:t>
            </a:fld>
            <a:endParaRPr lang="tr-T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457200" y="274638"/>
            <a:ext cx="8229600" cy="2722314"/>
          </a:xfrm>
        </p:spPr>
        <p:txBody>
          <a:bodyPr>
            <a:noAutofit/>
          </a:bodyPr>
          <a:lstStyle/>
          <a:p>
            <a:r>
              <a:rPr lang="tr-TR" sz="2800" dirty="0" smtClean="0">
                <a:solidFill>
                  <a:srgbClr val="002060"/>
                </a:solidFill>
                <a:latin typeface="Calibri" pitchFamily="34" charset="0"/>
                <a:ea typeface="MS Gothic"/>
                <a:cs typeface="Calibri" pitchFamily="34" charset="0"/>
              </a:rPr>
              <a:t>"TIR karnesi Muayene Onay İşlemleri“ne girilerek belirli aralıklarda onaylanmayan karnelerin tespit edilmesi, onaylanmasına engel bir durum bulunmaması halinde de onay işlemin tamamlanması GÜVAS kayıtlarındaki veri birikimini engelleyecektir.</a:t>
            </a:r>
            <a:br>
              <a:rPr lang="tr-TR" sz="2800" dirty="0" smtClean="0">
                <a:solidFill>
                  <a:srgbClr val="002060"/>
                </a:solidFill>
                <a:latin typeface="Calibri" pitchFamily="34" charset="0"/>
                <a:ea typeface="MS Gothic"/>
                <a:cs typeface="Calibri" pitchFamily="34" charset="0"/>
              </a:rPr>
            </a:br>
            <a:endParaRPr lang="tr-TR" sz="2800" dirty="0"/>
          </a:p>
        </p:txBody>
      </p:sp>
      <p:pic>
        <p:nvPicPr>
          <p:cNvPr id="4" name="Picture 1"/>
          <p:cNvPicPr>
            <a:picLocks noGrp="1" noChangeAspect="1" noChangeArrowheads="1"/>
          </p:cNvPicPr>
          <p:nvPr>
            <p:ph idx="1"/>
          </p:nvPr>
        </p:nvPicPr>
        <p:blipFill>
          <a:blip r:embed="rId2" cstate="print"/>
          <a:srcRect/>
          <a:stretch>
            <a:fillRect/>
          </a:stretch>
        </p:blipFill>
        <p:spPr bwMode="auto">
          <a:xfrm>
            <a:off x="467544" y="2564904"/>
            <a:ext cx="8208912" cy="3816424"/>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84B74D6A-9605-4735-94EC-669552EDBAF7}" type="slidenum">
              <a:rPr lang="tr-TR" smtClean="0"/>
              <a:pPr/>
              <a:t>51</a:t>
            </a:fld>
            <a:endParaRPr lang="tr-TR"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algn="ctr">
              <a:buNone/>
            </a:pPr>
            <a:endParaRPr lang="tr-TR" sz="5400" dirty="0" smtClean="0">
              <a:latin typeface="Calibri" pitchFamily="34" charset="0"/>
            </a:endParaRPr>
          </a:p>
          <a:p>
            <a:pPr algn="ctr">
              <a:buNone/>
            </a:pPr>
            <a:r>
              <a:rPr lang="tr-TR" sz="5400" i="1" dirty="0" smtClean="0">
                <a:effectLst>
                  <a:outerShdw blurRad="38100" dist="38100" dir="2700000" algn="tl">
                    <a:srgbClr val="000000">
                      <a:alpha val="43137"/>
                    </a:srgbClr>
                  </a:outerShdw>
                </a:effectLst>
                <a:latin typeface="Calibri" pitchFamily="34" charset="0"/>
              </a:rPr>
              <a:t>TEŞEKKÜRLER…</a:t>
            </a:r>
          </a:p>
          <a:p>
            <a:pPr algn="ctr">
              <a:buNone/>
            </a:pPr>
            <a:endParaRPr lang="tr-TR" sz="5400" dirty="0" smtClean="0">
              <a:latin typeface="Calibri" pitchFamily="34" charset="0"/>
            </a:endParaRPr>
          </a:p>
          <a:p>
            <a:pPr algn="ctr">
              <a:buNone/>
            </a:pPr>
            <a:r>
              <a:rPr lang="tr-TR" sz="3600" dirty="0" err="1" smtClean="0">
                <a:solidFill>
                  <a:schemeClr val="accent1"/>
                </a:solidFill>
                <a:latin typeface="Calibri" pitchFamily="34" charset="0"/>
              </a:rPr>
              <a:t>ksokullu</a:t>
            </a:r>
            <a:r>
              <a:rPr lang="tr-TR" sz="3600" dirty="0" smtClean="0">
                <a:solidFill>
                  <a:schemeClr val="accent1"/>
                </a:solidFill>
                <a:latin typeface="Calibri" pitchFamily="34" charset="0"/>
              </a:rPr>
              <a:t>@</a:t>
            </a:r>
            <a:r>
              <a:rPr lang="tr-TR" sz="3600" dirty="0" err="1" smtClean="0">
                <a:solidFill>
                  <a:schemeClr val="accent1"/>
                </a:solidFill>
                <a:latin typeface="Calibri" pitchFamily="34" charset="0"/>
              </a:rPr>
              <a:t>gumruk</a:t>
            </a:r>
            <a:r>
              <a:rPr lang="tr-TR" sz="3600" dirty="0" smtClean="0">
                <a:solidFill>
                  <a:schemeClr val="accent1"/>
                </a:solidFill>
                <a:latin typeface="Calibri" pitchFamily="34" charset="0"/>
              </a:rPr>
              <a:t>.gov.tr</a:t>
            </a:r>
          </a:p>
          <a:p>
            <a:pPr algn="ctr">
              <a:buNone/>
            </a:pPr>
            <a:r>
              <a:rPr lang="tr-TR" sz="3600" dirty="0" err="1" smtClean="0">
                <a:solidFill>
                  <a:schemeClr val="accent1"/>
                </a:solidFill>
                <a:latin typeface="Calibri" pitchFamily="34" charset="0"/>
              </a:rPr>
              <a:t>sbektas</a:t>
            </a:r>
            <a:r>
              <a:rPr lang="tr-TR" sz="3600" dirty="0" smtClean="0">
                <a:solidFill>
                  <a:schemeClr val="accent1"/>
                </a:solidFill>
                <a:latin typeface="Calibri" pitchFamily="34" charset="0"/>
              </a:rPr>
              <a:t>@</a:t>
            </a:r>
            <a:r>
              <a:rPr lang="tr-TR" sz="3600" dirty="0" err="1" smtClean="0">
                <a:solidFill>
                  <a:schemeClr val="accent1"/>
                </a:solidFill>
                <a:latin typeface="Calibri" pitchFamily="34" charset="0"/>
              </a:rPr>
              <a:t>gumruk</a:t>
            </a:r>
            <a:r>
              <a:rPr lang="tr-TR" sz="3600" dirty="0" smtClean="0">
                <a:solidFill>
                  <a:schemeClr val="accent1"/>
                </a:solidFill>
                <a:latin typeface="Calibri" pitchFamily="34" charset="0"/>
              </a:rPr>
              <a:t>.gov.tr</a:t>
            </a:r>
            <a:endParaRPr lang="tr-TR" sz="3600" dirty="0">
              <a:solidFill>
                <a:schemeClr val="accent1"/>
              </a:solidFill>
              <a:latin typeface="Calibri" pitchFamily="34" charset="0"/>
            </a:endParaRPr>
          </a:p>
        </p:txBody>
      </p:sp>
      <p:sp>
        <p:nvSpPr>
          <p:cNvPr id="3" name="2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84B74D6A-9605-4735-94EC-669552EDBAF7}" type="slidenum">
              <a:rPr lang="tr-TR" smtClean="0"/>
              <a:pPr/>
              <a:t>52</a:t>
            </a:fld>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052736"/>
            <a:ext cx="9144000" cy="5805264"/>
          </a:xfrm>
        </p:spPr>
        <p:txBody>
          <a:bodyPr>
            <a:normAutofit/>
          </a:bodyPr>
          <a:lstStyle/>
          <a:p>
            <a:pPr marL="457200" indent="-361950">
              <a:spcBef>
                <a:spcPts val="0"/>
              </a:spcBef>
              <a:buNone/>
            </a:pPr>
            <a:r>
              <a:rPr lang="tr-TR" sz="2500" b="1" dirty="0" smtClean="0">
                <a:latin typeface="Calibri" pitchFamily="34" charset="0"/>
              </a:rPr>
              <a:t>a) Genel </a:t>
            </a:r>
            <a:r>
              <a:rPr lang="tr-TR" sz="2500" b="1" dirty="0">
                <a:latin typeface="Calibri" pitchFamily="34" charset="0"/>
              </a:rPr>
              <a:t>ve özel antrepolara </a:t>
            </a:r>
            <a:r>
              <a:rPr lang="tr-TR" sz="2500" dirty="0">
                <a:latin typeface="Calibri" pitchFamily="34" charset="0"/>
              </a:rPr>
              <a:t>ilişkin tespit işlemleri</a:t>
            </a:r>
            <a:r>
              <a:rPr lang="tr-TR" sz="2500" dirty="0" smtClean="0">
                <a:latin typeface="Calibri" pitchFamily="34" charset="0"/>
              </a:rPr>
              <a:t>;</a:t>
            </a:r>
          </a:p>
          <a:p>
            <a:pPr marL="457200" indent="-457200">
              <a:spcBef>
                <a:spcPts val="0"/>
              </a:spcBef>
              <a:buAutoNum type="alphaLcParenR"/>
            </a:pPr>
            <a:endParaRPr lang="tr-TR" sz="2500" dirty="0">
              <a:latin typeface="Calibri" pitchFamily="34" charset="0"/>
            </a:endParaRPr>
          </a:p>
          <a:p>
            <a:pPr marL="95250" indent="14288">
              <a:spcBef>
                <a:spcPts val="0"/>
              </a:spcBef>
              <a:buNone/>
            </a:pPr>
            <a:r>
              <a:rPr lang="tr-TR" sz="2500" b="1" dirty="0">
                <a:latin typeface="Calibri" pitchFamily="34" charset="0"/>
              </a:rPr>
              <a:t>b) Geçici ithalat rejimine</a:t>
            </a:r>
            <a:r>
              <a:rPr lang="tr-TR" sz="2500" dirty="0">
                <a:latin typeface="Calibri" pitchFamily="34" charset="0"/>
              </a:rPr>
              <a:t> ilişkin tespit işlemleri</a:t>
            </a:r>
            <a:r>
              <a:rPr lang="tr-TR" sz="2500" dirty="0" smtClean="0">
                <a:latin typeface="Calibri" pitchFamily="34" charset="0"/>
              </a:rPr>
              <a:t>,</a:t>
            </a:r>
          </a:p>
          <a:p>
            <a:pPr marL="95250" indent="14288">
              <a:spcBef>
                <a:spcPts val="0"/>
              </a:spcBef>
              <a:buNone/>
            </a:pPr>
            <a:endParaRPr lang="tr-TR" sz="2500" dirty="0">
              <a:latin typeface="Calibri" pitchFamily="34" charset="0"/>
            </a:endParaRPr>
          </a:p>
          <a:p>
            <a:pPr marL="95250" indent="14288">
              <a:spcBef>
                <a:spcPts val="0"/>
              </a:spcBef>
              <a:buNone/>
            </a:pPr>
            <a:r>
              <a:rPr lang="tr-TR" sz="2500" b="1" dirty="0">
                <a:latin typeface="Calibri" pitchFamily="34" charset="0"/>
              </a:rPr>
              <a:t>c) Gümrük kontrolü altında işleme rejimi </a:t>
            </a:r>
            <a:r>
              <a:rPr lang="tr-TR" sz="2500" dirty="0">
                <a:latin typeface="Calibri" pitchFamily="34" charset="0"/>
              </a:rPr>
              <a:t>kapsamında ibra işleminin tespiti</a:t>
            </a:r>
            <a:r>
              <a:rPr lang="tr-TR" sz="2500" dirty="0" smtClean="0">
                <a:latin typeface="Calibri" pitchFamily="34" charset="0"/>
              </a:rPr>
              <a:t>,</a:t>
            </a:r>
          </a:p>
          <a:p>
            <a:pPr marL="95250" indent="14288">
              <a:spcBef>
                <a:spcPts val="0"/>
              </a:spcBef>
              <a:buNone/>
            </a:pPr>
            <a:endParaRPr lang="tr-TR" sz="2500" dirty="0">
              <a:latin typeface="Calibri" pitchFamily="34" charset="0"/>
            </a:endParaRPr>
          </a:p>
          <a:p>
            <a:pPr marL="95250" indent="14288">
              <a:spcBef>
                <a:spcPts val="0"/>
              </a:spcBef>
              <a:buNone/>
            </a:pPr>
            <a:r>
              <a:rPr lang="tr-TR" sz="2500" b="1" dirty="0">
                <a:latin typeface="Calibri" pitchFamily="34" charset="0"/>
              </a:rPr>
              <a:t>d) </a:t>
            </a:r>
            <a:r>
              <a:rPr lang="tr-TR" sz="2500" dirty="0">
                <a:latin typeface="Calibri" pitchFamily="34" charset="0"/>
              </a:rPr>
              <a:t>Eşyanın </a:t>
            </a:r>
            <a:r>
              <a:rPr lang="tr-TR" sz="2500" b="1" dirty="0" smtClean="0">
                <a:latin typeface="Calibri" pitchFamily="34" charset="0"/>
              </a:rPr>
              <a:t>nihai kullanımına</a:t>
            </a:r>
            <a:r>
              <a:rPr lang="tr-TR" sz="2500" dirty="0" smtClean="0">
                <a:latin typeface="Calibri" pitchFamily="34" charset="0"/>
              </a:rPr>
              <a:t> yönelik tespit işlemleri,</a:t>
            </a:r>
          </a:p>
          <a:p>
            <a:pPr marL="95250" indent="14288">
              <a:spcBef>
                <a:spcPts val="0"/>
              </a:spcBef>
              <a:buNone/>
            </a:pPr>
            <a:endParaRPr lang="tr-TR" sz="2500" dirty="0">
              <a:latin typeface="Calibri" pitchFamily="34" charset="0"/>
            </a:endParaRPr>
          </a:p>
          <a:p>
            <a:pPr marL="95250" indent="14288">
              <a:spcBef>
                <a:spcPts val="0"/>
              </a:spcBef>
              <a:buNone/>
            </a:pPr>
            <a:r>
              <a:rPr lang="tr-TR" sz="2500" b="1" dirty="0">
                <a:latin typeface="Calibri" pitchFamily="34" charset="0"/>
              </a:rPr>
              <a:t>e) Menşe mevzuatına</a:t>
            </a:r>
            <a:r>
              <a:rPr lang="tr-TR" sz="2500" dirty="0">
                <a:latin typeface="Calibri" pitchFamily="34" charset="0"/>
              </a:rPr>
              <a:t> ilişkin tespit işlemleri</a:t>
            </a:r>
            <a:r>
              <a:rPr lang="tr-TR" sz="2500" dirty="0" smtClean="0">
                <a:latin typeface="Calibri" pitchFamily="34" charset="0"/>
              </a:rPr>
              <a:t>,</a:t>
            </a:r>
          </a:p>
          <a:p>
            <a:pPr marL="95250" indent="14288">
              <a:spcBef>
                <a:spcPts val="0"/>
              </a:spcBef>
              <a:buNone/>
            </a:pPr>
            <a:endParaRPr lang="tr-TR" sz="2500" dirty="0">
              <a:latin typeface="Calibri" pitchFamily="34" charset="0"/>
            </a:endParaRPr>
          </a:p>
          <a:p>
            <a:pPr marL="95250" indent="14288">
              <a:spcBef>
                <a:spcPts val="0"/>
              </a:spcBef>
              <a:buNone/>
            </a:pPr>
            <a:r>
              <a:rPr lang="tr-TR" sz="2500" b="1" dirty="0">
                <a:latin typeface="Calibri" pitchFamily="34" charset="0"/>
              </a:rPr>
              <a:t>f) Dâhilde işleme </a:t>
            </a:r>
            <a:r>
              <a:rPr lang="tr-TR" sz="2500" b="1" dirty="0" smtClean="0">
                <a:latin typeface="Calibri" pitchFamily="34" charset="0"/>
              </a:rPr>
              <a:t>rejimine </a:t>
            </a:r>
            <a:r>
              <a:rPr lang="tr-TR" sz="2500" dirty="0" smtClean="0">
                <a:latin typeface="Calibri" pitchFamily="34" charset="0"/>
              </a:rPr>
              <a:t>yönelik tespit işlemleri</a:t>
            </a:r>
          </a:p>
          <a:p>
            <a:pPr marL="95250" indent="14288">
              <a:spcBef>
                <a:spcPts val="0"/>
              </a:spcBef>
              <a:buNone/>
            </a:pPr>
            <a:endParaRPr lang="tr-TR" sz="2500" dirty="0">
              <a:latin typeface="Calibri" pitchFamily="34" charset="0"/>
            </a:endParaRPr>
          </a:p>
          <a:p>
            <a:pPr marL="95250" indent="14288">
              <a:spcBef>
                <a:spcPts val="0"/>
              </a:spcBef>
              <a:buNone/>
            </a:pPr>
            <a:r>
              <a:rPr lang="tr-TR" sz="2500" b="1" dirty="0">
                <a:latin typeface="Calibri" pitchFamily="34" charset="0"/>
              </a:rPr>
              <a:t>g)</a:t>
            </a:r>
            <a:r>
              <a:rPr lang="tr-TR" sz="2500" dirty="0">
                <a:latin typeface="Calibri" pitchFamily="34" charset="0"/>
              </a:rPr>
              <a:t> </a:t>
            </a:r>
            <a:r>
              <a:rPr lang="tr-TR" sz="2500" b="1" dirty="0">
                <a:latin typeface="Calibri" pitchFamily="34" charset="0"/>
              </a:rPr>
              <a:t>Onaylanmış Kişi Statüsüne</a:t>
            </a:r>
            <a:r>
              <a:rPr lang="tr-TR" sz="2500" dirty="0">
                <a:latin typeface="Calibri" pitchFamily="34" charset="0"/>
              </a:rPr>
              <a:t> ilişkin tespit işlemleri</a:t>
            </a:r>
          </a:p>
          <a:p>
            <a:endParaRPr lang="tr-TR" sz="2500" dirty="0">
              <a:latin typeface="Calibri" pitchFamily="34" charset="0"/>
            </a:endParaRPr>
          </a:p>
        </p:txBody>
      </p:sp>
      <p:sp>
        <p:nvSpPr>
          <p:cNvPr id="5" name="4 Metin kutusu"/>
          <p:cNvSpPr txBox="1"/>
          <p:nvPr/>
        </p:nvSpPr>
        <p:spPr>
          <a:xfrm>
            <a:off x="251520" y="260648"/>
            <a:ext cx="5184576" cy="769441"/>
          </a:xfrm>
          <a:prstGeom prst="rect">
            <a:avLst/>
          </a:prstGeom>
          <a:noFill/>
        </p:spPr>
        <p:txBody>
          <a:bodyPr wrap="square" rtlCol="0">
            <a:spAutoFit/>
          </a:bodyPr>
          <a:lstStyle/>
          <a:p>
            <a:r>
              <a:rPr lang="tr-TR" sz="4400" dirty="0" smtClean="0">
                <a:solidFill>
                  <a:schemeClr val="accent1"/>
                </a:solidFill>
                <a:latin typeface="Calibri" pitchFamily="34" charset="0"/>
                <a:ea typeface="+mj-ea"/>
                <a:cs typeface="+mj-cs"/>
              </a:rPr>
              <a:t>Tespit İşlemleri</a:t>
            </a:r>
          </a:p>
        </p:txBody>
      </p:sp>
      <p:sp>
        <p:nvSpPr>
          <p:cNvPr id="4" name="3 Slayt Numarası Yer Tutucusu"/>
          <p:cNvSpPr>
            <a:spLocks noGrp="1"/>
          </p:cNvSpPr>
          <p:nvPr>
            <p:ph type="sldNum" sz="quarter" idx="12"/>
          </p:nvPr>
        </p:nvSpPr>
        <p:spPr/>
        <p:txBody>
          <a:bodyPr/>
          <a:lstStyle/>
          <a:p>
            <a:fld id="{84B74D6A-9605-4735-94EC-669552EDBAF7}" type="slidenum">
              <a:rPr lang="tr-TR" smtClean="0"/>
              <a:pPr/>
              <a:t>6</a:t>
            </a:fld>
            <a:endParaRPr lang="tr-TR"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628800"/>
            <a:ext cx="9144000" cy="4032448"/>
          </a:xfrm>
        </p:spPr>
        <p:txBody>
          <a:bodyPr/>
          <a:lstStyle/>
          <a:p>
            <a:pPr marL="742950" indent="-742950">
              <a:buSzPct val="86000"/>
              <a:buFont typeface="+mj-lt"/>
              <a:buAutoNum type="alphaLcPeriod"/>
            </a:pPr>
            <a:r>
              <a:rPr lang="tr-TR" sz="3600" b="1" dirty="0" smtClean="0">
                <a:latin typeface="Calibri" pitchFamily="34" charset="0"/>
              </a:rPr>
              <a:t>Gümrük ve Ticaret Bakanlığının Teşkilat ve Görevleri hakkında (640 Sayılı) KHK</a:t>
            </a:r>
          </a:p>
          <a:p>
            <a:pPr marL="742950" indent="-742950">
              <a:buSzPct val="86000"/>
              <a:buFont typeface="+mj-lt"/>
              <a:buAutoNum type="alphaLcPeriod"/>
            </a:pPr>
            <a:endParaRPr lang="tr-TR" sz="3600" b="1" dirty="0" smtClean="0">
              <a:latin typeface="Calibri" pitchFamily="34" charset="0"/>
            </a:endParaRPr>
          </a:p>
          <a:p>
            <a:pPr marL="742950" indent="-742950">
              <a:buSzPct val="86000"/>
              <a:buFont typeface="+mj-lt"/>
              <a:buAutoNum type="alphaLcPeriod"/>
            </a:pPr>
            <a:r>
              <a:rPr lang="tr-TR" sz="3600" b="1" dirty="0" smtClean="0">
                <a:latin typeface="Calibri" pitchFamily="34" charset="0"/>
              </a:rPr>
              <a:t> 4458 sayılı Gümrük Kanunu</a:t>
            </a:r>
          </a:p>
          <a:p>
            <a:pPr marL="742950" indent="-742950">
              <a:buSzPct val="86000"/>
              <a:buFont typeface="+mj-lt"/>
              <a:buAutoNum type="alphaLcPeriod"/>
            </a:pPr>
            <a:endParaRPr lang="tr-TR" sz="3600" b="1" dirty="0" smtClean="0">
              <a:latin typeface="Calibri" pitchFamily="34" charset="0"/>
            </a:endParaRPr>
          </a:p>
          <a:p>
            <a:pPr marL="742950" indent="-742950">
              <a:buSzPct val="87000"/>
              <a:buFont typeface="+mj-lt"/>
              <a:buAutoNum type="alphaLcPeriod"/>
            </a:pPr>
            <a:r>
              <a:rPr lang="tr-TR" sz="3600" b="1" dirty="0" smtClean="0">
                <a:latin typeface="Calibri" pitchFamily="34" charset="0"/>
              </a:rPr>
              <a:t>Gümrük Yönetmeliği</a:t>
            </a:r>
          </a:p>
          <a:p>
            <a:endParaRPr lang="tr-TR" dirty="0" smtClean="0">
              <a:latin typeface="Calibri" pitchFamily="34" charset="0"/>
            </a:endParaRPr>
          </a:p>
        </p:txBody>
      </p:sp>
      <p:sp>
        <p:nvSpPr>
          <p:cNvPr id="4" name="1 Başlık"/>
          <p:cNvSpPr>
            <a:spLocks noGrp="1"/>
          </p:cNvSpPr>
          <p:nvPr>
            <p:ph type="title"/>
          </p:nvPr>
        </p:nvSpPr>
        <p:spPr>
          <a:xfrm>
            <a:off x="467544" y="0"/>
            <a:ext cx="8229600" cy="1143000"/>
          </a:xfrm>
        </p:spPr>
        <p:txBody>
          <a:bodyPr/>
          <a:lstStyle/>
          <a:p>
            <a:pPr algn="ctr"/>
            <a:r>
              <a:rPr lang="tr-TR" dirty="0" smtClean="0">
                <a:latin typeface="Calibri" pitchFamily="34" charset="0"/>
              </a:rPr>
              <a:t>II. Yasal Dayanak</a:t>
            </a:r>
            <a:endParaRPr lang="tr-TR" dirty="0">
              <a:latin typeface="Calibri" pitchFamily="34" charset="0"/>
            </a:endParaRPr>
          </a:p>
        </p:txBody>
      </p:sp>
      <p:sp>
        <p:nvSpPr>
          <p:cNvPr id="5" name="4 Slayt Numarası Yer Tutucusu"/>
          <p:cNvSpPr>
            <a:spLocks noGrp="1"/>
          </p:cNvSpPr>
          <p:nvPr>
            <p:ph type="sldNum" sz="quarter" idx="12"/>
          </p:nvPr>
        </p:nvSpPr>
        <p:spPr/>
        <p:txBody>
          <a:bodyPr/>
          <a:lstStyle/>
          <a:p>
            <a:fld id="{84B74D6A-9605-4735-94EC-669552EDBAF7}" type="slidenum">
              <a:rPr lang="tr-TR" smtClean="0"/>
              <a:pPr/>
              <a:t>7</a:t>
            </a:fld>
            <a:endParaRPr lang="tr-TR"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052736"/>
            <a:ext cx="8640960" cy="1417638"/>
          </a:xfrm>
        </p:spPr>
        <p:txBody>
          <a:bodyPr>
            <a:noAutofit/>
          </a:bodyPr>
          <a:lstStyle/>
          <a:p>
            <a:pPr algn="ctr"/>
            <a:r>
              <a:rPr lang="tr-TR" sz="3200" dirty="0" smtClean="0">
                <a:solidFill>
                  <a:schemeClr val="tx1"/>
                </a:solidFill>
                <a:latin typeface="Calibri" pitchFamily="34" charset="0"/>
              </a:rPr>
              <a:t>d) 2 </a:t>
            </a:r>
            <a:r>
              <a:rPr lang="tr-TR" sz="3200" dirty="0">
                <a:solidFill>
                  <a:schemeClr val="tx1"/>
                </a:solidFill>
                <a:latin typeface="Calibri" pitchFamily="34" charset="0"/>
              </a:rPr>
              <a:t>Seri No.lu Gümrük Genel </a:t>
            </a:r>
            <a:r>
              <a:rPr lang="tr-TR" sz="3200" dirty="0" smtClean="0">
                <a:solidFill>
                  <a:schemeClr val="tx1"/>
                </a:solidFill>
                <a:latin typeface="Calibri" pitchFamily="34" charset="0"/>
              </a:rPr>
              <a:t>Tebliği </a:t>
            </a:r>
            <a:r>
              <a:rPr lang="tr-TR" sz="3200" dirty="0">
                <a:solidFill>
                  <a:schemeClr val="tx1"/>
                </a:solidFill>
                <a:latin typeface="Calibri" pitchFamily="34" charset="0"/>
              </a:rPr>
              <a:t>(YGM</a:t>
            </a:r>
            <a:r>
              <a:rPr lang="tr-TR" sz="3200" dirty="0" smtClean="0">
                <a:solidFill>
                  <a:schemeClr val="tx1"/>
                </a:solidFill>
                <a:latin typeface="Calibri" pitchFamily="34" charset="0"/>
              </a:rPr>
              <a:t>)</a:t>
            </a:r>
            <a:endParaRPr lang="tr-TR" sz="3200" dirty="0">
              <a:solidFill>
                <a:schemeClr val="tx1"/>
              </a:solidFill>
              <a:latin typeface="Calibri" pitchFamily="34" charset="0"/>
            </a:endParaRPr>
          </a:p>
        </p:txBody>
      </p:sp>
      <p:sp>
        <p:nvSpPr>
          <p:cNvPr id="4" name="3 Metin kutusu"/>
          <p:cNvSpPr txBox="1"/>
          <p:nvPr/>
        </p:nvSpPr>
        <p:spPr>
          <a:xfrm>
            <a:off x="755576" y="2564904"/>
            <a:ext cx="7704856" cy="2062103"/>
          </a:xfrm>
          <a:prstGeom prst="rect">
            <a:avLst/>
          </a:prstGeom>
          <a:effectLst>
            <a:outerShdw blurRad="76200" dir="13500000" sy="23000" kx="1200000" algn="br" rotWithShape="0">
              <a:prstClr val="black">
                <a:alpha val="2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buNone/>
            </a:pPr>
            <a:r>
              <a:rPr lang="tr-TR" sz="3200" dirty="0" smtClean="0">
                <a:latin typeface="Calibri" pitchFamily="34" charset="0"/>
              </a:rPr>
              <a:t>Yetkilendirilmiş gümrük müşavirliği sisteminin daha etkin ve verimli işlemesini sağlayacak açıklama ve düzenlemeleri belirlemek amacıyla ortaya konmuştur.</a:t>
            </a:r>
            <a:endParaRPr lang="tr-TR" sz="3200" dirty="0">
              <a:latin typeface="Calibri" pitchFamily="34" charset="0"/>
            </a:endParaRPr>
          </a:p>
        </p:txBody>
      </p:sp>
      <p:sp>
        <p:nvSpPr>
          <p:cNvPr id="5" name="1 Başlık"/>
          <p:cNvSpPr txBox="1">
            <a:spLocks/>
          </p:cNvSpPr>
          <p:nvPr/>
        </p:nvSpPr>
        <p:spPr>
          <a:xfrm>
            <a:off x="467544" y="0"/>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Calibri" pitchFamily="34" charset="0"/>
                <a:ea typeface="+mj-ea"/>
                <a:cs typeface="+mj-cs"/>
              </a:rPr>
              <a:t>II. Yasal Dayanak</a:t>
            </a:r>
            <a:endParaRPr kumimoji="0" lang="tr-TR"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Calibri" pitchFamily="34" charset="0"/>
              <a:ea typeface="+mj-ea"/>
              <a:cs typeface="+mj-cs"/>
            </a:endParaRPr>
          </a:p>
        </p:txBody>
      </p:sp>
      <p:sp>
        <p:nvSpPr>
          <p:cNvPr id="6" name="5 Slayt Numarası Yer Tutucusu"/>
          <p:cNvSpPr>
            <a:spLocks noGrp="1"/>
          </p:cNvSpPr>
          <p:nvPr>
            <p:ph type="sldNum" sz="quarter" idx="12"/>
          </p:nvPr>
        </p:nvSpPr>
        <p:spPr/>
        <p:txBody>
          <a:bodyPr/>
          <a:lstStyle/>
          <a:p>
            <a:fld id="{84B74D6A-9605-4735-94EC-669552EDBAF7}" type="slidenum">
              <a:rPr lang="tr-TR" smtClean="0"/>
              <a:pPr/>
              <a:t>8</a:t>
            </a:fld>
            <a:endParaRPr lang="tr-TR" dirty="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2"/>
          </p:nvPr>
        </p:nvSpPr>
        <p:spPr>
          <a:xfrm>
            <a:off x="0" y="2636912"/>
            <a:ext cx="4040188" cy="1224135"/>
          </a:xfrm>
          <a:solidFill>
            <a:schemeClr val="accent1"/>
          </a:solidFill>
        </p:spPr>
        <p:style>
          <a:lnRef idx="1">
            <a:schemeClr val="dk1"/>
          </a:lnRef>
          <a:fillRef idx="2">
            <a:schemeClr val="dk1"/>
          </a:fillRef>
          <a:effectRef idx="1">
            <a:schemeClr val="dk1"/>
          </a:effectRef>
          <a:fontRef idx="minor">
            <a:schemeClr val="dk1"/>
          </a:fontRef>
        </p:style>
        <p:txBody>
          <a:bodyPr anchor="ctr">
            <a:normAutofit/>
          </a:bodyPr>
          <a:lstStyle/>
          <a:p>
            <a:pPr algn="ctr">
              <a:buNone/>
            </a:pPr>
            <a:r>
              <a:rPr lang="tr-TR" sz="2200" b="1" dirty="0" smtClean="0">
                <a:solidFill>
                  <a:schemeClr val="bg1">
                    <a:lumMod val="95000"/>
                  </a:schemeClr>
                </a:solidFill>
                <a:effectLst>
                  <a:outerShdw blurRad="38100" dist="38100" dir="2700000" algn="tl">
                    <a:srgbClr val="000000">
                      <a:alpha val="43137"/>
                    </a:srgbClr>
                  </a:outerShdw>
                </a:effectLst>
                <a:latin typeface="Calibri" pitchFamily="34" charset="0"/>
              </a:rPr>
              <a:t>60 </a:t>
            </a:r>
            <a:r>
              <a:rPr lang="tr-TR" sz="2200" b="1" dirty="0">
                <a:solidFill>
                  <a:schemeClr val="bg1">
                    <a:lumMod val="95000"/>
                  </a:schemeClr>
                </a:solidFill>
                <a:effectLst>
                  <a:outerShdw blurRad="38100" dist="38100" dir="2700000" algn="tl">
                    <a:srgbClr val="000000">
                      <a:alpha val="43137"/>
                    </a:srgbClr>
                  </a:outerShdw>
                </a:effectLst>
                <a:latin typeface="Calibri" pitchFamily="34" charset="0"/>
              </a:rPr>
              <a:t>Seri No.lu </a:t>
            </a:r>
            <a:r>
              <a:rPr lang="tr-TR" sz="2200" b="1" dirty="0" smtClean="0">
                <a:solidFill>
                  <a:schemeClr val="bg1">
                    <a:lumMod val="95000"/>
                  </a:schemeClr>
                </a:solidFill>
                <a:effectLst>
                  <a:outerShdw blurRad="38100" dist="38100" dir="2700000" algn="tl">
                    <a:srgbClr val="000000">
                      <a:alpha val="43137"/>
                    </a:srgbClr>
                  </a:outerShdw>
                </a:effectLst>
                <a:latin typeface="Calibri" pitchFamily="34" charset="0"/>
              </a:rPr>
              <a:t>                     Gümrük Genel Tebliği  (Gümrük İşlemleri)</a:t>
            </a:r>
            <a:endParaRPr lang="tr-TR" sz="2200" b="1" dirty="0">
              <a:solidFill>
                <a:schemeClr val="bg1">
                  <a:lumMod val="95000"/>
                </a:schemeClr>
              </a:solidFill>
              <a:effectLst>
                <a:outerShdw blurRad="38100" dist="38100" dir="2700000" algn="tl">
                  <a:srgbClr val="000000">
                    <a:alpha val="43137"/>
                  </a:srgbClr>
                </a:outerShdw>
              </a:effectLst>
              <a:latin typeface="Calibri" pitchFamily="34" charset="0"/>
            </a:endParaRPr>
          </a:p>
        </p:txBody>
      </p:sp>
      <p:sp>
        <p:nvSpPr>
          <p:cNvPr id="7" name="6 İçerik Yer Tutucusu"/>
          <p:cNvSpPr>
            <a:spLocks noGrp="1"/>
          </p:cNvSpPr>
          <p:nvPr>
            <p:ph sz="quarter" idx="4"/>
          </p:nvPr>
        </p:nvSpPr>
        <p:spPr>
          <a:xfrm>
            <a:off x="5102225" y="2636912"/>
            <a:ext cx="4041775" cy="1224136"/>
          </a:xfrm>
          <a:solidFill>
            <a:schemeClr val="accent1"/>
          </a:solidFill>
        </p:spPr>
        <p:style>
          <a:lnRef idx="1">
            <a:schemeClr val="dk1"/>
          </a:lnRef>
          <a:fillRef idx="2">
            <a:schemeClr val="dk1"/>
          </a:fillRef>
          <a:effectRef idx="1">
            <a:schemeClr val="dk1"/>
          </a:effectRef>
          <a:fontRef idx="minor">
            <a:schemeClr val="dk1"/>
          </a:fontRef>
        </p:style>
        <p:txBody>
          <a:bodyPr anchor="ctr">
            <a:normAutofit/>
          </a:bodyPr>
          <a:lstStyle/>
          <a:p>
            <a:pPr algn="ctr">
              <a:buNone/>
            </a:pPr>
            <a:r>
              <a:rPr lang="tr-TR" sz="2200" b="1" dirty="0" smtClean="0">
                <a:solidFill>
                  <a:schemeClr val="bg1">
                    <a:lumMod val="95000"/>
                  </a:schemeClr>
                </a:solidFill>
                <a:effectLst>
                  <a:outerShdw blurRad="38100" dist="38100" dir="2700000" algn="tl">
                    <a:srgbClr val="000000">
                      <a:alpha val="43137"/>
                    </a:srgbClr>
                  </a:outerShdw>
                </a:effectLst>
                <a:latin typeface="Calibri" pitchFamily="34" charset="0"/>
              </a:rPr>
              <a:t>1 Seri No.lu                        Gümrük Genel Tebliği      (YGM</a:t>
            </a:r>
            <a:r>
              <a:rPr lang="tr-TR" sz="2200" dirty="0" smtClean="0">
                <a:solidFill>
                  <a:schemeClr val="bg1">
                    <a:lumMod val="95000"/>
                  </a:schemeClr>
                </a:solidFill>
                <a:latin typeface="Calibri" pitchFamily="34" charset="0"/>
              </a:rPr>
              <a:t>)</a:t>
            </a:r>
            <a:endParaRPr lang="tr-TR" sz="2200" dirty="0">
              <a:solidFill>
                <a:schemeClr val="bg1">
                  <a:lumMod val="95000"/>
                </a:schemeClr>
              </a:solidFill>
              <a:latin typeface="Calibri" pitchFamily="34" charset="0"/>
            </a:endParaRPr>
          </a:p>
        </p:txBody>
      </p:sp>
      <p:sp>
        <p:nvSpPr>
          <p:cNvPr id="8" name="7 Metin kutusu"/>
          <p:cNvSpPr txBox="1"/>
          <p:nvPr/>
        </p:nvSpPr>
        <p:spPr>
          <a:xfrm>
            <a:off x="4139952" y="2708920"/>
            <a:ext cx="737702" cy="707886"/>
          </a:xfrm>
          <a:prstGeom prst="rect">
            <a:avLst/>
          </a:prstGeom>
          <a:noFill/>
        </p:spPr>
        <p:txBody>
          <a:bodyPr wrap="none" rtlCol="0">
            <a:spAutoFit/>
          </a:bodyPr>
          <a:lstStyle/>
          <a:p>
            <a:r>
              <a:rPr lang="tr-TR" sz="4000" b="1" dirty="0" smtClean="0">
                <a:solidFill>
                  <a:srgbClr val="002060"/>
                </a:solidFill>
                <a:latin typeface="Calibri" pitchFamily="34" charset="0"/>
              </a:rPr>
              <a:t>VE</a:t>
            </a:r>
            <a:endParaRPr lang="tr-TR" sz="4000" b="1" dirty="0">
              <a:solidFill>
                <a:srgbClr val="002060"/>
              </a:solidFill>
              <a:latin typeface="Calibri" pitchFamily="34" charset="0"/>
            </a:endParaRPr>
          </a:p>
        </p:txBody>
      </p:sp>
      <p:sp>
        <p:nvSpPr>
          <p:cNvPr id="10" name="9 Metin kutusu"/>
          <p:cNvSpPr txBox="1"/>
          <p:nvPr/>
        </p:nvSpPr>
        <p:spPr>
          <a:xfrm>
            <a:off x="0" y="404664"/>
            <a:ext cx="9144000" cy="1323439"/>
          </a:xfrm>
          <a:prstGeom prst="rect">
            <a:avLst/>
          </a:prstGeom>
          <a:noFill/>
        </p:spPr>
        <p:txBody>
          <a:bodyPr wrap="square" rtlCol="0">
            <a:spAutoFit/>
          </a:bodyPr>
          <a:lstStyle/>
          <a:p>
            <a:pPr algn="ctr"/>
            <a:r>
              <a:rPr lang="tr-TR" sz="4000" b="1" i="1" dirty="0" smtClean="0">
                <a:solidFill>
                  <a:schemeClr val="tx2"/>
                </a:solidFill>
                <a:latin typeface="Calibri" pitchFamily="34" charset="0"/>
              </a:rPr>
              <a:t>2 Seri No.lu Gümrük Genel Tebliği (YGM) </a:t>
            </a:r>
            <a:r>
              <a:rPr lang="tr-TR" sz="4000" b="1" dirty="0" smtClean="0">
                <a:solidFill>
                  <a:schemeClr val="tx2"/>
                </a:solidFill>
                <a:latin typeface="Calibri" pitchFamily="34" charset="0"/>
              </a:rPr>
              <a:t>ile</a:t>
            </a:r>
            <a:endParaRPr lang="tr-TR" sz="4000" b="1" dirty="0">
              <a:solidFill>
                <a:schemeClr val="tx2"/>
              </a:solidFill>
              <a:latin typeface="Calibri" pitchFamily="34" charset="0"/>
            </a:endParaRPr>
          </a:p>
        </p:txBody>
      </p:sp>
      <p:sp>
        <p:nvSpPr>
          <p:cNvPr id="11" name="10 Metin kutusu"/>
          <p:cNvSpPr txBox="1"/>
          <p:nvPr/>
        </p:nvSpPr>
        <p:spPr>
          <a:xfrm>
            <a:off x="1331640" y="4725144"/>
            <a:ext cx="6552728" cy="769441"/>
          </a:xfrm>
          <a:prstGeom prst="rect">
            <a:avLst/>
          </a:prstGeom>
          <a:noFill/>
        </p:spPr>
        <p:txBody>
          <a:bodyPr wrap="square" rtlCol="0">
            <a:spAutoFit/>
          </a:bodyPr>
          <a:lstStyle/>
          <a:p>
            <a:pPr algn="ctr"/>
            <a:r>
              <a:rPr lang="tr-TR" sz="4400" b="1" u="sng" dirty="0" smtClean="0">
                <a:solidFill>
                  <a:srgbClr val="FF0000"/>
                </a:solidFill>
                <a:effectLst>
                  <a:outerShdw blurRad="38100" dist="38100" dir="2700000" algn="tl">
                    <a:srgbClr val="000000">
                      <a:alpha val="43137"/>
                    </a:srgbClr>
                  </a:outerShdw>
                </a:effectLst>
                <a:latin typeface="Calibri" pitchFamily="34" charset="0"/>
              </a:rPr>
              <a:t>Yürürlükten kaldırılmıştır.</a:t>
            </a:r>
            <a:endParaRPr lang="tr-TR" sz="4400" dirty="0">
              <a:solidFill>
                <a:srgbClr val="FF0000"/>
              </a:solidFill>
              <a:latin typeface="Calibri" pitchFamily="34" charset="0"/>
            </a:endParaRPr>
          </a:p>
        </p:txBody>
      </p:sp>
      <p:sp>
        <p:nvSpPr>
          <p:cNvPr id="9" name="8 Slayt Numarası Yer Tutucusu"/>
          <p:cNvSpPr>
            <a:spLocks noGrp="1"/>
          </p:cNvSpPr>
          <p:nvPr>
            <p:ph type="sldNum" sz="quarter" idx="12"/>
          </p:nvPr>
        </p:nvSpPr>
        <p:spPr/>
        <p:txBody>
          <a:bodyPr/>
          <a:lstStyle/>
          <a:p>
            <a:fld id="{84B74D6A-9605-4735-94EC-669552EDBAF7}" type="slidenum">
              <a:rPr lang="tr-TR" smtClean="0"/>
              <a:pPr/>
              <a:t>9</a:t>
            </a:fld>
            <a:endParaRPr lang="tr-TR"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down)">
                                      <p:cBhvr>
                                        <p:cTn id="15" dur="500"/>
                                        <p:tgtEl>
                                          <p:spTgt spid="8">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bg/>
                                          </p:spTgt>
                                        </p:tgtEl>
                                        <p:attrNameLst>
                                          <p:attrName>style.visibility</p:attrName>
                                        </p:attrNameLst>
                                      </p:cBhvr>
                                      <p:to>
                                        <p:strVal val="visible"/>
                                      </p:to>
                                    </p:set>
                                    <p:animEffect transition="in" filter="wipe(down)">
                                      <p:cBhvr>
                                        <p:cTn id="18" dur="500"/>
                                        <p:tgtEl>
                                          <p:spTgt spid="7">
                                            <p:bg/>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down)">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P spid="8" grpId="0" build="p"/>
      <p:bldP spid="11"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ma1">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4668</TotalTime>
  <Words>5154</Words>
  <Application>Microsoft Office PowerPoint</Application>
  <PresentationFormat>Ekran Gösterisi (4:3)</PresentationFormat>
  <Paragraphs>400</Paragraphs>
  <Slides>52</Slides>
  <Notes>35</Notes>
  <HiddenSlides>0</HiddenSlides>
  <MMClips>0</MMClips>
  <ScaleCrop>false</ScaleCrop>
  <HeadingPairs>
    <vt:vector size="4" baseType="variant">
      <vt:variant>
        <vt:lpstr>Tema</vt:lpstr>
      </vt:variant>
      <vt:variant>
        <vt:i4>1</vt:i4>
      </vt:variant>
      <vt:variant>
        <vt:lpstr>Slayt Başlıkları</vt:lpstr>
      </vt:variant>
      <vt:variant>
        <vt:i4>52</vt:i4>
      </vt:variant>
    </vt:vector>
  </HeadingPairs>
  <TitlesOfParts>
    <vt:vector size="53" baseType="lpstr">
      <vt:lpstr>Tema1</vt:lpstr>
      <vt:lpstr>TIR İŞLEMLERİ AÇISINDAN YETKİLENDİRİLMİŞ GÜMRÜK MÜŞAVİRLİĞİ</vt:lpstr>
      <vt:lpstr>KAPSAM</vt:lpstr>
      <vt:lpstr>Slayt 3</vt:lpstr>
      <vt:lpstr>Faydaları</vt:lpstr>
      <vt:lpstr>II. YGM’nin Sorumlulukları</vt:lpstr>
      <vt:lpstr>Slayt 6</vt:lpstr>
      <vt:lpstr>II. Yasal Dayanak</vt:lpstr>
      <vt:lpstr>d) 2 Seri No.lu Gümrük Genel Tebliği (YGM)</vt:lpstr>
      <vt:lpstr>Slayt 9</vt:lpstr>
      <vt:lpstr>III. Dönüm Noktası  (2009/100 Sayılı Genelge)</vt:lpstr>
      <vt:lpstr>KARA ve DEMİR YOLU İLE GELEN EŞYA</vt:lpstr>
      <vt:lpstr>TIR karnesi kapsamında taşınan eşyanın tek alıcıya ait olması halinde yapılacak işlemler</vt:lpstr>
      <vt:lpstr>b.  TIR karnesi ile gerçekleştirilen parsiyel taşımacılık kapsamı eşya için yapılacak işlemler</vt:lpstr>
      <vt:lpstr>Slayt 14</vt:lpstr>
      <vt:lpstr>IV. TIR İşlemlerinde YGM’nin Sorumluluğu</vt:lpstr>
      <vt:lpstr>Ancak;</vt:lpstr>
      <vt:lpstr>2 Seri No.lu YGM Tebliğinin 13/4 Maddesine göre;</vt:lpstr>
      <vt:lpstr>… antrepoda görevli memurlarca       yapılması öngörülen</vt:lpstr>
      <vt:lpstr>Slayt 19</vt:lpstr>
      <vt:lpstr>Slayt 20</vt:lpstr>
      <vt:lpstr>Kontroller sırasında YGM’lere düşen sorumluluk;</vt:lpstr>
      <vt:lpstr>Eşyanın boşaltılması ve teslim alınmasından sonra;</vt:lpstr>
      <vt:lpstr>....</vt:lpstr>
      <vt:lpstr>Kaşe uygulamasına DİKKAT!</vt:lpstr>
      <vt:lpstr>Parsiyel taşımalarda TIR karnesi işlemleri</vt:lpstr>
      <vt:lpstr>Araç ve eşyayı bir gümrüğe sevk edecek olan “boşaltma yapılan son antrepo” da yapılacak işlemler </vt:lpstr>
      <vt:lpstr>Son varış gümrük idaresinde</vt:lpstr>
      <vt:lpstr>Volet-2 yapraklarının gümrük idaresine teslimi</vt:lpstr>
      <vt:lpstr>Eksiklik/fazlalık takibatında YGM’lere düşen sorumluluk;</vt:lpstr>
      <vt:lpstr>Eksiklik ve fazlalık takibine ilişkin olarak;</vt:lpstr>
      <vt:lpstr>TIR karnesinde eksiklik ve fazlalık takibatı</vt:lpstr>
      <vt:lpstr>“3 aylık” süre</vt:lpstr>
      <vt:lpstr>Belge ibraz edilmedi ya da  geçerli değil ise;</vt:lpstr>
      <vt:lpstr>“Fazla eşya” çıkması durumunda ise;</vt:lpstr>
      <vt:lpstr>V. Karşılaşılan Sorunlar</vt:lpstr>
      <vt:lpstr>V. Karşılaşılan Sorunlar (II)</vt:lpstr>
      <vt:lpstr> </vt:lpstr>
      <vt:lpstr>Slayt 38</vt:lpstr>
      <vt:lpstr>Slayt 39</vt:lpstr>
      <vt:lpstr>Slayt 40</vt:lpstr>
      <vt:lpstr>TIR Transit Takip Takip Programı Volet-2 ekranına girilir.  </vt:lpstr>
      <vt:lpstr>İşlemler Menüsünden “Antrepo Bilgileri” başlığına gelinerek kap miktarı ile ilgili yapılan hatalar düzeltilebilir. </vt:lpstr>
      <vt:lpstr>Slayt 43</vt:lpstr>
      <vt:lpstr>Slayt 44</vt:lpstr>
      <vt:lpstr>Slayt 45</vt:lpstr>
      <vt:lpstr>Slayt 46</vt:lpstr>
      <vt:lpstr>Slayt 47</vt:lpstr>
      <vt:lpstr>Slayt 48</vt:lpstr>
      <vt:lpstr>Slayt 49</vt:lpstr>
      <vt:lpstr>Slayt 50</vt:lpstr>
      <vt:lpstr>"TIR karnesi Muayene Onay İşlemleri“ne girilerek belirli aralıklarda onaylanmayan karnelerin tespit edilmesi, onaylanmasına engel bir durum bulunmaması halinde de onay işlemin tamamlanması GÜVAS kayıtlarındaki veri birikimini engelleyecektir. </vt:lpstr>
      <vt:lpstr>Slayt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TIR İŞLEMLERİ AÇISINDAN YGM’LERİN SORUMLULUKLARI</dc:title>
  <dc:creator>Koray</dc:creator>
  <cp:lastModifiedBy>Koray</cp:lastModifiedBy>
  <cp:revision>357</cp:revision>
  <dcterms:created xsi:type="dcterms:W3CDTF">2011-05-23T17:27:20Z</dcterms:created>
  <dcterms:modified xsi:type="dcterms:W3CDTF">2011-06-19T20:49:03Z</dcterms:modified>
</cp:coreProperties>
</file>