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23"/>
  </p:notesMasterIdLst>
  <p:handoutMasterIdLst>
    <p:handoutMasterId r:id="rId24"/>
  </p:handoutMasterIdLst>
  <p:sldIdLst>
    <p:sldId id="256" r:id="rId2"/>
    <p:sldId id="257" r:id="rId3"/>
    <p:sldId id="258" r:id="rId4"/>
    <p:sldId id="324" r:id="rId5"/>
    <p:sldId id="327" r:id="rId6"/>
    <p:sldId id="309" r:id="rId7"/>
    <p:sldId id="262" r:id="rId8"/>
    <p:sldId id="270" r:id="rId9"/>
    <p:sldId id="264" r:id="rId10"/>
    <p:sldId id="325" r:id="rId11"/>
    <p:sldId id="273" r:id="rId12"/>
    <p:sldId id="265" r:id="rId13"/>
    <p:sldId id="266" r:id="rId14"/>
    <p:sldId id="267" r:id="rId15"/>
    <p:sldId id="279" r:id="rId16"/>
    <p:sldId id="280" r:id="rId17"/>
    <p:sldId id="326" r:id="rId18"/>
    <p:sldId id="275" r:id="rId19"/>
    <p:sldId id="276" r:id="rId20"/>
    <p:sldId id="277" r:id="rId21"/>
    <p:sldId id="308" r:id="rId22"/>
  </p:sldIdLst>
  <p:sldSz cx="9144000" cy="6858000" type="screen4x3"/>
  <p:notesSz cx="6797675" cy="9926638"/>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2D168E"/>
    <a:srgbClr val="E082B8"/>
    <a:srgbClr val="732B60"/>
    <a:srgbClr val="0000FF"/>
    <a:srgbClr val="902A4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2" autoAdjust="0"/>
    <p:restoredTop sz="79751" autoAdjust="0"/>
  </p:normalViewPr>
  <p:slideViewPr>
    <p:cSldViewPr>
      <p:cViewPr varScale="1">
        <p:scale>
          <a:sx n="40" d="100"/>
          <a:sy n="40" d="100"/>
        </p:scale>
        <p:origin x="-1374" y="-102"/>
      </p:cViewPr>
      <p:guideLst>
        <p:guide orient="horz" pos="2160"/>
        <p:guide pos="2880"/>
      </p:guideLst>
    </p:cSldViewPr>
  </p:slideViewPr>
  <p:notesTextViewPr>
    <p:cViewPr>
      <p:scale>
        <a:sx n="100" d="100"/>
        <a:sy n="100" d="100"/>
      </p:scale>
      <p:origin x="0" y="924"/>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1B9241B8-1F02-4BC6-9861-D8892BA32272}" type="datetimeFigureOut">
              <a:rPr lang="tr-TR" smtClean="0"/>
              <a:pPr/>
              <a:t>23.06.2011</a:t>
            </a:fld>
            <a:endParaRPr lang="tr-TR"/>
          </a:p>
        </p:txBody>
      </p:sp>
      <p:sp>
        <p:nvSpPr>
          <p:cNvPr id="4" name="3 Altbilgi Yer Tutucusu"/>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tr-TR"/>
          </a:p>
        </p:txBody>
      </p:sp>
      <p:sp>
        <p:nvSpPr>
          <p:cNvPr id="5" name="4 Slayt Numarası Yer Tutucusu"/>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0DFA493F-86EF-4F5E-8DAE-8B41109F7BA7}" type="slidenum">
              <a:rPr lang="tr-TR" smtClean="0"/>
              <a:pPr/>
              <a:t>‹#›</a:t>
            </a:fld>
            <a:endParaRPr lang="tr-T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BFBF3EF6-9C46-471B-B335-54B58BF8B1ED}" type="datetimeFigureOut">
              <a:rPr lang="tr-TR" smtClean="0"/>
              <a:pPr/>
              <a:t>23.06.2011</a:t>
            </a:fld>
            <a:endParaRPr lang="tr-TR"/>
          </a:p>
        </p:txBody>
      </p:sp>
      <p:sp>
        <p:nvSpPr>
          <p:cNvPr id="4" name="3 Slayt Görüntüsü Yer Tutucusu"/>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9A8618B7-47BF-4D56-A2F5-7AE75F9624A3}"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baseline="0" dirty="0" smtClean="0"/>
              <a:t>Sunumumda</a:t>
            </a:r>
            <a:r>
              <a:rPr lang="tr-TR" baseline="0" dirty="0" smtClean="0"/>
              <a:t>, sizlere TIR Sisteminin genel bir çerçevesini çizmeye çalışacağım.</a:t>
            </a:r>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1</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Bildiğiniz üzere; TIR Sistemi 4 temel ayak üzerine kurulmuştur; bunlar TIR Karne hamilleri, gümrük idaresi,</a:t>
            </a:r>
            <a:r>
              <a:rPr lang="tr-TR" baseline="0" dirty="0" smtClean="0"/>
              <a:t> </a:t>
            </a:r>
            <a:r>
              <a:rPr lang="tr-TR" sz="1200" dirty="0" smtClean="0">
                <a:solidFill>
                  <a:srgbClr val="002060"/>
                </a:solidFill>
              </a:rPr>
              <a:t>Ulusal kefil kuruluş ,Türkiye’de Ulusal kefil kuruluşun TOBB</a:t>
            </a:r>
            <a:r>
              <a:rPr lang="tr-TR" sz="1200" baseline="0" dirty="0" smtClean="0">
                <a:solidFill>
                  <a:srgbClr val="002060"/>
                </a:solidFill>
              </a:rPr>
              <a:t> olduğunu</a:t>
            </a:r>
            <a:r>
              <a:rPr lang="tr-TR" sz="1200" dirty="0" smtClean="0">
                <a:solidFill>
                  <a:srgbClr val="002060"/>
                </a:solidFill>
              </a:rPr>
              <a:t> ve Uluslararası kefil kuruluş yani IRU</a:t>
            </a:r>
            <a:r>
              <a:rPr lang="tr-TR" sz="1200" baseline="0" dirty="0" smtClean="0">
                <a:solidFill>
                  <a:srgbClr val="002060"/>
                </a:solidFill>
              </a:rPr>
              <a:t> olduğunu hatırlatmak istiyorum</a:t>
            </a:r>
            <a:r>
              <a:rPr lang="tr-TR" sz="1200" dirty="0" smtClean="0">
                <a:solidFill>
                  <a:srgbClr val="002060"/>
                </a:solidFill>
              </a:rPr>
              <a:t>.</a:t>
            </a:r>
          </a:p>
          <a:p>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10</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tr-TR" dirty="0" smtClean="0"/>
              <a:t>Bu</a:t>
            </a:r>
            <a:r>
              <a:rPr lang="tr-TR" baseline="0" dirty="0" smtClean="0"/>
              <a:t> </a:t>
            </a:r>
            <a:r>
              <a:rPr lang="tr-TR" dirty="0" smtClean="0"/>
              <a:t>uluslararası garanti sistemi</a:t>
            </a:r>
            <a:r>
              <a:rPr lang="tr-TR" baseline="0" dirty="0" smtClean="0"/>
              <a:t> çerçevesinde; </a:t>
            </a:r>
            <a:r>
              <a:rPr lang="tr-TR" sz="1200" kern="1200" baseline="0" dirty="0" smtClean="0">
                <a:solidFill>
                  <a:schemeClr val="accent4">
                    <a:lumMod val="75000"/>
                  </a:schemeClr>
                </a:solidFill>
                <a:latin typeface="+mn-lt"/>
                <a:ea typeface="+mn-ea"/>
                <a:cs typeface="+mn-cs"/>
              </a:rPr>
              <a:t>t</a:t>
            </a:r>
            <a:r>
              <a:rPr lang="tr-TR" sz="1200" dirty="0" smtClean="0">
                <a:solidFill>
                  <a:schemeClr val="accent4">
                    <a:lumMod val="75000"/>
                  </a:schemeClr>
                </a:solidFill>
              </a:rPr>
              <a:t>üm ulusal kefil kuruluşlar TIR Sistemine dahil olan ülkelerin tamamını birbirine bağlayan ve Uluslararası</a:t>
            </a:r>
            <a:r>
              <a:rPr lang="tr-TR" sz="1200" baseline="0" dirty="0" smtClean="0">
                <a:solidFill>
                  <a:schemeClr val="accent4">
                    <a:lumMod val="75000"/>
                  </a:schemeClr>
                </a:solidFill>
              </a:rPr>
              <a:t> Karayolu Taşımacıları Birliği</a:t>
            </a:r>
            <a:r>
              <a:rPr lang="tr-TR" sz="1200" dirty="0" smtClean="0">
                <a:solidFill>
                  <a:schemeClr val="accent4">
                    <a:lumMod val="75000"/>
                  </a:schemeClr>
                </a:solidFill>
              </a:rPr>
              <a:t> tarafından  desteklenen bir teminat zinciri oluşturmaktadır. </a:t>
            </a:r>
          </a:p>
          <a:p>
            <a:endParaRPr lang="tr-TR" sz="1200" kern="1200" baseline="0" dirty="0" smtClean="0">
              <a:solidFill>
                <a:schemeClr val="accent4">
                  <a:lumMod val="75000"/>
                </a:schemeClr>
              </a:solidFill>
              <a:latin typeface="+mn-lt"/>
              <a:ea typeface="+mn-ea"/>
              <a:cs typeface="+mn-cs"/>
            </a:endParaRPr>
          </a:p>
          <a:p>
            <a:r>
              <a:rPr lang="tr-TR" sz="1200" kern="1200" baseline="0" dirty="0" smtClean="0">
                <a:solidFill>
                  <a:schemeClr val="accent4">
                    <a:lumMod val="75000"/>
                  </a:schemeClr>
                </a:solidFill>
                <a:latin typeface="+mn-lt"/>
                <a:ea typeface="+mn-ea"/>
                <a:cs typeface="+mn-cs"/>
              </a:rPr>
              <a:t>Bu hususla bağlantılı olarak; h</a:t>
            </a:r>
            <a:r>
              <a:rPr lang="tr-TR" sz="1200" kern="1200" baseline="0" dirty="0" smtClean="0">
                <a:solidFill>
                  <a:schemeClr val="tx1"/>
                </a:solidFill>
                <a:latin typeface="+mn-lt"/>
                <a:ea typeface="+mn-ea"/>
                <a:cs typeface="+mn-cs"/>
              </a:rPr>
              <a:t>erhangi bir usulsüzlük durumunda, kefil kuruluşa başvurulmadan önce, gümrük makamlarının mümkün olan hallerde, doğrudan sorumlu kişiden ödeme talep etmeleri gerekmektedir. Sorumlu kişiden tahsilatın yapılamaması durumunda, her zaman usulsüzlüğün fark edildiği ülkedeki gümrük makamları o ülkedeki kefil kuruluşa müracaat eder, böylece mesele bu ülke içinde çözümlenir. Teminat zinciri kapsamındaysa </a:t>
            </a:r>
            <a:r>
              <a:rPr lang="tr-TR" sz="1200" b="0" dirty="0" smtClean="0"/>
              <a:t>Uluslararası Kefil Kuruluş (IRU)’ya; IRU </a:t>
            </a:r>
            <a:r>
              <a:rPr lang="tr-TR" sz="1200" b="0" kern="1200" baseline="0" dirty="0" smtClean="0">
                <a:solidFill>
                  <a:schemeClr val="tx1"/>
                </a:solidFill>
                <a:latin typeface="+mn-lt"/>
                <a:ea typeface="+mn-ea"/>
                <a:cs typeface="+mn-cs"/>
              </a:rPr>
              <a:t> </a:t>
            </a:r>
            <a:r>
              <a:rPr lang="tr-TR" b="0" dirty="0" smtClean="0"/>
              <a:t>IRU </a:t>
            </a:r>
            <a:r>
              <a:rPr lang="tr-TR" b="0" dirty="0" err="1" smtClean="0"/>
              <a:t>nezdindeki</a:t>
            </a:r>
            <a:r>
              <a:rPr lang="tr-TR" b="0" dirty="0" smtClean="0"/>
              <a:t> sigorta şirketi (AXA SİGORTA)’ya</a:t>
            </a:r>
            <a:r>
              <a:rPr lang="tr-TR" b="0" baseline="0" dirty="0" smtClean="0"/>
              <a:t>; </a:t>
            </a:r>
            <a:r>
              <a:rPr lang="tr-TR" b="0" dirty="0" smtClean="0"/>
              <a:t>AXA SİGORTA yerel</a:t>
            </a:r>
            <a:r>
              <a:rPr lang="tr-TR" b="0" baseline="0" dirty="0" smtClean="0"/>
              <a:t> sigorta şirketine ve o da son olarak karne hamiline başvurarak alacağın tahsil sürecini sona erdirmektedir.</a:t>
            </a:r>
            <a:endParaRPr lang="tr-TR" dirty="0" smtClean="0"/>
          </a:p>
          <a:p>
            <a:pPr marL="0" marR="0" indent="0" algn="just" defTabSz="914400" rtl="0" eaLnBrk="1" fontAlgn="auto" latinLnBrk="0" hangingPunct="1">
              <a:lnSpc>
                <a:spcPct val="100000"/>
              </a:lnSpc>
              <a:spcBef>
                <a:spcPts val="0"/>
              </a:spcBef>
              <a:spcAft>
                <a:spcPts val="0"/>
              </a:spcAft>
              <a:buClrTx/>
              <a:buSzTx/>
              <a:buFontTx/>
              <a:buNone/>
              <a:tabLst/>
              <a:defRPr/>
            </a:pPr>
            <a:endParaRPr lang="tr-TR" dirty="0" smtClean="0"/>
          </a:p>
        </p:txBody>
      </p:sp>
      <p:sp>
        <p:nvSpPr>
          <p:cNvPr id="4" name="3 Slayt Numarası Yer Tutucusu"/>
          <p:cNvSpPr>
            <a:spLocks noGrp="1"/>
          </p:cNvSpPr>
          <p:nvPr>
            <p:ph type="sldNum" sz="quarter" idx="10"/>
          </p:nvPr>
        </p:nvSpPr>
        <p:spPr/>
        <p:txBody>
          <a:bodyPr/>
          <a:lstStyle/>
          <a:p>
            <a:fld id="{9A8618B7-47BF-4D56-A2F5-7AE75F9624A3}" type="slidenum">
              <a:rPr lang="tr-TR" smtClean="0"/>
              <a:pPr/>
              <a:t>11</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algn="just">
              <a:buFont typeface="Wingdings" pitchFamily="2" charset="2"/>
              <a:buChar char="Ø"/>
            </a:pPr>
            <a:r>
              <a:rPr lang="tr-TR" sz="1200" b="1" kern="1200" baseline="0" dirty="0" smtClean="0">
                <a:solidFill>
                  <a:schemeClr val="tx1"/>
                </a:solidFill>
                <a:latin typeface="+mn-lt"/>
                <a:ea typeface="+mn-ea"/>
                <a:cs typeface="+mn-cs"/>
              </a:rPr>
              <a:t>TIR Sisteminin dayandığı üçüncü temel unsuru TIR Karnesi, TIR sisteminin idari belkemiğini oluşturmaktadır. </a:t>
            </a:r>
          </a:p>
          <a:p>
            <a:pPr algn="just">
              <a:buFont typeface="Wingdings" pitchFamily="2" charset="2"/>
              <a:buChar char="Ø"/>
            </a:pPr>
            <a:r>
              <a:rPr lang="tr-TR" sz="1200" b="1" kern="1200" baseline="0" dirty="0" smtClean="0">
                <a:solidFill>
                  <a:schemeClr val="tx1"/>
                </a:solidFill>
                <a:latin typeface="+mn-lt"/>
                <a:ea typeface="+mn-ea"/>
                <a:cs typeface="+mn-cs"/>
              </a:rPr>
              <a:t>Belge, TIR sistemi kapsamında taşınan mallara yönelik uluslararası bir teminatın mevcudiyetine dair kanıt sağlamakla birlikte gümrük beyannamesi yerine de geçer.</a:t>
            </a:r>
          </a:p>
          <a:p>
            <a:pPr algn="just">
              <a:buFont typeface="Wingdings" pitchFamily="2" charset="2"/>
              <a:buChar char="Ø"/>
            </a:pPr>
            <a:r>
              <a:rPr lang="tr-TR" sz="1200" b="1" kern="1200" baseline="0" dirty="0" smtClean="0">
                <a:solidFill>
                  <a:schemeClr val="tx1"/>
                </a:solidFill>
                <a:latin typeface="+mn-lt"/>
                <a:ea typeface="+mn-ea"/>
                <a:cs typeface="+mn-cs"/>
              </a:rPr>
              <a:t>TIR Karneleri, IRU tarafından imzalanan sözleşme taahhüdünde ortaya konan koşullar uyarınca IRU tarafından düzenlenerek ulusal kefil kuruluşlara dağıtılmaktadır. Her kefil kuruluş da taahhüt bildiriminde ortaya konan şartlara uygun olarak kendi ülkesindeki nakliyecilere TIR Karnesi düzenlemektedir. </a:t>
            </a:r>
          </a:p>
          <a:p>
            <a:pPr algn="just">
              <a:buFont typeface="Wingdings" pitchFamily="2" charset="2"/>
              <a:buChar char="Ø"/>
            </a:pPr>
            <a:r>
              <a:rPr lang="tr-TR" sz="1200" b="1" kern="1200" baseline="0" dirty="0" smtClean="0">
                <a:solidFill>
                  <a:schemeClr val="tx1"/>
                </a:solidFill>
                <a:latin typeface="+mn-lt"/>
                <a:ea typeface="+mn-ea"/>
                <a:cs typeface="+mn-cs"/>
              </a:rPr>
              <a:t> En önemlisi; s</a:t>
            </a:r>
            <a:r>
              <a:rPr lang="tr-TR" b="1" dirty="0" smtClean="0"/>
              <a:t>adece iyi niyetli hamillerin TIR Karnesi kullanmasına izin verilerek TIR sistemine güveni artırır.</a:t>
            </a:r>
            <a:r>
              <a:rPr lang="tr-TR" dirty="0" smtClean="0"/>
              <a:t/>
            </a:r>
            <a:br>
              <a:rPr lang="tr-TR" dirty="0" smtClean="0"/>
            </a:br>
            <a:endParaRPr lang="tr-TR" sz="1200" kern="1200" baseline="0" dirty="0" smtClean="0">
              <a:solidFill>
                <a:schemeClr val="tx1"/>
              </a:solidFill>
              <a:latin typeface="+mn-lt"/>
              <a:ea typeface="+mn-ea"/>
              <a:cs typeface="+mn-cs"/>
            </a:endParaRPr>
          </a:p>
          <a:p>
            <a:pPr algn="just"/>
            <a:r>
              <a:rPr lang="tr-TR" sz="1200" kern="1200" baseline="0" dirty="0" smtClean="0">
                <a:solidFill>
                  <a:schemeClr val="tx1"/>
                </a:solidFill>
                <a:latin typeface="+mn-lt"/>
                <a:ea typeface="+mn-ea"/>
                <a:cs typeface="+mn-cs"/>
              </a:rPr>
              <a:t>TIR Karnesinin kapak sayfası ve içinde yer alan iki set halindeki yaprak ve dip koçanları serisi gümrük makamları tarafından gerçekleştirilecek kontroller ve teminat sisteminin işleyişi bakımından TIR Karnesinin önemli işlevini temsil etmektedir. TIR kapsamında taşımanın gerçekleştiği her ülkede iki yaprak ve iki dip koçanından oluşan bir set kullanılır.</a:t>
            </a:r>
          </a:p>
          <a:p>
            <a:pPr algn="just"/>
            <a:r>
              <a:rPr lang="tr-TR" sz="1200" kern="1200" baseline="0" dirty="0" smtClean="0">
                <a:solidFill>
                  <a:schemeClr val="tx1"/>
                </a:solidFill>
                <a:latin typeface="+mn-lt"/>
                <a:ea typeface="+mn-ea"/>
                <a:cs typeface="+mn-cs"/>
              </a:rPr>
              <a:t>TIR Karnesi, hareket gümrüğünde düzenleyici kurulusun müsaade ettiği süre içinde isleme konmuş olması kaydıyla, TIR işleminin varış gümrük idaresinde tamamlanmasına kadar geçerli kalır.</a:t>
            </a:r>
          </a:p>
          <a:p>
            <a:pPr algn="just"/>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12</a:t>
            </a:fld>
            <a:endParaRPr lang="tr-T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lnSpcReduction="10000"/>
          </a:bodyPr>
          <a:lstStyle/>
          <a:p>
            <a:pPr algn="just"/>
            <a:r>
              <a:rPr lang="tr-TR" sz="1200" kern="1200" baseline="0" dirty="0" smtClean="0">
                <a:solidFill>
                  <a:schemeClr val="tx1"/>
                </a:solidFill>
                <a:latin typeface="+mn-lt"/>
                <a:ea typeface="+mn-ea"/>
                <a:cs typeface="+mn-cs"/>
              </a:rPr>
              <a:t>TIR sisteminin dayandığı dördüncü temel unsur, hareket ülkesinde alınan gümrük kontrolü tedbirlerinin transit ve varış ülkelerinde de kabul edilmesi ilkesidir. Bu ilkenin bir sonucu olarak, TIR prosedürü uyarınca, mühürlenmiş karayolu araçları ya da </a:t>
            </a:r>
            <a:r>
              <a:rPr lang="tr-TR" sz="1200" kern="1200" baseline="0" dirty="0" err="1" smtClean="0">
                <a:solidFill>
                  <a:schemeClr val="tx1"/>
                </a:solidFill>
                <a:latin typeface="+mn-lt"/>
                <a:ea typeface="+mn-ea"/>
                <a:cs typeface="+mn-cs"/>
              </a:rPr>
              <a:t>konteynerler</a:t>
            </a:r>
            <a:r>
              <a:rPr lang="tr-TR" sz="1200" kern="1200" baseline="0" dirty="0" smtClean="0">
                <a:solidFill>
                  <a:schemeClr val="tx1"/>
                </a:solidFill>
                <a:latin typeface="+mn-lt"/>
                <a:ea typeface="+mn-ea"/>
                <a:cs typeface="+mn-cs"/>
              </a:rPr>
              <a:t> içinde taşınan mallar, genel bir kural olarak transit ülkelerdeki gümrük idareleri tarafından muayene edilmemektedir. Ancak, istisnai olarak, gümrük idarelerinin usulsüzlüklerden şüphe etmeleri halinde spot kontrolleri gerçekleştirme hakkı bulunmaktadır. Bu önemi nedeniyle, hareket gümrüğündeki</a:t>
            </a:r>
          </a:p>
          <a:p>
            <a:pPr algn="just"/>
            <a:r>
              <a:rPr lang="tr-TR" sz="1200" kern="1200" baseline="0" dirty="0" smtClean="0">
                <a:solidFill>
                  <a:schemeClr val="tx1"/>
                </a:solidFill>
                <a:latin typeface="+mn-lt"/>
                <a:ea typeface="+mn-ea"/>
                <a:cs typeface="+mn-cs"/>
              </a:rPr>
              <a:t>gümrük denetiminin özenli ve eksiksiz olması önem taşımaktadır. </a:t>
            </a:r>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13</a:t>
            </a:fld>
            <a:endParaRPr lang="tr-T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baseline="0" dirty="0" smtClean="0">
                <a:solidFill>
                  <a:schemeClr val="tx1"/>
                </a:solidFill>
                <a:latin typeface="+mn-lt"/>
                <a:ea typeface="+mn-ea"/>
                <a:cs typeface="+mn-cs"/>
              </a:rPr>
              <a:t>TIR sisteminin dayandığı dördüncü temel unsur, sisteme kontrollü giriş </a:t>
            </a:r>
          </a:p>
          <a:p>
            <a:pPr marL="88900" indent="-88900" algn="just">
              <a:lnSpc>
                <a:spcPct val="90000"/>
              </a:lnSpc>
              <a:buFont typeface="Wingdings" pitchFamily="2" charset="2"/>
              <a:buChar char="Ø"/>
              <a:defRPr/>
            </a:pPr>
            <a:r>
              <a:rPr lang="tr-TR" sz="1200" dirty="0" smtClean="0">
                <a:solidFill>
                  <a:schemeClr val="accent4">
                    <a:lumMod val="75000"/>
                  </a:schemeClr>
                </a:solidFill>
              </a:rPr>
              <a:t>Yetkili makamların yani gümrük idarelerinin ulusal kefil kuruluşu belirlerken bir takım şartlar araması gerektiğini,</a:t>
            </a:r>
          </a:p>
          <a:p>
            <a:pPr marL="88900" indent="-88900" algn="just">
              <a:lnSpc>
                <a:spcPct val="90000"/>
              </a:lnSpc>
              <a:buFont typeface="Wingdings" pitchFamily="2" charset="2"/>
              <a:buChar char="Ø"/>
              <a:defRPr/>
            </a:pPr>
            <a:r>
              <a:rPr lang="tr-TR" sz="1200" dirty="0" smtClean="0">
                <a:solidFill>
                  <a:schemeClr val="accent4">
                    <a:lumMod val="75000"/>
                  </a:schemeClr>
                </a:solidFill>
              </a:rPr>
              <a:t> Taşımacılar için ise sisteme giriş izninin, belli şartları taşıyan firmalara kefil kuruluş ile ulusal gümrük makamları tarafından verildiğini,  ifade eder.</a:t>
            </a:r>
          </a:p>
          <a:p>
            <a:pPr marL="88900" indent="-88900" algn="just">
              <a:lnSpc>
                <a:spcPct val="90000"/>
              </a:lnSpc>
              <a:buFont typeface="Wingdings" pitchFamily="2" charset="2"/>
              <a:buChar char="Ø"/>
              <a:defRPr/>
            </a:pPr>
            <a:endParaRPr lang="tr-TR" sz="1200" dirty="0" smtClean="0">
              <a:solidFill>
                <a:schemeClr val="accent4">
                  <a:lumMod val="75000"/>
                </a:schemeClr>
              </a:solidFill>
            </a:endParaRPr>
          </a:p>
          <a:p>
            <a:pPr marL="88900" indent="-88900" algn="just">
              <a:lnSpc>
                <a:spcPct val="90000"/>
              </a:lnSpc>
              <a:buFont typeface="Wingdings" pitchFamily="2" charset="2"/>
              <a:buNone/>
              <a:defRPr/>
            </a:pPr>
            <a:r>
              <a:rPr lang="tr-TR" baseline="0" dirty="0" smtClean="0"/>
              <a:t>Yani;</a:t>
            </a:r>
          </a:p>
          <a:p>
            <a:r>
              <a:rPr lang="tr-TR" baseline="0" dirty="0" smtClean="0"/>
              <a:t>TIR Sistemine giriş amacıyla; TIR Karnesi dağıtımı yapmak için ulusal birliklere</a:t>
            </a:r>
          </a:p>
          <a:p>
            <a:r>
              <a:rPr lang="tr-TR" baseline="0" dirty="0" smtClean="0"/>
              <a:t>TIR Karnesi kullanmak için gerçek ve tüzel kişilere ulusal makamlar tarafından yetki verilmesi şarttır.</a:t>
            </a:r>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14</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Ülkemizde;</a:t>
            </a:r>
            <a:r>
              <a:rPr lang="tr-TR" baseline="0" dirty="0" smtClean="0"/>
              <a:t> TIR Rejimine kabul sürecinde yetkilendirilmiş  üç kurum bulunmaktadır. Bunlar; Ulaştırma Bakanlığı, TOBB ve Gümrük Müsteşarlığı Gümrükler Kontrol Genel Müdürlüğüdür. </a:t>
            </a:r>
          </a:p>
          <a:p>
            <a:endParaRPr lang="tr-TR" baseline="0" dirty="0" smtClean="0"/>
          </a:p>
          <a:p>
            <a:r>
              <a:rPr lang="tr-TR" baseline="0" dirty="0" smtClean="0"/>
              <a:t>Süreç, </a:t>
            </a:r>
            <a:r>
              <a:rPr lang="tr-TR" sz="1200" dirty="0" smtClean="0"/>
              <a:t>TIR karnesi himayesinde uluslararası eşya taşımacılığı yapacak firmanın Ulaştırma Bakanlığından faaliyetine uygun olan uluslararası taşıma yapma yetki belgesini almasıyla başlar. Sonrasında, firma bağlı bulunduğu ticaret odası aracılığıyla, yetki belgesi</a:t>
            </a:r>
            <a:r>
              <a:rPr lang="tr-TR" sz="1200" baseline="0" dirty="0" smtClean="0"/>
              <a:t> ve diğer başvuru için gerekli </a:t>
            </a:r>
            <a:r>
              <a:rPr lang="tr-TR" sz="1200" dirty="0" smtClean="0"/>
              <a:t>bilgi ve belgeler ile kefil kuruluşa başvurur. Kefil kuruluşun incelemesi neticesinde TIR taşımacılığı yapması uygun bulunan firmalara ilişkin bilgi ve belgeler </a:t>
            </a:r>
            <a:r>
              <a:rPr lang="tr-TR" baseline="0" dirty="0" smtClean="0"/>
              <a:t>Gümrükler Kontrol Genel Müdürlüğüne</a:t>
            </a:r>
            <a:r>
              <a:rPr lang="tr-TR" sz="1200" baseline="0" dirty="0" smtClean="0"/>
              <a:t> </a:t>
            </a:r>
            <a:r>
              <a:rPr lang="tr-TR" sz="1200" dirty="0" smtClean="0"/>
              <a:t>gönderilir.</a:t>
            </a:r>
            <a:endParaRPr lang="tr-TR" dirty="0" smtClean="0"/>
          </a:p>
          <a:p>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15</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dirty="0" smtClean="0"/>
              <a:t>Genel Müdürlükçe yapılacak inceleme sonucunda TIR Sözleşmesi, gümrük mevzuatı ve diğer mevzuat hükümleri doğrultusunda TIR rejimine kabulü uygun bulunan firmalar tezkiye edilir.</a:t>
            </a:r>
            <a:endParaRPr lang="tr-TR" dirty="0" smtClean="0"/>
          </a:p>
          <a:p>
            <a:r>
              <a:rPr lang="tr-TR" sz="1200" dirty="0" smtClean="0"/>
              <a:t>Tezkiye edilen firmaların bilgileri, TIR/Transit Takip Programı ile uluslararası TIR veri tabanına girilir ve bir hafta içinde TIR Yürütme Kuruluna ve Gümrük ve Muhafaza Başmüdürlüklerine haber</a:t>
            </a:r>
            <a:r>
              <a:rPr lang="tr-TR" sz="1200" baseline="0" dirty="0" smtClean="0"/>
              <a:t> verilir. </a:t>
            </a:r>
            <a:r>
              <a:rPr lang="tr-TR" sz="1200" dirty="0" smtClean="0"/>
              <a:t> Ayrıca tezkiye edilen firmalar Müsteşarlık internet sitesinde yayımlanır.</a:t>
            </a:r>
            <a:endParaRPr lang="tr-TR" dirty="0" smtClean="0"/>
          </a:p>
          <a:p>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16</a:t>
            </a:fld>
            <a:endParaRPr lang="tr-T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Bu noktada TIR işlemi ile TIR</a:t>
            </a:r>
            <a:r>
              <a:rPr lang="tr-TR" baseline="0" dirty="0" smtClean="0"/>
              <a:t> taşımacılığı arasındaki farka değinmek gerekirse; TIR taşımacığı taşımacılığın başladığı ülkeden bittiği ülkeye kadarki yani hareket – transit –varış ülkelerindeki tüm taşımacılık sürecini kapsarken TIR işlemi ise bu sürecin sadece bir kısmını yani ya hareket ya varış ya da transit ülkelerinden herhangi biri içindeki süreci kapsar.</a:t>
            </a:r>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18</a:t>
            </a:fld>
            <a:endParaRPr lang="tr-T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b="1" baseline="0" dirty="0" smtClean="0"/>
              <a:t>Nakliyecinin sorumluluğu ise çıkış gümrük idaresine varmakla bitmez; </a:t>
            </a:r>
            <a:r>
              <a:rPr lang="tr-TR" sz="1200" b="1" dirty="0" smtClean="0">
                <a:solidFill>
                  <a:schemeClr val="accent4">
                    <a:lumMod val="75000"/>
                  </a:schemeClr>
                </a:solidFill>
              </a:rPr>
              <a:t>varış veya</a:t>
            </a:r>
            <a:r>
              <a:rPr lang="tr-TR" sz="1200" b="1" baseline="0" dirty="0" smtClean="0">
                <a:solidFill>
                  <a:schemeClr val="accent4">
                    <a:lumMod val="75000"/>
                  </a:schemeClr>
                </a:solidFill>
              </a:rPr>
              <a:t> çıkış</a:t>
            </a:r>
            <a:r>
              <a:rPr lang="tr-TR" sz="1200" b="1" dirty="0" smtClean="0">
                <a:solidFill>
                  <a:schemeClr val="accent4">
                    <a:lumMod val="75000"/>
                  </a:schemeClr>
                </a:solidFill>
              </a:rPr>
              <a:t> gümrük idaresine</a:t>
            </a:r>
            <a:r>
              <a:rPr lang="tr-TR" sz="1200" b="1" baseline="0" dirty="0" smtClean="0">
                <a:solidFill>
                  <a:schemeClr val="accent4">
                    <a:lumMod val="75000"/>
                  </a:schemeClr>
                </a:solidFill>
              </a:rPr>
              <a:t> sunulan</a:t>
            </a:r>
            <a:r>
              <a:rPr lang="tr-TR" sz="1200" b="1" dirty="0" smtClean="0">
                <a:solidFill>
                  <a:schemeClr val="accent4">
                    <a:lumMod val="75000"/>
                  </a:schemeClr>
                </a:solidFill>
              </a:rPr>
              <a:t> yük ve yüke ilişkin bilgi</a:t>
            </a:r>
            <a:r>
              <a:rPr lang="tr-TR" sz="1200" b="1" baseline="0" dirty="0" smtClean="0">
                <a:solidFill>
                  <a:schemeClr val="accent4">
                    <a:lumMod val="75000"/>
                  </a:schemeClr>
                </a:solidFill>
              </a:rPr>
              <a:t> ve belgelerin nakliyeci tarafından hareket gümrük idaresine sunulan bilgi ve belgelerle bire bir eşleştiğinin tespit edilmesiyle bitmektedir.</a:t>
            </a:r>
          </a:p>
          <a:p>
            <a:pPr marL="0" marR="0" indent="0" algn="l" defTabSz="914400" rtl="0" eaLnBrk="1" fontAlgn="auto" latinLnBrk="0" hangingPunct="1">
              <a:lnSpc>
                <a:spcPct val="100000"/>
              </a:lnSpc>
              <a:spcBef>
                <a:spcPts val="0"/>
              </a:spcBef>
              <a:spcAft>
                <a:spcPts val="0"/>
              </a:spcAft>
              <a:buClrTx/>
              <a:buSzTx/>
              <a:buFontTx/>
              <a:buNone/>
              <a:tabLst/>
              <a:defRPr/>
            </a:pPr>
            <a:endParaRPr lang="tr-T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TIR işleminin sona ermesi ve ibrası arasındaki fark şöyledir</a:t>
            </a:r>
            <a:r>
              <a:rPr lang="tr-TR"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tr-TR" baseline="0" dirty="0" smtClean="0"/>
              <a:t>Varış veya çıkış gümrük idaresinde gerçekleştirilen işlem kapsamında; </a:t>
            </a:r>
          </a:p>
          <a:p>
            <a:pPr marL="0" marR="0" indent="0" algn="l" defTabSz="914400" rtl="0" eaLnBrk="1" fontAlgn="auto" latinLnBrk="0" hangingPunct="1">
              <a:lnSpc>
                <a:spcPct val="100000"/>
              </a:lnSpc>
              <a:spcBef>
                <a:spcPts val="0"/>
              </a:spcBef>
              <a:spcAft>
                <a:spcPts val="0"/>
              </a:spcAft>
              <a:buClrTx/>
              <a:buSzTx/>
              <a:buFont typeface="Wingdings" pitchFamily="2" charset="2"/>
              <a:buChar char="Ø"/>
              <a:tabLst/>
              <a:defRPr/>
            </a:pPr>
            <a:r>
              <a:rPr lang="tr-TR" baseline="0" dirty="0" smtClean="0"/>
              <a:t>TIR karnesi himayesinde taşınan yük ve </a:t>
            </a:r>
            <a:r>
              <a:rPr lang="tr-TR" sz="1200" dirty="0" smtClean="0">
                <a:solidFill>
                  <a:schemeClr val="accent4">
                    <a:lumMod val="75000"/>
                  </a:schemeClr>
                </a:solidFill>
              </a:rPr>
              <a:t>bu yüke ilişkin TIR karnesinin </a:t>
            </a:r>
            <a:r>
              <a:rPr lang="tr-TR" sz="1200" baseline="0" dirty="0" smtClean="0">
                <a:solidFill>
                  <a:schemeClr val="accent4">
                    <a:lumMod val="75000"/>
                  </a:schemeClr>
                </a:solidFill>
              </a:rPr>
              <a:t>v</a:t>
            </a:r>
            <a:r>
              <a:rPr lang="tr-TR" baseline="0" dirty="0" smtClean="0"/>
              <a:t>arış veya çıkış gümrük idaresine sunulmasıyla TIR işlemi sonlanır</a:t>
            </a:r>
          </a:p>
          <a:p>
            <a:pPr marL="0" marR="0" indent="0" algn="l" defTabSz="914400" rtl="0" eaLnBrk="1" fontAlgn="auto" latinLnBrk="0" hangingPunct="1">
              <a:lnSpc>
                <a:spcPct val="100000"/>
              </a:lnSpc>
              <a:spcBef>
                <a:spcPts val="0"/>
              </a:spcBef>
              <a:spcAft>
                <a:spcPts val="0"/>
              </a:spcAft>
              <a:buClrTx/>
              <a:buSzTx/>
              <a:buFont typeface="Wingdings" pitchFamily="2" charset="2"/>
              <a:buChar char="Ø"/>
              <a:tabLst/>
              <a:defRPr/>
            </a:pPr>
            <a:r>
              <a:rPr lang="tr-TR" baseline="0" dirty="0" smtClean="0"/>
              <a:t>Bu prosedür sonrasında eşya ve belge kontrolü yapılır ve belgeyle eşyanın uyuştuğu saptanırsa TIR Karnesinin </a:t>
            </a:r>
            <a:r>
              <a:rPr lang="tr-TR" baseline="0" dirty="0" err="1" smtClean="0"/>
              <a:t>Volet</a:t>
            </a:r>
            <a:r>
              <a:rPr lang="tr-TR" baseline="0" dirty="0" smtClean="0"/>
              <a:t>-2 bilgileri TIR Transit Takip programına girilerek bu bilgiler </a:t>
            </a:r>
            <a:r>
              <a:rPr lang="tr-TR" sz="1200" dirty="0" smtClean="0">
                <a:solidFill>
                  <a:schemeClr val="accent4">
                    <a:lumMod val="75000"/>
                  </a:schemeClr>
                </a:solidFill>
              </a:rPr>
              <a:t>hareket veya giriş gümrük idaresine gönderilir. Hareket veya giriş gümrük idaresince </a:t>
            </a:r>
            <a:r>
              <a:rPr lang="tr-TR" baseline="0" dirty="0" smtClean="0"/>
              <a:t>TIR Karnesinin </a:t>
            </a:r>
            <a:r>
              <a:rPr lang="tr-TR" baseline="0" dirty="0" err="1" smtClean="0"/>
              <a:t>Volet</a:t>
            </a:r>
            <a:r>
              <a:rPr lang="tr-TR" baseline="0" dirty="0" smtClean="0"/>
              <a:t>-1 ve </a:t>
            </a:r>
            <a:r>
              <a:rPr lang="tr-TR" baseline="0" dirty="0" err="1" smtClean="0"/>
              <a:t>Volet</a:t>
            </a:r>
            <a:r>
              <a:rPr lang="tr-TR" baseline="0" dirty="0" smtClean="0"/>
              <a:t>-2 bilgileri karşılaştırılarak kontrol edilir ve </a:t>
            </a:r>
            <a:r>
              <a:rPr lang="tr-TR" baseline="0" dirty="0" err="1" smtClean="0"/>
              <a:t>Volet</a:t>
            </a:r>
            <a:r>
              <a:rPr lang="tr-TR" baseline="0" dirty="0" smtClean="0"/>
              <a:t>-1 ve </a:t>
            </a:r>
            <a:r>
              <a:rPr lang="tr-TR" baseline="0" dirty="0" err="1" smtClean="0"/>
              <a:t>Volet</a:t>
            </a:r>
            <a:r>
              <a:rPr lang="tr-TR" baseline="0" dirty="0" smtClean="0"/>
              <a:t>-2 bilgilerinin birbirine uygun olduğu tespit edilirse TIR işlemi ibra edilmiş olur. </a:t>
            </a:r>
            <a:endParaRPr lang="tr-TR" b="1"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20</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Sunum</a:t>
            </a:r>
            <a:r>
              <a:rPr lang="tr-TR" baseline="0" dirty="0" smtClean="0"/>
              <a:t> </a:t>
            </a:r>
            <a:r>
              <a:rPr lang="tr-TR" dirty="0" smtClean="0"/>
              <a:t>kapsamda;</a:t>
            </a:r>
            <a:r>
              <a:rPr lang="tr-TR" baseline="0" dirty="0" smtClean="0"/>
              <a:t> </a:t>
            </a:r>
            <a:r>
              <a:rPr lang="tr-TR" dirty="0" smtClean="0"/>
              <a:t>TIR Sistemini</a:t>
            </a:r>
            <a:r>
              <a:rPr lang="tr-TR" baseline="0" dirty="0" smtClean="0"/>
              <a:t>n tarihçesi ve coğrafi kapsamı, sistemin temel esasları, önemli kavramlar ve sistemin farklı paydaşlara sağladığı faydaları anlatmaya çalışacağım.</a:t>
            </a:r>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2</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algn="just"/>
            <a:r>
              <a:rPr lang="tr-TR" sz="1200" b="0" u="none" strike="noStrike" kern="1200" dirty="0" smtClean="0">
                <a:solidFill>
                  <a:srgbClr val="FF0000"/>
                </a:solidFill>
                <a:latin typeface="+mn-lt"/>
                <a:ea typeface="+mn-ea"/>
                <a:cs typeface="+mn-cs"/>
              </a:rPr>
              <a:t>TIR  transit  sistemi  üzerine  çalışmalar,  II. Dünya  Savaşının  hemen  sonrasında Birleşmiş Milletler Avrupa Ekonomik Komisyonu himayesinde başlamıştır. </a:t>
            </a:r>
            <a:r>
              <a:rPr lang="tr-TR" sz="1200" b="0" kern="1200" dirty="0" smtClean="0">
                <a:solidFill>
                  <a:schemeClr val="tx1"/>
                </a:solidFill>
                <a:latin typeface="+mn-lt"/>
                <a:ea typeface="+mn-ea"/>
                <a:cs typeface="+mn-cs"/>
              </a:rPr>
              <a:t>Karayoluyla eşya taşınmasına ilişkin ilk konvansiyon, 1949 yılında birkaç Avrupa ülkesi arasında imzalanmış, triptiklerle geçiş yerine tek tip TIR KARNE kullanımının sağladığı avantajlar görüldükten sonra söz konusu konvansiyon, 1959 yılında 17 Avrupa ülkesi tarafından imzalanarak Avrupa’da daha geniş bir alanda kullanılmaya başlanmıştır.</a:t>
            </a:r>
            <a:r>
              <a:rPr lang="tr-TR" sz="1200" b="1" kern="1200" dirty="0" smtClean="0">
                <a:solidFill>
                  <a:schemeClr val="tx1"/>
                </a:solidFill>
                <a:latin typeface="+mn-lt"/>
                <a:ea typeface="+mn-ea"/>
                <a:cs typeface="+mn-cs"/>
              </a:rPr>
              <a:t> </a:t>
            </a:r>
            <a:endParaRPr lang="tr-TR" sz="1200" b="0" u="none" strike="noStrike" kern="1200" dirty="0" smtClean="0">
              <a:solidFill>
                <a:srgbClr val="FF0000"/>
              </a:solidFill>
              <a:latin typeface="+mn-lt"/>
              <a:ea typeface="+mn-ea"/>
              <a:cs typeface="+mn-cs"/>
            </a:endParaRPr>
          </a:p>
          <a:p>
            <a:pPr algn="just"/>
            <a:endParaRPr lang="tr-TR" sz="1200" b="0" kern="1200" baseline="0" dirty="0" smtClean="0">
              <a:solidFill>
                <a:schemeClr val="tx1"/>
              </a:solidFill>
              <a:latin typeface="+mn-lt"/>
              <a:ea typeface="+mn-ea"/>
              <a:cs typeface="+mn-cs"/>
            </a:endParaRPr>
          </a:p>
          <a:p>
            <a:pPr algn="just"/>
            <a:r>
              <a:rPr lang="tr-TR" sz="1200" b="0" kern="1200" baseline="0" dirty="0" smtClean="0">
                <a:solidFill>
                  <a:schemeClr val="tx1"/>
                </a:solidFill>
                <a:latin typeface="+mn-lt"/>
                <a:ea typeface="+mn-ea"/>
                <a:cs typeface="+mn-cs"/>
              </a:rPr>
              <a:t>S</a:t>
            </a:r>
            <a:r>
              <a:rPr lang="tr-TR" sz="1200" b="0" kern="1200" dirty="0" smtClean="0">
                <a:solidFill>
                  <a:schemeClr val="tx1"/>
                </a:solidFill>
                <a:latin typeface="+mn-lt"/>
                <a:ea typeface="+mn-ea"/>
                <a:cs typeface="+mn-cs"/>
              </a:rPr>
              <a:t>istemin işleyişinden elde edilen tecrübeler ve gelişen teknolojilere paralel olarak ise, günümüzde halen yürürlükte olan1975 TIR  Sözleşmesi  oluşturulmuştur. </a:t>
            </a:r>
            <a:endParaRPr lang="tr-TR" sz="1200" b="0" kern="1200" baseline="0" dirty="0" smtClean="0">
              <a:solidFill>
                <a:schemeClr val="tx1"/>
              </a:solidFill>
              <a:latin typeface="+mn-lt"/>
              <a:ea typeface="+mn-ea"/>
              <a:cs typeface="+mn-cs"/>
            </a:endParaRPr>
          </a:p>
          <a:p>
            <a:pPr algn="just"/>
            <a:endParaRPr lang="tr-TR" sz="1200" b="0" kern="1200" baseline="0" dirty="0" smtClean="0">
              <a:solidFill>
                <a:schemeClr val="tx1"/>
              </a:solidFill>
              <a:latin typeface="+mn-lt"/>
              <a:ea typeface="+mn-ea"/>
              <a:cs typeface="+mn-cs"/>
            </a:endParaRPr>
          </a:p>
          <a:p>
            <a:pPr algn="just"/>
            <a:r>
              <a:rPr lang="tr-TR" sz="1200" kern="1200" baseline="0" dirty="0" smtClean="0">
                <a:solidFill>
                  <a:schemeClr val="tx1"/>
                </a:solidFill>
                <a:latin typeface="+mn-lt"/>
                <a:ea typeface="+mn-ea"/>
                <a:cs typeface="+mn-cs"/>
              </a:rPr>
              <a:t>1990’lara gelindiğinde ise, politik değişimler, ticaret hacimlerindeki ve TIR taşımaları gerçekleştiren kara nakliyecilerinin sayısındaki büyük artışla birlikte TIR Sisteminin uygulanmasında bazı güçlüklerle karşılaşılmaya ve sistem istismar edilmeye başlanmıştır. </a:t>
            </a:r>
            <a:r>
              <a:rPr lang="nb-NO" sz="1200" kern="1200" baseline="0" dirty="0" smtClean="0">
                <a:solidFill>
                  <a:schemeClr val="tx1"/>
                </a:solidFill>
                <a:latin typeface="+mn-lt"/>
                <a:ea typeface="+mn-ea"/>
                <a:cs typeface="+mn-cs"/>
              </a:rPr>
              <a:t>Bu sorunlar</a:t>
            </a:r>
            <a:r>
              <a:rPr lang="tr-TR" sz="1200" kern="1200" baseline="0" dirty="0" err="1" smtClean="0">
                <a:solidFill>
                  <a:schemeClr val="tx1"/>
                </a:solidFill>
                <a:latin typeface="+mn-lt"/>
                <a:ea typeface="+mn-ea"/>
                <a:cs typeface="+mn-cs"/>
              </a:rPr>
              <a:t>ın</a:t>
            </a:r>
            <a:r>
              <a:rPr lang="tr-TR" sz="1200" kern="1200" baseline="0" dirty="0" smtClean="0">
                <a:solidFill>
                  <a:schemeClr val="tx1"/>
                </a:solidFill>
                <a:latin typeface="+mn-lt"/>
                <a:ea typeface="+mn-ea"/>
                <a:cs typeface="+mn-cs"/>
              </a:rPr>
              <a:t> üstesinden gelmek üzere 3 aşamada tamamlanması öngörülen büyük bir değişiklik paketi hazırlanmıştır.</a:t>
            </a:r>
          </a:p>
          <a:p>
            <a:pPr algn="just"/>
            <a:endParaRPr lang="tr-TR" sz="1200" b="0" kern="1200" baseline="0" dirty="0">
              <a:solidFill>
                <a:schemeClr val="tx1"/>
              </a:solidFill>
              <a:latin typeface="+mn-lt"/>
              <a:ea typeface="+mn-ea"/>
              <a:cs typeface="+mn-cs"/>
            </a:endParaRPr>
          </a:p>
          <a:p>
            <a:pPr algn="just"/>
            <a:r>
              <a:rPr lang="tr-TR" sz="1200" b="0" kern="1200" baseline="0" dirty="0" smtClean="0">
                <a:solidFill>
                  <a:schemeClr val="tx1"/>
                </a:solidFill>
                <a:latin typeface="+mn-lt"/>
                <a:ea typeface="+mn-ea"/>
                <a:cs typeface="+mn-cs"/>
              </a:rPr>
              <a:t>Bu kapsamlı değişiklik paketinin Taraf Ülkeler nezdinde 1999 yılında yürürlüğe giren ilk aşamasında SAFETIR işler hale getirilmiş ve </a:t>
            </a:r>
            <a:r>
              <a:rPr lang="tr-TR" sz="1200" kern="1200" baseline="0" dirty="0" smtClean="0">
                <a:solidFill>
                  <a:schemeClr val="tx1"/>
                </a:solidFill>
                <a:latin typeface="+mn-lt"/>
                <a:ea typeface="+mn-ea"/>
                <a:cs typeface="+mn-cs"/>
              </a:rPr>
              <a:t>TIR Yürütme Kurulu (</a:t>
            </a:r>
            <a:r>
              <a:rPr lang="tr-TR" sz="1200" kern="1200" baseline="0" dirty="0" err="1" smtClean="0">
                <a:solidFill>
                  <a:schemeClr val="tx1"/>
                </a:solidFill>
                <a:latin typeface="+mn-lt"/>
                <a:ea typeface="+mn-ea"/>
                <a:cs typeface="+mn-cs"/>
              </a:rPr>
              <a:t>TIRExB</a:t>
            </a:r>
            <a:r>
              <a:rPr lang="tr-TR" sz="1200" kern="1200" baseline="0" dirty="0" smtClean="0">
                <a:solidFill>
                  <a:schemeClr val="tx1"/>
                </a:solidFill>
                <a:latin typeface="+mn-lt"/>
                <a:ea typeface="+mn-ea"/>
                <a:cs typeface="+mn-cs"/>
              </a:rPr>
              <a:t>) kurulmuştur. 2002 yılında yürürlüğe giren ikinci aşamada; TIR web sitesi oluşturulmuş</a:t>
            </a:r>
            <a:r>
              <a:rPr lang="es-ES" sz="1200" kern="1200" baseline="0" dirty="0" smtClean="0">
                <a:solidFill>
                  <a:schemeClr val="tx1"/>
                </a:solidFill>
                <a:latin typeface="+mn-lt"/>
                <a:ea typeface="+mn-ea"/>
                <a:cs typeface="+mn-cs"/>
              </a:rPr>
              <a:t>, TIR El Kitabı</a:t>
            </a:r>
            <a:r>
              <a:rPr lang="tr-TR" sz="1200" kern="1200" baseline="0" dirty="0" smtClean="0">
                <a:solidFill>
                  <a:schemeClr val="tx1"/>
                </a:solidFill>
                <a:latin typeface="+mn-lt"/>
                <a:ea typeface="+mn-ea"/>
                <a:cs typeface="+mn-cs"/>
              </a:rPr>
              <a:t> hazırlanmıştır.Halen revizyon çalışmaları devam etmekte olan üçüncü aşamada ise </a:t>
            </a:r>
            <a:r>
              <a:rPr lang="tr-TR" dirty="0" smtClean="0">
                <a:latin typeface="Comic Sans MS" pitchFamily="66" charset="0"/>
              </a:rPr>
              <a:t>TIR sisteminin mevcut kağıda dayalı yapısını elektronik hale dönüştürerek işlemlerin daha hızlı ve verimli bir şekilde yürütülmesini amaçlayan e-TIR uygulamasına</a:t>
            </a:r>
            <a:r>
              <a:rPr lang="tr-TR" baseline="0" dirty="0" smtClean="0">
                <a:latin typeface="Comic Sans MS" pitchFamily="66" charset="0"/>
              </a:rPr>
              <a:t> geçiş amaçlanmaktadır.</a:t>
            </a:r>
            <a:endParaRPr lang="tr-TR" sz="1200" kern="1200" baseline="0" dirty="0" smtClean="0">
              <a:solidFill>
                <a:schemeClr val="tx1"/>
              </a:solidFill>
              <a:latin typeface="+mn-lt"/>
              <a:ea typeface="+mn-ea"/>
              <a:cs typeface="+mn-cs"/>
            </a:endParaRPr>
          </a:p>
          <a:p>
            <a:pPr algn="just"/>
            <a:endParaRPr lang="tr-TR" sz="1200" b="0" kern="1200" baseline="0" dirty="0" smtClean="0">
              <a:solidFill>
                <a:srgbClr val="FF0000"/>
              </a:solidFill>
              <a:latin typeface="+mn-lt"/>
              <a:ea typeface="+mn-ea"/>
              <a:cs typeface="+mn-cs"/>
            </a:endParaRPr>
          </a:p>
          <a:p>
            <a:pPr algn="just"/>
            <a:r>
              <a:rPr lang="tr-TR" sz="1200" dirty="0" smtClean="0">
                <a:solidFill>
                  <a:schemeClr val="accent4">
                    <a:lumMod val="75000"/>
                  </a:schemeClr>
                </a:solidFill>
              </a:rPr>
              <a:t>Türkiye’de ise TIR Sistemi,</a:t>
            </a:r>
            <a:r>
              <a:rPr lang="tr-TR" sz="1200" baseline="0" dirty="0" smtClean="0">
                <a:solidFill>
                  <a:schemeClr val="accent4">
                    <a:lumMod val="75000"/>
                  </a:schemeClr>
                </a:solidFill>
              </a:rPr>
              <a:t> </a:t>
            </a:r>
            <a:r>
              <a:rPr lang="tr-TR" sz="1200" dirty="0" smtClean="0">
                <a:solidFill>
                  <a:schemeClr val="accent4">
                    <a:lumMod val="75000"/>
                  </a:schemeClr>
                </a:solidFill>
              </a:rPr>
              <a:t>1966 yılından bu yana kesintisiz olarak uygulamaktadır. 1975 TIR Sözleşmesi, 16 Ocak</a:t>
            </a:r>
            <a:r>
              <a:rPr lang="tr-TR" sz="1200" baseline="0" dirty="0" smtClean="0">
                <a:solidFill>
                  <a:schemeClr val="accent4">
                    <a:lumMod val="75000"/>
                  </a:schemeClr>
                </a:solidFill>
              </a:rPr>
              <a:t> 1985 tarihinde Bakanlar Kurulu Kararı ile onaylanmıştır.</a:t>
            </a:r>
            <a:endParaRPr lang="tr-TR" sz="1200" dirty="0" smtClean="0">
              <a:solidFill>
                <a:schemeClr val="accent4">
                  <a:lumMod val="75000"/>
                </a:schemeClr>
              </a:solidFill>
            </a:endParaRPr>
          </a:p>
          <a:p>
            <a:pPr algn="just"/>
            <a:endParaRPr lang="tr-TR" sz="1200" dirty="0" smtClean="0">
              <a:solidFill>
                <a:schemeClr val="accent4">
                  <a:lumMod val="75000"/>
                </a:schemeClr>
              </a:solidFill>
            </a:endParaRPr>
          </a:p>
          <a:p>
            <a:pPr algn="just" eaLnBrk="1" hangingPunct="1">
              <a:buFont typeface="Wingdings 2" pitchFamily="1" charset="2"/>
              <a:buNone/>
            </a:pPr>
            <a:endParaRPr lang="tr-TR" sz="1200" i="1" u="sng" dirty="0" smtClean="0">
              <a:solidFill>
                <a:srgbClr val="FF0000"/>
              </a:solidFill>
              <a:latin typeface="Comic Sans MS" pitchFamily="66" charset="0"/>
            </a:endParaRPr>
          </a:p>
          <a:p>
            <a:pPr algn="just"/>
            <a:endParaRPr lang="tr-TR" sz="1200" b="0" kern="1200" baseline="0" dirty="0" smtClean="0">
              <a:solidFill>
                <a:srgbClr val="FF0000"/>
              </a:solidFill>
              <a:latin typeface="+mn-lt"/>
              <a:ea typeface="+mn-ea"/>
              <a:cs typeface="+mn-cs"/>
            </a:endParaRPr>
          </a:p>
        </p:txBody>
      </p:sp>
      <p:sp>
        <p:nvSpPr>
          <p:cNvPr id="4" name="3 Slayt Numarası Yer Tutucusu"/>
          <p:cNvSpPr>
            <a:spLocks noGrp="1"/>
          </p:cNvSpPr>
          <p:nvPr>
            <p:ph type="sldNum" sz="quarter" idx="10"/>
          </p:nvPr>
        </p:nvSpPr>
        <p:spPr/>
        <p:txBody>
          <a:bodyPr/>
          <a:lstStyle/>
          <a:p>
            <a:fld id="{9A8618B7-47BF-4D56-A2F5-7AE75F9624A3}" type="slidenum">
              <a:rPr lang="tr-TR" smtClean="0"/>
              <a:pPr/>
              <a:t>3</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algn="just">
              <a:buFont typeface="Wingdings" pitchFamily="2" charset="2"/>
              <a:buNone/>
            </a:pPr>
            <a:endParaRPr lang="tr-TR" sz="1200" dirty="0" smtClean="0">
              <a:solidFill>
                <a:schemeClr val="accent4">
                  <a:lumMod val="75000"/>
                </a:schemeClr>
              </a:solidFill>
            </a:endParaRPr>
          </a:p>
          <a:p>
            <a:pPr algn="just">
              <a:buFont typeface="Wingdings" pitchFamily="2" charset="2"/>
              <a:buChar char="Ø"/>
            </a:pPr>
            <a:r>
              <a:rPr lang="tr-TR" sz="1200" dirty="0" smtClean="0">
                <a:solidFill>
                  <a:schemeClr val="accent4">
                    <a:lumMod val="75000"/>
                  </a:schemeClr>
                </a:solidFill>
              </a:rPr>
              <a:t>Sözleşmeye taraf olup uygulamayan ülkelerden Afganistan’ın 2011 yılı sonuna kadar Sözleşmeyi uygulamaya başlaması beklenmektedir. Ayrıca,</a:t>
            </a:r>
            <a:r>
              <a:rPr lang="tr-TR" sz="1200" baseline="0" dirty="0" smtClean="0">
                <a:solidFill>
                  <a:schemeClr val="accent4">
                    <a:lumMod val="75000"/>
                  </a:schemeClr>
                </a:solidFill>
              </a:rPr>
              <a:t> </a:t>
            </a:r>
            <a:r>
              <a:rPr lang="tr-TR" sz="1200" dirty="0" smtClean="0">
                <a:solidFill>
                  <a:schemeClr val="accent4">
                    <a:lumMod val="75000"/>
                  </a:schemeClr>
                </a:solidFill>
              </a:rPr>
              <a:t>Birleşik Arap Emirlikleri müzakerelerini tamamlayarak Sözleşmeyi kabul sürecine geçmiştir.</a:t>
            </a:r>
          </a:p>
          <a:p>
            <a:pPr algn="just">
              <a:buFont typeface="Wingdings" pitchFamily="2" charset="2"/>
              <a:buNone/>
            </a:pPr>
            <a:endParaRPr lang="tr-TR" sz="1200" dirty="0" smtClean="0">
              <a:solidFill>
                <a:schemeClr val="accent4">
                  <a:lumMod val="75000"/>
                </a:schemeClr>
              </a:solidFill>
            </a:endParaRPr>
          </a:p>
        </p:txBody>
      </p:sp>
      <p:sp>
        <p:nvSpPr>
          <p:cNvPr id="4" name="3 Slayt Numarası Yer Tutucusu"/>
          <p:cNvSpPr>
            <a:spLocks noGrp="1"/>
          </p:cNvSpPr>
          <p:nvPr>
            <p:ph type="sldNum" sz="quarter" idx="10"/>
          </p:nvPr>
        </p:nvSpPr>
        <p:spPr/>
        <p:txBody>
          <a:bodyPr/>
          <a:lstStyle/>
          <a:p>
            <a:fld id="{9A8618B7-47BF-4D56-A2F5-7AE75F9624A3}" type="slidenum">
              <a:rPr lang="tr-TR" smtClean="0"/>
              <a:pPr/>
              <a:t>4</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fontScale="70000" lnSpcReduction="20000"/>
          </a:bodyPr>
          <a:lstStyle/>
          <a:p>
            <a:pPr>
              <a:buNone/>
              <a:defRPr/>
            </a:pPr>
            <a:r>
              <a:rPr lang="tr-TR" sz="2800" dirty="0" smtClean="0">
                <a:solidFill>
                  <a:srgbClr val="002060"/>
                </a:solidFill>
              </a:rPr>
              <a:t> </a:t>
            </a:r>
            <a:r>
              <a:rPr lang="tr-TR" sz="3000" dirty="0" smtClean="0">
                <a:solidFill>
                  <a:schemeClr val="accent4">
                    <a:lumMod val="75000"/>
                  </a:schemeClr>
                </a:solidFill>
              </a:rPr>
              <a:t>64 maddelik ana metin ile 10 Ekten oluşmaktadır. </a:t>
            </a:r>
          </a:p>
          <a:p>
            <a:pPr>
              <a:buNone/>
              <a:defRPr/>
            </a:pPr>
            <a:r>
              <a:rPr lang="tr-TR" sz="3000" dirty="0" smtClean="0">
                <a:solidFill>
                  <a:schemeClr val="accent4">
                    <a:lumMod val="75000"/>
                  </a:schemeClr>
                </a:solidFill>
              </a:rPr>
              <a:t>	</a:t>
            </a:r>
          </a:p>
          <a:p>
            <a:pPr lvl="2">
              <a:buClr>
                <a:schemeClr val="accent4">
                  <a:lumMod val="75000"/>
                </a:schemeClr>
              </a:buClr>
              <a:buFont typeface="Wingdings" pitchFamily="2" charset="2"/>
              <a:buChar char="Ø"/>
              <a:defRPr/>
            </a:pPr>
            <a:r>
              <a:rPr lang="tr-TR" sz="3500" b="1" dirty="0" smtClean="0">
                <a:solidFill>
                  <a:schemeClr val="accent4">
                    <a:lumMod val="75000"/>
                  </a:schemeClr>
                </a:solidFill>
              </a:rPr>
              <a:t>EKLER</a:t>
            </a:r>
          </a:p>
          <a:p>
            <a:pPr lvl="2">
              <a:buClr>
                <a:schemeClr val="accent4">
                  <a:lumMod val="75000"/>
                </a:schemeClr>
              </a:buClr>
              <a:buNone/>
              <a:defRPr/>
            </a:pPr>
            <a:endParaRPr lang="tr-TR" sz="3500" b="1" dirty="0" smtClean="0">
              <a:solidFill>
                <a:schemeClr val="accent4">
                  <a:lumMod val="75000"/>
                </a:schemeClr>
              </a:solidFill>
            </a:endParaRPr>
          </a:p>
          <a:p>
            <a:pPr>
              <a:buClr>
                <a:schemeClr val="accent4">
                  <a:lumMod val="75000"/>
                </a:schemeClr>
              </a:buClr>
              <a:buFont typeface="Webdings" pitchFamily="18" charset="2"/>
              <a:buChar char=""/>
              <a:defRPr/>
            </a:pPr>
            <a:r>
              <a:rPr lang="tr-TR" sz="3000" dirty="0" smtClean="0">
                <a:solidFill>
                  <a:schemeClr val="accent4">
                    <a:lumMod val="75000"/>
                  </a:schemeClr>
                </a:solidFill>
              </a:rPr>
              <a:t>EK 1. TIR Karnesi Modeli</a:t>
            </a:r>
          </a:p>
          <a:p>
            <a:pPr>
              <a:buClr>
                <a:schemeClr val="accent4">
                  <a:lumMod val="75000"/>
                </a:schemeClr>
              </a:buClr>
              <a:buFont typeface="Webdings" pitchFamily="18" charset="2"/>
              <a:buChar char=""/>
              <a:defRPr/>
            </a:pPr>
            <a:r>
              <a:rPr lang="tr-TR" sz="3000" dirty="0" smtClean="0">
                <a:solidFill>
                  <a:schemeClr val="accent4">
                    <a:lumMod val="75000"/>
                  </a:schemeClr>
                </a:solidFill>
              </a:rPr>
              <a:t>EK 2-3-4-5 ve 7 Taşıtların ve </a:t>
            </a:r>
            <a:r>
              <a:rPr lang="tr-TR" sz="3000" dirty="0" err="1" smtClean="0">
                <a:solidFill>
                  <a:schemeClr val="accent4">
                    <a:lumMod val="75000"/>
                  </a:schemeClr>
                </a:solidFill>
              </a:rPr>
              <a:t>Konteynerlerin</a:t>
            </a:r>
            <a:r>
              <a:rPr lang="tr-TR" sz="3000" dirty="0" smtClean="0">
                <a:solidFill>
                  <a:schemeClr val="accent4">
                    <a:lumMod val="75000"/>
                  </a:schemeClr>
                </a:solidFill>
              </a:rPr>
              <a:t> Onaylanması</a:t>
            </a:r>
          </a:p>
          <a:p>
            <a:pPr>
              <a:buClr>
                <a:schemeClr val="accent4">
                  <a:lumMod val="75000"/>
                </a:schemeClr>
              </a:buClr>
              <a:buFont typeface="Webdings" pitchFamily="18" charset="2"/>
              <a:buChar char=""/>
              <a:defRPr/>
            </a:pPr>
            <a:r>
              <a:rPr lang="tr-TR" sz="3000" dirty="0" smtClean="0">
                <a:solidFill>
                  <a:schemeClr val="accent4">
                    <a:lumMod val="75000"/>
                  </a:schemeClr>
                </a:solidFill>
              </a:rPr>
              <a:t>EK 6. Açıklama Notları</a:t>
            </a:r>
          </a:p>
          <a:p>
            <a:pPr>
              <a:buClr>
                <a:schemeClr val="accent4">
                  <a:lumMod val="75000"/>
                </a:schemeClr>
              </a:buClr>
              <a:buFont typeface="Webdings" pitchFamily="18" charset="2"/>
              <a:buChar char=""/>
              <a:defRPr/>
            </a:pPr>
            <a:r>
              <a:rPr lang="tr-TR" sz="3000" dirty="0" smtClean="0">
                <a:solidFill>
                  <a:schemeClr val="accent4">
                    <a:lumMod val="75000"/>
                  </a:schemeClr>
                </a:solidFill>
              </a:rPr>
              <a:t>EK 8. </a:t>
            </a:r>
            <a:r>
              <a:rPr lang="tr-TR" sz="3200" dirty="0" smtClean="0">
                <a:solidFill>
                  <a:schemeClr val="accent4">
                    <a:lumMod val="75000"/>
                  </a:schemeClr>
                </a:solidFill>
              </a:rPr>
              <a:t>İdari Komite ve Tır Yürütme Kurulunun Oluşumu, İşlevleri, Usul ve Esasları</a:t>
            </a:r>
            <a:endParaRPr lang="tr-TR" sz="3000" dirty="0" smtClean="0">
              <a:solidFill>
                <a:schemeClr val="accent4">
                  <a:lumMod val="75000"/>
                </a:schemeClr>
              </a:solidFill>
            </a:endParaRPr>
          </a:p>
          <a:p>
            <a:pPr>
              <a:buClr>
                <a:schemeClr val="accent4">
                  <a:lumMod val="75000"/>
                </a:schemeClr>
              </a:buClr>
              <a:buFont typeface="Webdings" pitchFamily="18" charset="2"/>
              <a:buChar char=""/>
              <a:defRPr/>
            </a:pPr>
            <a:r>
              <a:rPr lang="tr-TR" sz="3000" dirty="0" smtClean="0">
                <a:solidFill>
                  <a:schemeClr val="accent4">
                    <a:lumMod val="75000"/>
                  </a:schemeClr>
                </a:solidFill>
              </a:rPr>
              <a:t>EK 9. </a:t>
            </a:r>
            <a:r>
              <a:rPr lang="tr-TR" sz="3200" dirty="0" smtClean="0">
                <a:solidFill>
                  <a:schemeClr val="accent4">
                    <a:lumMod val="75000"/>
                  </a:schemeClr>
                </a:solidFill>
              </a:rPr>
              <a:t>TIR Karnesi Verme Yetkisi ve Gerçek ve Tüzel Kişilerin TIR Karnesi Kullanma İzni </a:t>
            </a:r>
            <a:endParaRPr lang="tr-TR" sz="3000" dirty="0" smtClean="0">
              <a:solidFill>
                <a:schemeClr val="accent4">
                  <a:lumMod val="75000"/>
                </a:schemeClr>
              </a:solidFill>
            </a:endParaRPr>
          </a:p>
          <a:p>
            <a:pPr>
              <a:buClr>
                <a:schemeClr val="accent4">
                  <a:lumMod val="75000"/>
                </a:schemeClr>
              </a:buClr>
              <a:buFont typeface="Webdings" pitchFamily="18" charset="2"/>
              <a:buChar char=""/>
              <a:defRPr/>
            </a:pPr>
            <a:r>
              <a:rPr lang="tr-TR" sz="3000" dirty="0" smtClean="0">
                <a:solidFill>
                  <a:schemeClr val="accent4">
                    <a:lumMod val="75000"/>
                  </a:schemeClr>
                </a:solidFill>
              </a:rPr>
              <a:t>EK 10. </a:t>
            </a:r>
            <a:r>
              <a:rPr lang="tr-TR" sz="3200" smtClean="0">
                <a:solidFill>
                  <a:schemeClr val="accent4">
                    <a:lumMod val="75000"/>
                  </a:schemeClr>
                </a:solidFill>
              </a:rPr>
              <a:t>Akit Taraflarca Yetkili Kuruluşlara ve Uluslararası Kuruluşa Sağlanacak Bilgilere İlişkin Düzenlemeler (</a:t>
            </a:r>
            <a:r>
              <a:rPr lang="tr-TR" sz="3000" smtClean="0">
                <a:solidFill>
                  <a:schemeClr val="accent4">
                    <a:lumMod val="75000"/>
                  </a:schemeClr>
                </a:solidFill>
              </a:rPr>
              <a:t>SAFETIR)</a:t>
            </a:r>
          </a:p>
          <a:p>
            <a:endParaRPr lang="tr-TR"/>
          </a:p>
        </p:txBody>
      </p:sp>
      <p:sp>
        <p:nvSpPr>
          <p:cNvPr id="4" name="3 Slayt Numarası Yer Tutucusu"/>
          <p:cNvSpPr>
            <a:spLocks noGrp="1"/>
          </p:cNvSpPr>
          <p:nvPr>
            <p:ph type="sldNum" sz="quarter" idx="10"/>
          </p:nvPr>
        </p:nvSpPr>
        <p:spPr/>
        <p:txBody>
          <a:bodyPr/>
          <a:lstStyle/>
          <a:p>
            <a:fld id="{9A8618B7-47BF-4D56-A2F5-7AE75F9624A3}" type="slidenum">
              <a:rPr lang="tr-TR" smtClean="0"/>
              <a:pPr/>
              <a:t>5</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algn="just"/>
            <a:r>
              <a:rPr lang="tr-TR" b="0" dirty="0" smtClean="0"/>
              <a:t>TIR</a:t>
            </a:r>
            <a:r>
              <a:rPr lang="tr-TR" b="0" baseline="0" dirty="0" smtClean="0"/>
              <a:t> Sistemi, paydaşlarına çalışma alanları ve gerçekleştirdikleri faaliyetlere uygun olarak çeşitli kolaylıklar sağlamaktadır. </a:t>
            </a:r>
          </a:p>
          <a:p>
            <a:pPr algn="just"/>
            <a:endParaRPr lang="tr-TR" b="1" baseline="0" dirty="0" smtClean="0"/>
          </a:p>
          <a:p>
            <a:pPr algn="just"/>
            <a:r>
              <a:rPr lang="tr-TR" b="0" baseline="0" dirty="0" smtClean="0"/>
              <a:t>Bu kapsamda, </a:t>
            </a:r>
            <a:r>
              <a:rPr lang="tr-TR" b="0" dirty="0" smtClean="0"/>
              <a:t>TIR Transit Sistemi ulusal transit prosedürlerine ilişkin zorunlulukları</a:t>
            </a:r>
            <a:r>
              <a:rPr lang="tr-TR" b="0" baseline="0" dirty="0" smtClean="0"/>
              <a:t> azaltarak; </a:t>
            </a:r>
          </a:p>
          <a:p>
            <a:pPr algn="just"/>
            <a:endParaRPr lang="tr-TR" b="0" baseline="0" dirty="0" smtClean="0"/>
          </a:p>
          <a:p>
            <a:pPr algn="just"/>
            <a:r>
              <a:rPr lang="tr-TR" b="0" baseline="0" dirty="0" smtClean="0"/>
              <a:t>TIR taşımacılığının bir bölümünün yapıldığı </a:t>
            </a:r>
            <a:r>
              <a:rPr lang="tr-TR" b="0" dirty="0" smtClean="0"/>
              <a:t>transit ülkelerde gümrük mühürlerinin ve araç ya da </a:t>
            </a:r>
            <a:r>
              <a:rPr lang="tr-TR" b="0" dirty="0" err="1" smtClean="0"/>
              <a:t>konteynerin</a:t>
            </a:r>
            <a:r>
              <a:rPr lang="tr-TR" b="0" dirty="0" smtClean="0"/>
              <a:t> harici kontrolü dışında ekstra kontrol gerektirmeyerek</a:t>
            </a:r>
            <a:r>
              <a:rPr lang="tr-TR" b="0" baseline="0" dirty="0" smtClean="0"/>
              <a:t> gümrük personelinin daha etkin çalışmasını sağlayarak;</a:t>
            </a:r>
          </a:p>
          <a:p>
            <a:pPr algn="just"/>
            <a:endParaRPr lang="tr-TR" b="0" baseline="0" dirty="0" smtClean="0"/>
          </a:p>
          <a:p>
            <a:pPr algn="just"/>
            <a:r>
              <a:rPr lang="tr-TR" b="0" baseline="0" dirty="0" smtClean="0"/>
              <a:t>Yerli veya yabancı nakliyeciler ya da diğer şahıslar tarafından teşebbüs edilen usulsüzlük vakalarında, TIR Karnesi sahibinin sorumlu tutulamadığı hallerde ödenmesi gereken vergi ve harçların ulusal kefil kuruluş tarafından hemen ödenmesini teminat altına alarak;</a:t>
            </a:r>
          </a:p>
          <a:p>
            <a:pPr algn="just"/>
            <a:endParaRPr lang="tr-TR" b="0" baseline="0" dirty="0" smtClean="0"/>
          </a:p>
          <a:p>
            <a:pPr algn="just"/>
            <a:r>
              <a:rPr lang="tr-TR" b="0" dirty="0" smtClean="0"/>
              <a:t>Hareket, transit ve varış  gümrük idarelerince kabul gören tek tip standart belge kullanımıyla Gümrük idarelerine</a:t>
            </a:r>
            <a:r>
              <a:rPr lang="tr-TR" b="0" baseline="0" dirty="0" smtClean="0"/>
              <a:t> büyük faydalar sağlamaktadır.</a:t>
            </a:r>
          </a:p>
          <a:p>
            <a:pPr algn="just"/>
            <a:endParaRPr lang="tr-TR" b="0" baseline="0" dirty="0" smtClean="0"/>
          </a:p>
          <a:p>
            <a:pPr algn="just"/>
            <a:r>
              <a:rPr lang="tr-TR" b="0" baseline="0" dirty="0" smtClean="0"/>
              <a:t>Diğer taraftan, taşımacılık sektörü açısından sunulan avantajlar da ortadadır. TIR sisteminde eşyalar ulusal sınırlar üzerinden gümrük idarelerinin en az müdahalesiyle taşınmaktadır. Gümrük prosedürlerinin hızlıca tamamlanmasına paralel </a:t>
            </a:r>
            <a:r>
              <a:rPr lang="tr-TR" b="0" baseline="0" dirty="0" err="1" smtClean="0"/>
              <a:t>olaraksa</a:t>
            </a:r>
            <a:r>
              <a:rPr lang="tr-TR" b="0" baseline="0" dirty="0" smtClean="0"/>
              <a:t> transit taşımalardaki gecikmeler de en aza indirgenerek taşıma maliyetlerinde önemli ölçüde ekonomi yapılması sağlanmaktadır. Ayrıca, TIR transit rejiminin temel unsurlarından uluslararası garanti sistemi sayesinde nakliyeciler güzergahları üzerindeki transit ülkelerindeki gümrük idarelerinde teminat vermeden taşımalarını gerçekleştirmektedir. Bunlara ek olarak, </a:t>
            </a:r>
            <a:r>
              <a:rPr lang="tr-TR" dirty="0" smtClean="0"/>
              <a:t>Sözleşmenin belirlediği standartları taşıyan </a:t>
            </a:r>
            <a:r>
              <a:rPr lang="tr-TR" dirty="0" err="1" smtClean="0"/>
              <a:t>konteynerler</a:t>
            </a:r>
            <a:r>
              <a:rPr lang="tr-TR" dirty="0" smtClean="0"/>
              <a:t> için</a:t>
            </a:r>
            <a:r>
              <a:rPr lang="tr-TR" baseline="0" dirty="0" smtClean="0"/>
              <a:t>de de TIR Karnesi himayesinde taşımacılık yapılabilecektir.</a:t>
            </a:r>
            <a:endParaRPr lang="tr-TR" b="0" baseline="0" dirty="0" smtClean="0"/>
          </a:p>
          <a:p>
            <a:endParaRPr lang="tr-TR" b="0" baseline="0" dirty="0" smtClean="0"/>
          </a:p>
          <a:p>
            <a:endParaRPr lang="tr-TR" b="0" baseline="0" dirty="0" smtClean="0"/>
          </a:p>
          <a:p>
            <a:endParaRPr lang="tr-TR" b="0" dirty="0" smtClean="0"/>
          </a:p>
        </p:txBody>
      </p:sp>
      <p:sp>
        <p:nvSpPr>
          <p:cNvPr id="4" name="3 Slayt Numarası Yer Tutucusu"/>
          <p:cNvSpPr>
            <a:spLocks noGrp="1"/>
          </p:cNvSpPr>
          <p:nvPr>
            <p:ph type="sldNum" sz="quarter" idx="10"/>
          </p:nvPr>
        </p:nvSpPr>
        <p:spPr/>
        <p:txBody>
          <a:bodyPr/>
          <a:lstStyle/>
          <a:p>
            <a:fld id="{9A8618B7-47BF-4D56-A2F5-7AE75F9624A3}" type="slidenum">
              <a:rPr lang="tr-TR" smtClean="0"/>
              <a:pPr/>
              <a:t>6</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Uluslararası eşya taşımacılığında minimum müdahale ve maksimum güvenliği sağlamak için TIR rejimi 5 temel ilkeyi barındırmaktadır.</a:t>
            </a:r>
          </a:p>
          <a:p>
            <a:r>
              <a:rPr lang="tr-TR" sz="1200" kern="1200" dirty="0" smtClean="0">
                <a:solidFill>
                  <a:schemeClr val="tx1"/>
                </a:solidFill>
                <a:latin typeface="+mn-lt"/>
                <a:ea typeface="+mn-ea"/>
                <a:cs typeface="+mn-cs"/>
              </a:rPr>
              <a:t>Bu ilkeler çerçevesinde;</a:t>
            </a:r>
          </a:p>
          <a:p>
            <a:r>
              <a:rPr lang="tr-TR" sz="1200" kern="1200" dirty="0" smtClean="0">
                <a:solidFill>
                  <a:schemeClr val="tx1"/>
                </a:solidFill>
                <a:latin typeface="+mn-lt"/>
                <a:ea typeface="+mn-ea"/>
                <a:cs typeface="+mn-cs"/>
              </a:rPr>
              <a:t>1- Mallar yetkili makamlarca onaylanmış taşıt ve </a:t>
            </a:r>
            <a:r>
              <a:rPr lang="tr-TR" sz="1200" kern="1200" dirty="0" err="1" smtClean="0">
                <a:solidFill>
                  <a:schemeClr val="tx1"/>
                </a:solidFill>
                <a:latin typeface="+mn-lt"/>
                <a:ea typeface="+mn-ea"/>
                <a:cs typeface="+mn-cs"/>
              </a:rPr>
              <a:t>konteynerlerde</a:t>
            </a:r>
            <a:r>
              <a:rPr lang="tr-TR" sz="1200" kern="1200" dirty="0" smtClean="0">
                <a:solidFill>
                  <a:schemeClr val="tx1"/>
                </a:solidFill>
                <a:latin typeface="+mn-lt"/>
                <a:ea typeface="+mn-ea"/>
                <a:cs typeface="+mn-cs"/>
              </a:rPr>
              <a:t> taşınmalıdır.</a:t>
            </a:r>
          </a:p>
          <a:p>
            <a:r>
              <a:rPr lang="tr-TR" sz="1200" kern="1200" dirty="0" smtClean="0">
                <a:solidFill>
                  <a:schemeClr val="tx1"/>
                </a:solidFill>
                <a:latin typeface="+mn-lt"/>
                <a:ea typeface="+mn-ea"/>
                <a:cs typeface="+mn-cs"/>
              </a:rPr>
              <a:t>2. Eşyanın taşınması sırasında ödenmesi gereken vergi ve resimler uluslararası garanti altına alınmalıdır. </a:t>
            </a:r>
          </a:p>
          <a:p>
            <a:r>
              <a:rPr lang="tr-TR" sz="1200" kern="1200" dirty="0" smtClean="0">
                <a:solidFill>
                  <a:schemeClr val="tx1"/>
                </a:solidFill>
                <a:latin typeface="+mn-lt"/>
                <a:ea typeface="+mn-ea"/>
                <a:cs typeface="+mn-cs"/>
              </a:rPr>
              <a:t>3. Taşımalar, hem beyanname yerine geçen hem de garantinin kanıtı niteliğindeki TIR Karnesi himayesinde yapılmalıdır. </a:t>
            </a:r>
          </a:p>
          <a:p>
            <a:r>
              <a:rPr lang="tr-TR" sz="1200" kern="1200" dirty="0" smtClean="0">
                <a:solidFill>
                  <a:schemeClr val="tx1"/>
                </a:solidFill>
                <a:latin typeface="+mn-lt"/>
                <a:ea typeface="+mn-ea"/>
                <a:cs typeface="+mn-cs"/>
              </a:rPr>
              <a:t>4. Hareket gümrük idaresinde yapılan kontrol varış gümrük idaresince tanınmalıdır. </a:t>
            </a:r>
          </a:p>
          <a:p>
            <a:r>
              <a:rPr lang="tr-TR" sz="1200" kern="1200" dirty="0" smtClean="0">
                <a:solidFill>
                  <a:schemeClr val="tx1"/>
                </a:solidFill>
                <a:latin typeface="+mn-lt"/>
                <a:ea typeface="+mn-ea"/>
                <a:cs typeface="+mn-cs"/>
              </a:rPr>
              <a:t>5. Belli gereklilikleri sağlayan firmalar TIR Sistemine giriş için yetkilendirilmelidir. Türkiye örneğine ileride değinilecektir.</a:t>
            </a:r>
          </a:p>
        </p:txBody>
      </p:sp>
      <p:sp>
        <p:nvSpPr>
          <p:cNvPr id="4" name="3 Slayt Numarası Yer Tutucusu"/>
          <p:cNvSpPr>
            <a:spLocks noGrp="1"/>
          </p:cNvSpPr>
          <p:nvPr>
            <p:ph type="sldNum" sz="quarter" idx="10"/>
          </p:nvPr>
        </p:nvSpPr>
        <p:spPr/>
        <p:txBody>
          <a:bodyPr/>
          <a:lstStyle/>
          <a:p>
            <a:fld id="{9A8618B7-47BF-4D56-A2F5-7AE75F9624A3}" type="slidenum">
              <a:rPr lang="tr-TR" smtClean="0"/>
              <a:pPr/>
              <a:t>7</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just"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8</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algn="just"/>
            <a:r>
              <a:rPr lang="tr-TR" sz="1200" b="1" kern="1200" baseline="0" dirty="0" smtClean="0">
                <a:solidFill>
                  <a:schemeClr val="tx1"/>
                </a:solidFill>
                <a:latin typeface="+mn-lt"/>
                <a:ea typeface="+mn-ea"/>
                <a:cs typeface="+mn-cs"/>
              </a:rPr>
              <a:t>Bu sayede de,  gümrük  yönetimlerinin  bir  uygunsuzluk  durumunda  başvurabilecekleri  ulusal  bir partner mevcut olmaktadır. (1. paragrafın sonu)</a:t>
            </a:r>
          </a:p>
          <a:p>
            <a:pPr algn="just"/>
            <a:endParaRPr lang="tr-TR" sz="1200" b="0" kern="1200" baseline="0" dirty="0" smtClean="0">
              <a:solidFill>
                <a:schemeClr val="tx1"/>
              </a:solidFill>
              <a:latin typeface="+mn-lt"/>
              <a:ea typeface="+mn-ea"/>
              <a:cs typeface="+mn-cs"/>
            </a:endParaRPr>
          </a:p>
          <a:p>
            <a:pPr marL="0" marR="0" indent="0" algn="just" defTabSz="914400" rtl="0" eaLnBrk="1" fontAlgn="auto" latinLnBrk="0" hangingPunct="1">
              <a:lnSpc>
                <a:spcPct val="100000"/>
              </a:lnSpc>
              <a:spcBef>
                <a:spcPts val="0"/>
              </a:spcBef>
              <a:spcAft>
                <a:spcPts val="0"/>
              </a:spcAft>
              <a:buClrTx/>
              <a:buSzTx/>
              <a:buFontTx/>
              <a:buNone/>
              <a:tabLst/>
              <a:defRPr/>
            </a:pPr>
            <a:r>
              <a:rPr lang="tr-TR" sz="1200" b="0" kern="1200" baseline="0" dirty="0" smtClean="0">
                <a:solidFill>
                  <a:schemeClr val="tx1"/>
                </a:solidFill>
                <a:latin typeface="+mn-lt"/>
                <a:ea typeface="+mn-ea"/>
                <a:cs typeface="+mn-cs"/>
              </a:rPr>
              <a:t>Garantinin parasal limitleri her ülke için </a:t>
            </a:r>
            <a:r>
              <a:rPr lang="tr-TR" sz="1200" b="1" kern="1200" baseline="0" dirty="0" smtClean="0">
                <a:solidFill>
                  <a:schemeClr val="tx1"/>
                </a:solidFill>
                <a:latin typeface="+mn-lt"/>
                <a:ea typeface="+mn-ea"/>
                <a:cs typeface="+mn-cs"/>
              </a:rPr>
              <a:t>farklı</a:t>
            </a:r>
            <a:r>
              <a:rPr lang="tr-TR" sz="1200" b="0" kern="1200" baseline="0" dirty="0" smtClean="0">
                <a:solidFill>
                  <a:schemeClr val="tx1"/>
                </a:solidFill>
                <a:latin typeface="+mn-lt"/>
                <a:ea typeface="+mn-ea"/>
                <a:cs typeface="+mn-cs"/>
              </a:rPr>
              <a:t> olarak belirlenmekle birlikte halen ,ulusal kefil kuruluşlardan her bir TIR Karnesi için talep edilmesi </a:t>
            </a:r>
            <a:r>
              <a:rPr lang="tr-TR" sz="1200" b="1" kern="1200" baseline="0" dirty="0" smtClean="0">
                <a:solidFill>
                  <a:schemeClr val="tx1"/>
                </a:solidFill>
                <a:latin typeface="+mn-lt"/>
                <a:ea typeface="+mn-ea"/>
                <a:cs typeface="+mn-cs"/>
              </a:rPr>
              <a:t>tavsiye edilen </a:t>
            </a:r>
            <a:r>
              <a:rPr lang="tr-TR" sz="1200" b="0" kern="1200" baseline="0" dirty="0" smtClean="0">
                <a:solidFill>
                  <a:schemeClr val="accent4">
                    <a:lumMod val="75000"/>
                  </a:schemeClr>
                </a:solidFill>
                <a:latin typeface="+mn-lt"/>
                <a:ea typeface="+mn-ea"/>
                <a:cs typeface="+mn-cs"/>
              </a:rPr>
              <a:t>t</a:t>
            </a:r>
            <a:r>
              <a:rPr lang="tr-TR" sz="1200" dirty="0" smtClean="0">
                <a:solidFill>
                  <a:schemeClr val="accent4">
                    <a:lumMod val="75000"/>
                  </a:schemeClr>
                </a:solidFill>
              </a:rPr>
              <a:t>eminat üst limiti her TIR Karnesi başına 50.000 $’dır. Ülkemizde</a:t>
            </a:r>
            <a:r>
              <a:rPr lang="tr-TR" sz="1200" baseline="0" dirty="0" smtClean="0">
                <a:solidFill>
                  <a:schemeClr val="accent4">
                    <a:lumMod val="75000"/>
                  </a:schemeClr>
                </a:solidFill>
              </a:rPr>
              <a:t> t</a:t>
            </a:r>
            <a:r>
              <a:rPr lang="tr-TR" sz="1200" dirty="0" smtClean="0">
                <a:solidFill>
                  <a:schemeClr val="accent4">
                    <a:lumMod val="75000"/>
                  </a:schemeClr>
                </a:solidFill>
              </a:rPr>
              <a:t>eminat üst limiti her TIR Karnesi başına 50.000 $</a:t>
            </a:r>
            <a:r>
              <a:rPr lang="tr-TR" sz="1200" baseline="0" dirty="0" smtClean="0">
                <a:solidFill>
                  <a:schemeClr val="accent4">
                    <a:lumMod val="75000"/>
                  </a:schemeClr>
                </a:solidFill>
              </a:rPr>
              <a:t> olarak uygulanmaktadır</a:t>
            </a:r>
            <a:r>
              <a:rPr lang="tr-TR" sz="1200" dirty="0" smtClean="0">
                <a:solidFill>
                  <a:schemeClr val="accent4">
                    <a:lumMod val="75000"/>
                  </a:schemeClr>
                </a:solidFill>
              </a:rPr>
              <a:t>. Ancak Sözleşmeye Taraf ülkeler bu</a:t>
            </a:r>
            <a:r>
              <a:rPr lang="tr-TR" sz="1200" baseline="0" dirty="0" smtClean="0">
                <a:solidFill>
                  <a:schemeClr val="accent4">
                    <a:lumMod val="75000"/>
                  </a:schemeClr>
                </a:solidFill>
              </a:rPr>
              <a:t> üst limitin arttırılmasından yanadır. Hatta,</a:t>
            </a:r>
            <a:r>
              <a:rPr lang="tr-TR" sz="1200" b="0" kern="1200" baseline="0" dirty="0" smtClean="0">
                <a:solidFill>
                  <a:schemeClr val="tx1"/>
                </a:solidFill>
                <a:latin typeface="+mn-lt"/>
                <a:ea typeface="+mn-ea"/>
                <a:cs typeface="+mn-cs"/>
              </a:rPr>
              <a:t> </a:t>
            </a:r>
            <a:r>
              <a:rPr lang="tr-TR" sz="1200" b="1" kern="1200" baseline="0" dirty="0" smtClean="0">
                <a:solidFill>
                  <a:schemeClr val="tx1"/>
                </a:solidFill>
                <a:latin typeface="+mn-lt"/>
                <a:ea typeface="+mn-ea"/>
                <a:cs typeface="+mn-cs"/>
              </a:rPr>
              <a:t>AB ülkeleri,Rusya ve </a:t>
            </a:r>
            <a:r>
              <a:rPr lang="tr-TR" sz="1200" b="1" kern="1200" baseline="0" dirty="0" err="1" smtClean="0">
                <a:solidFill>
                  <a:schemeClr val="tx1"/>
                </a:solidFill>
                <a:latin typeface="+mn-lt"/>
                <a:ea typeface="+mn-ea"/>
                <a:cs typeface="+mn-cs"/>
              </a:rPr>
              <a:t>Belarus’ta</a:t>
            </a:r>
            <a:r>
              <a:rPr lang="tr-TR" sz="1200" b="1" kern="1200" baseline="0" dirty="0" smtClean="0">
                <a:solidFill>
                  <a:schemeClr val="tx1"/>
                </a:solidFill>
                <a:latin typeface="+mn-lt"/>
                <a:ea typeface="+mn-ea"/>
                <a:cs typeface="+mn-cs"/>
              </a:rPr>
              <a:t> garanti limiti 60.000 € olarak uygulanmaktadır.</a:t>
            </a:r>
            <a:endParaRPr lang="tr-TR" b="1" dirty="0"/>
          </a:p>
        </p:txBody>
      </p:sp>
      <p:sp>
        <p:nvSpPr>
          <p:cNvPr id="4" name="3 Slayt Numarası Yer Tutucusu"/>
          <p:cNvSpPr>
            <a:spLocks noGrp="1"/>
          </p:cNvSpPr>
          <p:nvPr>
            <p:ph type="sldNum" sz="quarter" idx="10"/>
          </p:nvPr>
        </p:nvSpPr>
        <p:spPr/>
        <p:txBody>
          <a:bodyPr/>
          <a:lstStyle/>
          <a:p>
            <a:fld id="{9A8618B7-47BF-4D56-A2F5-7AE75F9624A3}" type="slidenum">
              <a:rPr lang="tr-TR" smtClean="0"/>
              <a:pPr/>
              <a:t>9</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0" name="9 Dik Üçgen"/>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Başlık"/>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grpSp>
        <p:nvGrpSpPr>
          <p:cNvPr id="2" name="1 Grup"/>
          <p:cNvGrpSpPr/>
          <p:nvPr/>
        </p:nvGrpSpPr>
        <p:grpSpPr>
          <a:xfrm>
            <a:off x="-3765" y="4953000"/>
            <a:ext cx="9147765" cy="1912088"/>
            <a:chOff x="-3765" y="4832896"/>
            <a:chExt cx="9147765" cy="2032192"/>
          </a:xfrm>
        </p:grpSpPr>
        <p:sp>
          <p:nvSpPr>
            <p:cNvPr id="7" name="6 Serbest Form"/>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Serbest Form"/>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Serbest Form"/>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Düz Bağlayıcı"/>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Veri Yer Tutucusu"/>
          <p:cNvSpPr>
            <a:spLocks noGrp="1"/>
          </p:cNvSpPr>
          <p:nvPr>
            <p:ph type="dt" sz="half" idx="10"/>
          </p:nvPr>
        </p:nvSpPr>
        <p:spPr/>
        <p:txBody>
          <a:bodyPr/>
          <a:lstStyle>
            <a:lvl1pPr>
              <a:defRPr>
                <a:solidFill>
                  <a:srgbClr val="FFFFFF"/>
                </a:solidFill>
              </a:defRPr>
            </a:lvl1pPr>
            <a:extLst/>
          </a:lstStyle>
          <a:p>
            <a:fld id="{8C069853-BD2D-4BB3-A6F0-0938C37BA3A1}" type="datetime1">
              <a:rPr lang="tr-TR" smtClean="0"/>
              <a:pPr/>
              <a:t>23.06.2011</a:t>
            </a:fld>
            <a:endParaRPr lang="tr-TR"/>
          </a:p>
        </p:txBody>
      </p:sp>
      <p:sp>
        <p:nvSpPr>
          <p:cNvPr id="19" name="18 Altbilgi Yer Tutucusu"/>
          <p:cNvSpPr>
            <a:spLocks noGrp="1"/>
          </p:cNvSpPr>
          <p:nvPr>
            <p:ph type="ftr" sz="quarter" idx="11"/>
          </p:nvPr>
        </p:nvSpPr>
        <p:spPr/>
        <p:txBody>
          <a:bodyPr/>
          <a:lstStyle>
            <a:lvl1pPr>
              <a:defRPr>
                <a:solidFill>
                  <a:schemeClr val="accent1">
                    <a:tint val="20000"/>
                  </a:schemeClr>
                </a:solidFill>
              </a:defRPr>
            </a:lvl1pPr>
            <a:extLst/>
          </a:lstStyle>
          <a:p>
            <a:endParaRPr lang="tr-TR"/>
          </a:p>
        </p:txBody>
      </p:sp>
      <p:sp>
        <p:nvSpPr>
          <p:cNvPr id="27" name="26 Slayt Numarası Yer Tutucusu"/>
          <p:cNvSpPr>
            <a:spLocks noGrp="1"/>
          </p:cNvSpPr>
          <p:nvPr>
            <p:ph type="sldNum" sz="quarter" idx="12"/>
          </p:nvPr>
        </p:nvSpPr>
        <p:spPr/>
        <p:txBody>
          <a:bodyPr/>
          <a:lstStyle>
            <a:lvl1pPr>
              <a:defRPr>
                <a:solidFill>
                  <a:srgbClr val="FFFFFF"/>
                </a:solidFill>
              </a:defRPr>
            </a:lvl1pPr>
            <a:extLst/>
          </a:lstStyle>
          <a:p>
            <a:fld id="{22D17398-4798-403A-90D5-5B81D5752ADC}" type="slidenum">
              <a:rPr lang="tr-TR" smtClean="0"/>
              <a:pPr/>
              <a:t>‹#›</a:t>
            </a:fld>
            <a:endParaRPr lang="tr-TR"/>
          </a:p>
        </p:txBody>
      </p:sp>
    </p:spTree>
  </p:cSld>
  <p:clrMapOvr>
    <a:masterClrMapping/>
  </p:clrMapOvr>
  <p:transition spd="med" advTm="3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1481329"/>
            <a:ext cx="8229600" cy="438607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07D61006-E0E0-41A9-B040-E91F6F67692C}" type="datetime1">
              <a:rPr lang="tr-TR" smtClean="0"/>
              <a:pPr/>
              <a:t>23.06.2011</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22D17398-4798-403A-90D5-5B81D5752ADC}" type="slidenum">
              <a:rPr lang="tr-TR" smtClean="0"/>
              <a:pPr/>
              <a:t>‹#›</a:t>
            </a:fld>
            <a:endParaRPr lang="tr-TR"/>
          </a:p>
        </p:txBody>
      </p:sp>
    </p:spTree>
  </p:cSld>
  <p:clrMapOvr>
    <a:masterClrMapping/>
  </p:clrMapOvr>
  <p:transition spd="med"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44013" y="274640"/>
            <a:ext cx="1777470" cy="5592761"/>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1"/>
            <a:ext cx="6324600" cy="5592760"/>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5A16146F-CCCF-4B28-85F1-B13C99C648A5}" type="datetime1">
              <a:rPr lang="tr-TR" smtClean="0"/>
              <a:pPr/>
              <a:t>23.06.2011</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22D17398-4798-403A-90D5-5B81D5752ADC}" type="slidenum">
              <a:rPr lang="tr-TR" smtClean="0"/>
              <a:pPr/>
              <a:t>‹#›</a:t>
            </a:fld>
            <a:endParaRPr lang="tr-TR"/>
          </a:p>
        </p:txBody>
      </p:sp>
    </p:spTree>
  </p:cSld>
  <p:clrMapOvr>
    <a:masterClrMapping/>
  </p:clrMapOvr>
  <p:transition spd="med" advTm="3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C4666F79-4CEF-4901-8C08-B9CDB0344091}" type="datetime1">
              <a:rPr lang="tr-TR" smtClean="0"/>
              <a:pPr/>
              <a:t>23.06.2011</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22D17398-4798-403A-90D5-5B81D5752ADC}" type="slidenum">
              <a:rPr lang="tr-TR" smtClean="0"/>
              <a:pPr/>
              <a:t>‹#›</a:t>
            </a:fld>
            <a:endParaRPr lang="tr-TR"/>
          </a:p>
        </p:txBody>
      </p:sp>
      <p:sp>
        <p:nvSpPr>
          <p:cNvPr id="7" name="6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p:transition spd="med"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D21F4991-5C48-4380-A3F5-48832042807E}" type="datetime1">
              <a:rPr lang="tr-TR" smtClean="0"/>
              <a:pPr/>
              <a:t>23.06.2011</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22D17398-4798-403A-90D5-5B81D5752ADC}" type="slidenum">
              <a:rPr lang="tr-TR" smtClean="0"/>
              <a:pPr/>
              <a:t>‹#›</a:t>
            </a:fld>
            <a:endParaRPr lang="tr-TR"/>
          </a:p>
        </p:txBody>
      </p:sp>
      <p:sp>
        <p:nvSpPr>
          <p:cNvPr id="7" name="6 Köşeli Çift Ayraç"/>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Köşeli Çift Ayraç"/>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transition spd="med" advTm="3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13356318-A869-4DBE-BD4B-5C7631E4A0F7}" type="datetime1">
              <a:rPr lang="tr-TR" smtClean="0"/>
              <a:pPr/>
              <a:t>23.06.2011</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22D17398-4798-403A-90D5-5B81D5752ADC}" type="slidenum">
              <a:rPr lang="tr-TR" smtClean="0"/>
              <a:pPr/>
              <a:t>‹#›</a:t>
            </a:fld>
            <a:endParaRPr lang="tr-TR"/>
          </a:p>
        </p:txBody>
      </p:sp>
      <p:sp>
        <p:nvSpPr>
          <p:cNvPr id="8" name="7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p:transition spd="med" advTm="300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5A8E2708-AB94-4879-BE18-B12D5FECB352}" type="datetime1">
              <a:rPr lang="tr-TR" smtClean="0"/>
              <a:pPr/>
              <a:t>23.06.2011</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22D17398-4798-403A-90D5-5B81D5752ADC}" type="slidenum">
              <a:rPr lang="tr-TR" smtClean="0"/>
              <a:pPr/>
              <a:t>‹#›</a:t>
            </a:fld>
            <a:endParaRPr lang="tr-TR"/>
          </a:p>
        </p:txBody>
      </p:sp>
    </p:spTree>
  </p:cSld>
  <p:clrMapOvr>
    <a:masterClrMapping/>
  </p:clrMapOvr>
  <p:transition spd="med" advTm="3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extLst/>
          </a:lstStyle>
          <a:p>
            <a:fld id="{70FF0B50-C02E-4126-838C-C91527E4100F}" type="datetime1">
              <a:rPr lang="tr-TR" smtClean="0"/>
              <a:pPr/>
              <a:t>23.06.2011</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22D17398-4798-403A-90D5-5B81D5752ADC}" type="slidenum">
              <a:rPr lang="tr-TR" smtClean="0"/>
              <a:pPr/>
              <a:t>‹#›</a:t>
            </a:fld>
            <a:endParaRPr lang="tr-TR"/>
          </a:p>
        </p:txBody>
      </p:sp>
      <p:sp>
        <p:nvSpPr>
          <p:cNvPr id="6" name="5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p:transition spd="med" advTm="3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F34F0FFA-2709-4976-8B19-A1BE3C6B4A40}" type="datetime1">
              <a:rPr lang="tr-TR" smtClean="0"/>
              <a:pPr/>
              <a:t>23.06.2011</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22D17398-4798-403A-90D5-5B81D5752ADC}" type="slidenum">
              <a:rPr lang="tr-TR" smtClean="0"/>
              <a:pPr/>
              <a:t>‹#›</a:t>
            </a:fld>
            <a:endParaRPr lang="tr-TR"/>
          </a:p>
        </p:txBody>
      </p:sp>
    </p:spTree>
  </p:cSld>
  <p:clrMapOvr>
    <a:masterClrMapping/>
  </p:clrMapOvr>
  <p:transition spd="med" advTm="300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727032" y="6407944"/>
            <a:ext cx="1920240" cy="365760"/>
          </a:xfrm>
        </p:spPr>
        <p:txBody>
          <a:bodyPr/>
          <a:lstStyle>
            <a:extLst/>
          </a:lstStyle>
          <a:p>
            <a:fld id="{C3C23A24-2FDC-448E-A6F4-95BE5997C3F1}" type="datetime1">
              <a:rPr lang="tr-TR" smtClean="0"/>
              <a:pPr/>
              <a:t>23.06.2011</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22D17398-4798-403A-90D5-5B81D5752ADC}" type="slidenum">
              <a:rPr lang="tr-TR" smtClean="0"/>
              <a:pPr/>
              <a:t>‹#›</a:t>
            </a:fld>
            <a:endParaRPr lang="tr-TR"/>
          </a:p>
        </p:txBody>
      </p:sp>
    </p:spTree>
  </p:cSld>
  <p:clrMapOvr>
    <a:masterClrMapping/>
  </p:clrMapOvr>
  <p:transition spd="med" advTm="300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4" name="3 Metin Yer Tutucusu"/>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3" name="2 Resim Yer Tutucusu"/>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tr-TR" smtClean="0"/>
              <a:t>Resim eklemek için simgeyi tıklatın</a:t>
            </a:r>
            <a:endParaRPr kumimoji="0" lang="en-US" dirty="0"/>
          </a:p>
        </p:txBody>
      </p:sp>
      <p:sp>
        <p:nvSpPr>
          <p:cNvPr id="5" name="4 Veri Yer Tutucusu"/>
          <p:cNvSpPr>
            <a:spLocks noGrp="1"/>
          </p:cNvSpPr>
          <p:nvPr>
            <p:ph type="dt" sz="half" idx="10"/>
          </p:nvPr>
        </p:nvSpPr>
        <p:spPr/>
        <p:txBody>
          <a:bodyPr/>
          <a:lstStyle>
            <a:lvl1pPr>
              <a:defRPr>
                <a:solidFill>
                  <a:schemeClr val="tx1"/>
                </a:solidFill>
              </a:defRPr>
            </a:lvl1pPr>
            <a:extLst/>
          </a:lstStyle>
          <a:p>
            <a:fld id="{02F4C08A-BEE6-470F-9657-062347A287AE}" type="datetime1">
              <a:rPr lang="tr-TR" smtClean="0"/>
              <a:pPr/>
              <a:t>23.06.2011</a:t>
            </a:fld>
            <a:endParaRPr lang="tr-TR"/>
          </a:p>
        </p:txBody>
      </p:sp>
      <p:sp>
        <p:nvSpPr>
          <p:cNvPr id="6" name="5 Altbilgi Yer Tutucusu"/>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tr-TR"/>
          </a:p>
        </p:txBody>
      </p:sp>
      <p:sp>
        <p:nvSpPr>
          <p:cNvPr id="7" name="6 Slayt Numarası Yer Tutucusu"/>
          <p:cNvSpPr>
            <a:spLocks noGrp="1"/>
          </p:cNvSpPr>
          <p:nvPr>
            <p:ph type="sldNum" sz="quarter" idx="12"/>
          </p:nvPr>
        </p:nvSpPr>
        <p:spPr/>
        <p:txBody>
          <a:bodyPr/>
          <a:lstStyle>
            <a:lvl1pPr>
              <a:defRPr>
                <a:solidFill>
                  <a:schemeClr val="tx1"/>
                </a:solidFill>
              </a:defRPr>
            </a:lvl1pPr>
            <a:extLst/>
          </a:lstStyle>
          <a:p>
            <a:fld id="{22D17398-4798-403A-90D5-5B81D5752ADC}" type="slidenum">
              <a:rPr lang="tr-TR" smtClean="0"/>
              <a:pPr/>
              <a:t>‹#›</a:t>
            </a:fld>
            <a:endParaRPr lang="tr-TR"/>
          </a:p>
        </p:txBody>
      </p:sp>
      <p:sp>
        <p:nvSpPr>
          <p:cNvPr id="2" name="1 Başlık"/>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tr-TR" smtClean="0"/>
              <a:t>Asıl başlık stili için tıklatın</a:t>
            </a:r>
            <a:endParaRPr kumimoji="0" lang="en-US"/>
          </a:p>
        </p:txBody>
      </p:sp>
      <p:sp>
        <p:nvSpPr>
          <p:cNvPr id="8" name="7 Serbest Form"/>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Serbest Form"/>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Dik Üçgen"/>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Köşeli Çift Ayraç"/>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Köşeli Çift Ayraç"/>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transition spd="med" advTm="3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3" name="12 Serbest Form"/>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Serbest Form"/>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Dik Üçgen"/>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6614B12-8F43-41DA-8B41-23DCBDC56783}" type="datetime1">
              <a:rPr lang="tr-TR" smtClean="0"/>
              <a:pPr/>
              <a:t>23.06.2011</a:t>
            </a:fld>
            <a:endParaRPr lang="tr-TR"/>
          </a:p>
        </p:txBody>
      </p:sp>
      <p:sp>
        <p:nvSpPr>
          <p:cNvPr id="22" name="21 Altbilgi Yer Tutucusu"/>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tr-TR"/>
          </a:p>
        </p:txBody>
      </p:sp>
      <p:sp>
        <p:nvSpPr>
          <p:cNvPr id="18" name="17 Slayt Numarası Yer Tutucusu"/>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22D17398-4798-403A-90D5-5B81D5752ADC}"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ransition spd="med" advTm="3000"/>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images.google.com.tr/imgres?imgurl=http://www.perakondu.com/wp-content/2007/05/zincir.jpg&amp;imgrefurl=http://www.yorumla.net/ask-ve-sevgi/382308-sifir-oldum.html&amp;usg=__zHKJHGtQIuhkBCM8fRO424YuSzs=&amp;h=159&amp;w=181&amp;sz=7&amp;hl=tr&amp;start=126&amp;tbnid=wdjGr1RjucDr1M:&amp;tbnh=89&amp;tbnw=101&amp;prev=/images?q=halka+zincir&amp;start=120&amp;gbv=2&amp;ndsp=20&amp;hl=tr&amp;sa=N"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hyperlink" Target="http://images.google.com.tr/imgres?imgurl=http://www.memurlar.biz/photos/504827553.jpg&amp;imgrefurl=http://www.memurlar.biz/categories.php?cID=65&amp;usg=__FZ1EDj9gri43Ppv_CDAM1DtR3VU=&amp;h=379&amp;w=335&amp;sz=16&amp;hl=tr&amp;start=41&amp;tbnid=Vc9xFEyfcm4bKM:&amp;tbnh=123&amp;tbnw=109&amp;prev=/images?q=g%C3%BCmr%C3%BCk+kap%C4%B1s%C4%B1++%C3%A7al%C4%B1%C5%9Fan+memur&amp;start=40&amp;gbv=2&amp;ndsp=20&amp;hl=tr&amp;sa=N" TargetMode="Externa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TIR_operation_800.gif"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ctrTitle"/>
          </p:nvPr>
        </p:nvSpPr>
        <p:spPr>
          <a:xfrm>
            <a:off x="683568" y="260648"/>
            <a:ext cx="7772400" cy="1829761"/>
          </a:xfrm>
        </p:spPr>
        <p:txBody>
          <a:bodyPr>
            <a:noAutofit/>
          </a:bodyPr>
          <a:lstStyle/>
          <a:p>
            <a:pPr algn="ctr"/>
            <a:r>
              <a:rPr lang="tr-TR" sz="2400" dirty="0" smtClean="0">
                <a:solidFill>
                  <a:schemeClr val="accent5">
                    <a:lumMod val="75000"/>
                  </a:schemeClr>
                </a:solidFill>
                <a:effectLst/>
              </a:rPr>
              <a:t/>
            </a:r>
            <a:br>
              <a:rPr lang="tr-TR" sz="2400" dirty="0" smtClean="0">
                <a:solidFill>
                  <a:schemeClr val="accent5">
                    <a:lumMod val="75000"/>
                  </a:schemeClr>
                </a:solidFill>
                <a:effectLst/>
              </a:rPr>
            </a:br>
            <a:endParaRPr lang="tr-TR" sz="2400" dirty="0">
              <a:solidFill>
                <a:schemeClr val="accent5">
                  <a:lumMod val="75000"/>
                </a:schemeClr>
              </a:solidFill>
              <a:effectLst/>
            </a:endParaRPr>
          </a:p>
        </p:txBody>
      </p:sp>
      <p:sp>
        <p:nvSpPr>
          <p:cNvPr id="5" name="4 İçerik Yer Tutucusu"/>
          <p:cNvSpPr>
            <a:spLocks noGrp="1"/>
          </p:cNvSpPr>
          <p:nvPr>
            <p:ph type="subTitle" idx="1"/>
          </p:nvPr>
        </p:nvSpPr>
        <p:spPr>
          <a:xfrm>
            <a:off x="611560" y="1700808"/>
            <a:ext cx="7772400" cy="1022271"/>
          </a:xfrm>
        </p:spPr>
        <p:txBody>
          <a:bodyPr>
            <a:noAutofit/>
          </a:bodyPr>
          <a:lstStyle/>
          <a:p>
            <a:pPr algn="ctr">
              <a:buNone/>
            </a:pPr>
            <a:endParaRPr lang="tr-TR" sz="4400" spc="-300" dirty="0" smtClean="0">
              <a:latin typeface="Constantia" pitchFamily="18" charset="0"/>
            </a:endParaRPr>
          </a:p>
          <a:p>
            <a:pPr algn="ctr">
              <a:buNone/>
            </a:pPr>
            <a:r>
              <a:rPr lang="tr-TR" sz="4400" b="1" dirty="0" smtClean="0">
                <a:solidFill>
                  <a:schemeClr val="accent4">
                    <a:lumMod val="75000"/>
                  </a:schemeClr>
                </a:solidFill>
              </a:rPr>
              <a:t>TIR SİSTEMİ</a:t>
            </a:r>
          </a:p>
        </p:txBody>
      </p:sp>
      <p:pic>
        <p:nvPicPr>
          <p:cNvPr id="10" name="9 Resim"/>
          <p:cNvPicPr/>
          <p:nvPr/>
        </p:nvPicPr>
        <p:blipFill>
          <a:blip r:embed="rId3" cstate="print">
            <a:duotone>
              <a:schemeClr val="accent1">
                <a:shade val="45000"/>
                <a:satMod val="135000"/>
              </a:schemeClr>
              <a:prstClr val="white"/>
            </a:duotone>
          </a:blip>
          <a:srcRect/>
          <a:stretch>
            <a:fillRect/>
          </a:stretch>
        </p:blipFill>
        <p:spPr bwMode="auto">
          <a:xfrm>
            <a:off x="642910" y="571480"/>
            <a:ext cx="1152525" cy="900000"/>
          </a:xfrm>
          <a:prstGeom prst="rect">
            <a:avLst/>
          </a:prstGeom>
          <a:noFill/>
          <a:ln w="9525">
            <a:noFill/>
            <a:miter lim="800000"/>
            <a:headEnd/>
            <a:tailEnd/>
          </a:ln>
          <a:effectLst/>
        </p:spPr>
      </p:pic>
      <p:pic>
        <p:nvPicPr>
          <p:cNvPr id="11" name="10 Resim" descr="\\ankmer66\kisisel\10606\Resimlerim\logo.png"/>
          <p:cNvPicPr/>
          <p:nvPr/>
        </p:nvPicPr>
        <p:blipFill>
          <a:blip r:embed="rId4" cstate="print"/>
          <a:srcRect/>
          <a:stretch>
            <a:fillRect/>
          </a:stretch>
        </p:blipFill>
        <p:spPr bwMode="auto">
          <a:xfrm>
            <a:off x="7272000" y="576000"/>
            <a:ext cx="1152000" cy="895350"/>
          </a:xfrm>
          <a:prstGeom prst="rect">
            <a:avLst/>
          </a:prstGeom>
          <a:solidFill>
            <a:schemeClr val="accent1">
              <a:lumMod val="75000"/>
            </a:schemeClr>
          </a:solidFill>
          <a:ln w="9525">
            <a:noFill/>
            <a:miter lim="800000"/>
            <a:headEnd/>
            <a:tailEnd/>
          </a:ln>
          <a:effectLst>
            <a:innerShdw blurRad="63500" dist="50800">
              <a:prstClr val="black">
                <a:alpha val="50000"/>
              </a:prstClr>
            </a:innerShdw>
          </a:effectLst>
        </p:spPr>
      </p:pic>
      <p:sp>
        <p:nvSpPr>
          <p:cNvPr id="6" name="4 İçerik Yer Tutucusu"/>
          <p:cNvSpPr txBox="1">
            <a:spLocks/>
          </p:cNvSpPr>
          <p:nvPr/>
        </p:nvSpPr>
        <p:spPr>
          <a:xfrm>
            <a:off x="539552" y="5517232"/>
            <a:ext cx="7772400" cy="1166287"/>
          </a:xfrm>
          <a:prstGeom prst="rect">
            <a:avLst/>
          </a:prstGeom>
        </p:spPr>
        <p:txBody>
          <a:bodyPr vert="horz" lIns="45720" rIns="45720">
            <a:normAutofit/>
          </a:bodyPr>
          <a:lstStyle/>
          <a:p>
            <a:pPr marL="0" marR="64008" lvl="0" indent="0" algn="ctr"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tr-TR" sz="4400" b="0" i="0" u="none" strike="noStrike" kern="1200" cap="none" spc="-300" normalizeH="0" baseline="0" noProof="0" dirty="0" smtClean="0">
              <a:ln>
                <a:noFill/>
              </a:ln>
              <a:solidFill>
                <a:schemeClr val="tx2"/>
              </a:solidFill>
              <a:effectLst/>
              <a:uLnTx/>
              <a:uFillTx/>
              <a:latin typeface="Constantia" pitchFamily="18" charset="0"/>
              <a:ea typeface="+mn-ea"/>
              <a:cs typeface="+mn-cs"/>
            </a:endParaRPr>
          </a:p>
        </p:txBody>
      </p:sp>
      <p:sp>
        <p:nvSpPr>
          <p:cNvPr id="7" name="6 Dikdörtgen"/>
          <p:cNvSpPr/>
          <p:nvPr/>
        </p:nvSpPr>
        <p:spPr>
          <a:xfrm>
            <a:off x="2123728" y="5589240"/>
            <a:ext cx="4572000" cy="923330"/>
          </a:xfrm>
          <a:prstGeom prst="rect">
            <a:avLst/>
          </a:prstGeom>
        </p:spPr>
        <p:txBody>
          <a:bodyPr>
            <a:spAutoFit/>
          </a:bodyPr>
          <a:lstStyle/>
          <a:p>
            <a:pPr algn="ctr"/>
            <a:r>
              <a:rPr lang="tr-TR" b="1" dirty="0" smtClean="0">
                <a:latin typeface="Calibri" pitchFamily="34" charset="0"/>
              </a:rPr>
              <a:t>Zeynep Nil ÇELİK</a:t>
            </a:r>
          </a:p>
          <a:p>
            <a:pPr algn="ctr"/>
            <a:r>
              <a:rPr lang="tr-TR" b="1" dirty="0" smtClean="0">
                <a:latin typeface="Calibri" pitchFamily="34" charset="0"/>
              </a:rPr>
              <a:t>Gümrük Uzmanı</a:t>
            </a:r>
          </a:p>
          <a:p>
            <a:pPr algn="ctr"/>
            <a:r>
              <a:rPr lang="tr-TR" b="1" dirty="0" smtClean="0">
                <a:latin typeface="Calibri" pitchFamily="34" charset="0"/>
              </a:rPr>
              <a:t>TIR ve Taşıt Dairesi</a:t>
            </a:r>
            <a:endParaRPr lang="tr-TR" b="1" dirty="0">
              <a:latin typeface="Calibri" pitchFamily="34" charset="0"/>
            </a:endParaRPr>
          </a:p>
        </p:txBody>
      </p:sp>
      <p:sp>
        <p:nvSpPr>
          <p:cNvPr id="8" name="7 Slayt Numarası Yer Tutucusu"/>
          <p:cNvSpPr>
            <a:spLocks noGrp="1"/>
          </p:cNvSpPr>
          <p:nvPr>
            <p:ph type="sldNum" sz="quarter" idx="12"/>
          </p:nvPr>
        </p:nvSpPr>
        <p:spPr/>
        <p:txBody>
          <a:bodyPr/>
          <a:lstStyle/>
          <a:p>
            <a:fld id="{22D17398-4798-403A-90D5-5B81D5752ADC}" type="slidenum">
              <a:rPr lang="tr-TR" smtClean="0"/>
              <a:pPr/>
              <a:t>1</a:t>
            </a:fld>
            <a:endParaRPr lang="tr-TR"/>
          </a:p>
        </p:txBody>
      </p:sp>
    </p:spTree>
  </p:cSld>
  <p:clrMapOvr>
    <a:masterClrMapping/>
  </p:clrMapOvr>
  <p:transition spd="med" advTm="3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pPr marL="514350" indent="-514350">
              <a:buNone/>
            </a:pPr>
            <a:endParaRPr lang="tr-TR" sz="2800" b="1" dirty="0" smtClean="0">
              <a:solidFill>
                <a:srgbClr val="002060"/>
              </a:solidFill>
            </a:endParaRPr>
          </a:p>
          <a:p>
            <a:pPr marL="514350" indent="-514350">
              <a:buFont typeface="Wingdings" pitchFamily="2" charset="2"/>
              <a:buChar char="Ø"/>
            </a:pPr>
            <a:r>
              <a:rPr lang="tr-TR" sz="3200" dirty="0" smtClean="0">
                <a:solidFill>
                  <a:srgbClr val="002060"/>
                </a:solidFill>
              </a:rPr>
              <a:t>Karne hamili</a:t>
            </a:r>
          </a:p>
          <a:p>
            <a:pPr marL="514350" indent="-514350">
              <a:buFont typeface="Wingdings" pitchFamily="2" charset="2"/>
              <a:buChar char="Ø"/>
            </a:pPr>
            <a:endParaRPr lang="tr-TR" sz="3200" dirty="0" smtClean="0">
              <a:solidFill>
                <a:srgbClr val="002060"/>
              </a:solidFill>
            </a:endParaRPr>
          </a:p>
          <a:p>
            <a:pPr marL="514350" indent="-514350">
              <a:buFont typeface="Wingdings" pitchFamily="2" charset="2"/>
              <a:buChar char="Ø"/>
            </a:pPr>
            <a:r>
              <a:rPr lang="tr-TR" sz="3200" dirty="0" smtClean="0">
                <a:solidFill>
                  <a:srgbClr val="002060"/>
                </a:solidFill>
              </a:rPr>
              <a:t>Gümrük idaresi</a:t>
            </a:r>
          </a:p>
          <a:p>
            <a:pPr marL="514350" indent="-514350">
              <a:buFont typeface="Wingdings" pitchFamily="2" charset="2"/>
              <a:buChar char="Ø"/>
            </a:pPr>
            <a:endParaRPr lang="tr-TR" sz="3200" dirty="0" smtClean="0">
              <a:solidFill>
                <a:srgbClr val="002060"/>
              </a:solidFill>
            </a:endParaRPr>
          </a:p>
          <a:p>
            <a:pPr marL="514350" indent="-514350">
              <a:buFont typeface="Wingdings" pitchFamily="2" charset="2"/>
              <a:buChar char="Ø"/>
            </a:pPr>
            <a:r>
              <a:rPr lang="tr-TR" sz="3200" dirty="0" smtClean="0">
                <a:solidFill>
                  <a:srgbClr val="002060"/>
                </a:solidFill>
              </a:rPr>
              <a:t>Ulusal kefil kuruluş (TOBB)</a:t>
            </a:r>
          </a:p>
          <a:p>
            <a:pPr marL="514350" indent="-514350">
              <a:buFont typeface="Wingdings" pitchFamily="2" charset="2"/>
              <a:buChar char="Ø"/>
            </a:pPr>
            <a:endParaRPr lang="tr-TR" sz="3200" dirty="0" smtClean="0">
              <a:solidFill>
                <a:srgbClr val="002060"/>
              </a:solidFill>
            </a:endParaRPr>
          </a:p>
          <a:p>
            <a:pPr marL="514350" indent="-514350">
              <a:buFont typeface="Wingdings" pitchFamily="2" charset="2"/>
              <a:buChar char="Ø"/>
            </a:pPr>
            <a:r>
              <a:rPr lang="tr-TR" sz="3200" dirty="0" smtClean="0">
                <a:solidFill>
                  <a:srgbClr val="002060"/>
                </a:solidFill>
              </a:rPr>
              <a:t>Uluslararası kefil kuruluş (IRU)</a:t>
            </a:r>
          </a:p>
          <a:p>
            <a:pPr>
              <a:buFont typeface="Wingdings" pitchFamily="2" charset="2"/>
              <a:buChar char="Ø"/>
            </a:pPr>
            <a:endParaRPr lang="tr-TR" dirty="0"/>
          </a:p>
        </p:txBody>
      </p:sp>
      <p:sp>
        <p:nvSpPr>
          <p:cNvPr id="3" name="2 Slayt Numarası Yer Tutucusu"/>
          <p:cNvSpPr>
            <a:spLocks noGrp="1"/>
          </p:cNvSpPr>
          <p:nvPr>
            <p:ph type="sldNum" sz="quarter" idx="12"/>
          </p:nvPr>
        </p:nvSpPr>
        <p:spPr/>
        <p:txBody>
          <a:bodyPr/>
          <a:lstStyle/>
          <a:p>
            <a:fld id="{22D17398-4798-403A-90D5-5B81D5752ADC}" type="slidenum">
              <a:rPr lang="tr-TR" smtClean="0"/>
              <a:pPr/>
              <a:t>10</a:t>
            </a:fld>
            <a:endParaRPr lang="tr-TR"/>
          </a:p>
        </p:txBody>
      </p:sp>
      <p:sp>
        <p:nvSpPr>
          <p:cNvPr id="4" name="3 Başlık"/>
          <p:cNvSpPr>
            <a:spLocks noGrp="1"/>
          </p:cNvSpPr>
          <p:nvPr>
            <p:ph type="title"/>
          </p:nvPr>
        </p:nvSpPr>
        <p:spPr>
          <a:xfrm>
            <a:off x="428596" y="285728"/>
            <a:ext cx="8229600" cy="1143000"/>
          </a:xfrm>
        </p:spPr>
        <p:txBody>
          <a:bodyPr>
            <a:normAutofit fontScale="90000"/>
          </a:bodyPr>
          <a:lstStyle/>
          <a:p>
            <a:pPr algn="ctr"/>
            <a:r>
              <a:rPr lang="tr-TR" sz="4200" dirty="0" smtClean="0">
                <a:solidFill>
                  <a:srgbClr val="002060"/>
                </a:solidFill>
              </a:rPr>
              <a:t/>
            </a:r>
            <a:br>
              <a:rPr lang="tr-TR" sz="4200" dirty="0" smtClean="0">
                <a:solidFill>
                  <a:srgbClr val="002060"/>
                </a:solidFill>
              </a:rPr>
            </a:br>
            <a:r>
              <a:rPr lang="tr-TR" sz="4200" dirty="0" smtClean="0">
                <a:solidFill>
                  <a:srgbClr val="002060"/>
                </a:solidFill>
              </a:rPr>
              <a:t>TIR SİSTEMİNİN AKTÖRLERİ</a:t>
            </a:r>
            <a:r>
              <a:rPr lang="tr-TR" dirty="0" smtClean="0"/>
              <a:t/>
            </a:r>
            <a:br>
              <a:rPr lang="tr-TR" dirty="0" smtClean="0"/>
            </a:br>
            <a:endParaRPr lang="tr-TR" dirty="0"/>
          </a:p>
        </p:txBody>
      </p:sp>
    </p:spTree>
  </p:cSld>
  <p:clrMapOvr>
    <a:masterClrMapping/>
  </p:clrMapOvr>
  <p:transition spd="med" advTm="300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a:bodyPr>
          <a:lstStyle/>
          <a:p>
            <a:pPr>
              <a:buFont typeface="Wingdings 2" pitchFamily="18" charset="2"/>
              <a:buNone/>
            </a:pPr>
            <a:r>
              <a:rPr lang="tr-TR" sz="2200" b="1" dirty="0" smtClean="0">
                <a:solidFill>
                  <a:schemeClr val="accent4">
                    <a:lumMod val="75000"/>
                  </a:schemeClr>
                </a:solidFill>
              </a:rPr>
              <a:t>Gümrük idaresi</a:t>
            </a:r>
          </a:p>
          <a:p>
            <a:pPr>
              <a:buFont typeface="Wingdings 2" pitchFamily="18" charset="2"/>
              <a:buNone/>
            </a:pPr>
            <a:r>
              <a:rPr lang="tr-TR" sz="2800" b="1" dirty="0" smtClean="0">
                <a:solidFill>
                  <a:schemeClr val="accent4">
                    <a:lumMod val="75000"/>
                  </a:schemeClr>
                </a:solidFill>
              </a:rPr>
              <a:t>       </a:t>
            </a:r>
          </a:p>
          <a:p>
            <a:pPr>
              <a:buFont typeface="Wingdings 2" pitchFamily="18" charset="2"/>
              <a:buNone/>
            </a:pPr>
            <a:r>
              <a:rPr lang="tr-TR" sz="2400" b="1" dirty="0" smtClean="0">
                <a:solidFill>
                  <a:schemeClr val="accent4">
                    <a:lumMod val="75000"/>
                  </a:schemeClr>
                </a:solidFill>
              </a:rPr>
              <a:t>TOBB </a:t>
            </a:r>
          </a:p>
          <a:p>
            <a:pPr>
              <a:buFont typeface="Wingdings 2" pitchFamily="18" charset="2"/>
              <a:buNone/>
            </a:pPr>
            <a:endParaRPr lang="tr-TR" sz="2400" b="1" dirty="0" smtClean="0">
              <a:solidFill>
                <a:schemeClr val="accent4">
                  <a:lumMod val="75000"/>
                </a:schemeClr>
              </a:solidFill>
            </a:endParaRPr>
          </a:p>
          <a:p>
            <a:pPr>
              <a:buNone/>
            </a:pPr>
            <a:r>
              <a:rPr lang="tr-TR" sz="1800" b="1" dirty="0" smtClean="0">
                <a:solidFill>
                  <a:schemeClr val="accent4">
                    <a:lumMod val="75000"/>
                  </a:schemeClr>
                </a:solidFill>
              </a:rPr>
              <a:t>            Uluslararası Kefil Kuruluş (IRU)</a:t>
            </a:r>
          </a:p>
          <a:p>
            <a:pPr>
              <a:buNone/>
            </a:pPr>
            <a:r>
              <a:rPr lang="tr-TR" sz="1800" dirty="0" smtClean="0">
                <a:solidFill>
                  <a:schemeClr val="accent4">
                    <a:lumMod val="75000"/>
                  </a:schemeClr>
                </a:solidFill>
              </a:rPr>
              <a:t>			</a:t>
            </a:r>
          </a:p>
          <a:p>
            <a:pPr>
              <a:buNone/>
            </a:pPr>
            <a:endParaRPr lang="tr-TR" dirty="0"/>
          </a:p>
        </p:txBody>
      </p:sp>
      <p:sp>
        <p:nvSpPr>
          <p:cNvPr id="3" name="2 Başlık"/>
          <p:cNvSpPr>
            <a:spLocks noGrp="1"/>
          </p:cNvSpPr>
          <p:nvPr>
            <p:ph type="title"/>
          </p:nvPr>
        </p:nvSpPr>
        <p:spPr/>
        <p:txBody>
          <a:bodyPr/>
          <a:lstStyle/>
          <a:p>
            <a:pPr algn="ctr"/>
            <a:r>
              <a:rPr lang="tr-TR" sz="4400" dirty="0" smtClean="0">
                <a:solidFill>
                  <a:schemeClr val="accent4">
                    <a:lumMod val="75000"/>
                  </a:schemeClr>
                </a:solidFill>
                <a:effectLst/>
              </a:rPr>
              <a:t>KEFALET ZİNCİRİ</a:t>
            </a:r>
            <a:endParaRPr lang="tr-TR" dirty="0">
              <a:solidFill>
                <a:schemeClr val="accent4">
                  <a:lumMod val="75000"/>
                </a:schemeClr>
              </a:solidFill>
              <a:effectLst/>
            </a:endParaRPr>
          </a:p>
        </p:txBody>
      </p:sp>
      <p:pic>
        <p:nvPicPr>
          <p:cNvPr id="4" name="Picture 7" descr="http://tbn2.google.com/images?q=tbn:wdjGr1RjucDr1M:http://www.perakondu.com/wp-content/2007/05/zincir.jpg">
            <a:hlinkClick r:id="rId3"/>
          </p:cNvPr>
          <p:cNvPicPr>
            <a:picLocks noChangeAspect="1" noChangeArrowheads="1"/>
          </p:cNvPicPr>
          <p:nvPr/>
        </p:nvPicPr>
        <p:blipFill>
          <a:blip r:embed="rId4" cstate="print"/>
          <a:srcRect/>
          <a:stretch>
            <a:fillRect/>
          </a:stretch>
        </p:blipFill>
        <p:spPr bwMode="auto">
          <a:xfrm>
            <a:off x="827088" y="1844675"/>
            <a:ext cx="500062" cy="441325"/>
          </a:xfrm>
          <a:prstGeom prst="rect">
            <a:avLst/>
          </a:prstGeom>
          <a:noFill/>
          <a:ln w="9525">
            <a:noFill/>
            <a:miter lim="800000"/>
            <a:headEnd/>
            <a:tailEnd/>
          </a:ln>
        </p:spPr>
      </p:pic>
      <p:pic>
        <p:nvPicPr>
          <p:cNvPr id="5" name="Picture 7" descr="http://tbn2.google.com/images?q=tbn:wdjGr1RjucDr1M:http://www.perakondu.com/wp-content/2007/05/zincir.jpg">
            <a:hlinkClick r:id="rId3"/>
          </p:cNvPr>
          <p:cNvPicPr>
            <a:picLocks noChangeAspect="1" noChangeArrowheads="1"/>
          </p:cNvPicPr>
          <p:nvPr/>
        </p:nvPicPr>
        <p:blipFill>
          <a:blip r:embed="rId4" cstate="print"/>
          <a:srcRect/>
          <a:stretch>
            <a:fillRect/>
          </a:stretch>
        </p:blipFill>
        <p:spPr bwMode="auto">
          <a:xfrm>
            <a:off x="1214414" y="2786058"/>
            <a:ext cx="500062" cy="441325"/>
          </a:xfrm>
          <a:prstGeom prst="rect">
            <a:avLst/>
          </a:prstGeom>
          <a:noFill/>
          <a:ln w="9525">
            <a:noFill/>
            <a:miter lim="800000"/>
            <a:headEnd/>
            <a:tailEnd/>
          </a:ln>
        </p:spPr>
      </p:pic>
      <p:pic>
        <p:nvPicPr>
          <p:cNvPr id="6" name="Picture 7" descr="http://tbn2.google.com/images?q=tbn:wdjGr1RjucDr1M:http://www.perakondu.com/wp-content/2007/05/zincir.jpg">
            <a:hlinkClick r:id="rId3"/>
          </p:cNvPr>
          <p:cNvPicPr>
            <a:picLocks noChangeAspect="1" noChangeArrowheads="1"/>
          </p:cNvPicPr>
          <p:nvPr/>
        </p:nvPicPr>
        <p:blipFill>
          <a:blip r:embed="rId4" cstate="print"/>
          <a:srcRect/>
          <a:stretch>
            <a:fillRect/>
          </a:stretch>
        </p:blipFill>
        <p:spPr bwMode="auto">
          <a:xfrm>
            <a:off x="1928794" y="3571876"/>
            <a:ext cx="500062" cy="441325"/>
          </a:xfrm>
          <a:prstGeom prst="rect">
            <a:avLst/>
          </a:prstGeom>
          <a:noFill/>
          <a:ln w="9525">
            <a:noFill/>
            <a:miter lim="800000"/>
            <a:headEnd/>
            <a:tailEnd/>
          </a:ln>
        </p:spPr>
      </p:pic>
      <p:sp>
        <p:nvSpPr>
          <p:cNvPr id="7" name="12 Dikdörtgen"/>
          <p:cNvSpPr>
            <a:spLocks noChangeArrowheads="1"/>
          </p:cNvSpPr>
          <p:nvPr/>
        </p:nvSpPr>
        <p:spPr bwMode="auto">
          <a:xfrm>
            <a:off x="2428860" y="3857628"/>
            <a:ext cx="2286003" cy="1477328"/>
          </a:xfrm>
          <a:prstGeom prst="rect">
            <a:avLst/>
          </a:prstGeom>
          <a:noFill/>
          <a:ln w="9525">
            <a:noFill/>
            <a:miter lim="800000"/>
            <a:headEnd/>
            <a:tailEnd/>
          </a:ln>
        </p:spPr>
        <p:txBody>
          <a:bodyPr wrap="square">
            <a:spAutoFit/>
          </a:bodyPr>
          <a:lstStyle/>
          <a:p>
            <a:r>
              <a:rPr lang="tr-TR" dirty="0">
                <a:solidFill>
                  <a:schemeClr val="accent4">
                    <a:lumMod val="75000"/>
                  </a:schemeClr>
                </a:solidFill>
              </a:rPr>
              <a:t>Uluslararası </a:t>
            </a:r>
            <a:r>
              <a:rPr lang="tr-TR" dirty="0" smtClean="0">
                <a:solidFill>
                  <a:schemeClr val="accent4">
                    <a:lumMod val="75000"/>
                  </a:schemeClr>
                </a:solidFill>
              </a:rPr>
              <a:t>Kefil Kuruluş </a:t>
            </a:r>
            <a:r>
              <a:rPr lang="tr-TR" dirty="0">
                <a:solidFill>
                  <a:schemeClr val="accent4">
                    <a:lumMod val="75000"/>
                  </a:schemeClr>
                </a:solidFill>
              </a:rPr>
              <a:t>(IRU) </a:t>
            </a:r>
            <a:r>
              <a:rPr lang="tr-TR" dirty="0" err="1">
                <a:solidFill>
                  <a:schemeClr val="accent4">
                    <a:lumMod val="75000"/>
                  </a:schemeClr>
                </a:solidFill>
              </a:rPr>
              <a:t>nezdindeki</a:t>
            </a:r>
            <a:r>
              <a:rPr lang="tr-TR" dirty="0">
                <a:solidFill>
                  <a:schemeClr val="accent4">
                    <a:lumMod val="75000"/>
                  </a:schemeClr>
                </a:solidFill>
              </a:rPr>
              <a:t> </a:t>
            </a:r>
            <a:endParaRPr lang="tr-TR" dirty="0" smtClean="0">
              <a:solidFill>
                <a:schemeClr val="accent4">
                  <a:lumMod val="75000"/>
                </a:schemeClr>
              </a:solidFill>
            </a:endParaRPr>
          </a:p>
          <a:p>
            <a:r>
              <a:rPr lang="tr-TR" dirty="0" smtClean="0">
                <a:solidFill>
                  <a:schemeClr val="accent4">
                    <a:lumMod val="75000"/>
                  </a:schemeClr>
                </a:solidFill>
              </a:rPr>
              <a:t>sigorta </a:t>
            </a:r>
            <a:r>
              <a:rPr lang="tr-TR" dirty="0">
                <a:solidFill>
                  <a:schemeClr val="accent4">
                    <a:lumMod val="75000"/>
                  </a:schemeClr>
                </a:solidFill>
              </a:rPr>
              <a:t>şirketi </a:t>
            </a:r>
            <a:endParaRPr lang="tr-TR" dirty="0" smtClean="0">
              <a:solidFill>
                <a:schemeClr val="accent4">
                  <a:lumMod val="75000"/>
                </a:schemeClr>
              </a:solidFill>
            </a:endParaRPr>
          </a:p>
          <a:p>
            <a:r>
              <a:rPr lang="tr-TR" b="1" dirty="0" smtClean="0">
                <a:solidFill>
                  <a:schemeClr val="accent4">
                    <a:lumMod val="75000"/>
                  </a:schemeClr>
                </a:solidFill>
              </a:rPr>
              <a:t>(</a:t>
            </a:r>
            <a:r>
              <a:rPr lang="tr-TR" b="1" dirty="0">
                <a:solidFill>
                  <a:schemeClr val="accent4">
                    <a:lumMod val="75000"/>
                  </a:schemeClr>
                </a:solidFill>
              </a:rPr>
              <a:t>AXA SİGORTA)</a:t>
            </a:r>
            <a:r>
              <a:rPr lang="tr-TR" b="1" dirty="0"/>
              <a:t>           </a:t>
            </a:r>
          </a:p>
        </p:txBody>
      </p:sp>
      <p:pic>
        <p:nvPicPr>
          <p:cNvPr id="8" name="Picture 7" descr="http://tbn2.google.com/images?q=tbn:wdjGr1RjucDr1M:http://www.perakondu.com/wp-content/2007/05/zincir.jpg">
            <a:hlinkClick r:id="rId3"/>
          </p:cNvPr>
          <p:cNvPicPr>
            <a:picLocks noChangeAspect="1" noChangeArrowheads="1"/>
          </p:cNvPicPr>
          <p:nvPr/>
        </p:nvPicPr>
        <p:blipFill>
          <a:blip r:embed="rId4" cstate="print"/>
          <a:srcRect/>
          <a:stretch>
            <a:fillRect/>
          </a:stretch>
        </p:blipFill>
        <p:spPr bwMode="auto">
          <a:xfrm>
            <a:off x="4786314" y="4714884"/>
            <a:ext cx="500062" cy="441325"/>
          </a:xfrm>
          <a:prstGeom prst="rect">
            <a:avLst/>
          </a:prstGeom>
          <a:noFill/>
          <a:ln w="9525">
            <a:noFill/>
            <a:miter lim="800000"/>
            <a:headEnd/>
            <a:tailEnd/>
          </a:ln>
        </p:spPr>
      </p:pic>
      <p:sp>
        <p:nvSpPr>
          <p:cNvPr id="9" name="13 Dikdörtgen"/>
          <p:cNvSpPr>
            <a:spLocks noChangeArrowheads="1"/>
          </p:cNvSpPr>
          <p:nvPr/>
        </p:nvSpPr>
        <p:spPr bwMode="auto">
          <a:xfrm>
            <a:off x="4787900" y="5229225"/>
            <a:ext cx="2266967" cy="369332"/>
          </a:xfrm>
          <a:prstGeom prst="rect">
            <a:avLst/>
          </a:prstGeom>
          <a:noFill/>
          <a:ln w="9525">
            <a:noFill/>
            <a:miter lim="800000"/>
            <a:headEnd/>
            <a:tailEnd/>
          </a:ln>
        </p:spPr>
        <p:txBody>
          <a:bodyPr wrap="none">
            <a:spAutoFit/>
          </a:bodyPr>
          <a:lstStyle/>
          <a:p>
            <a:r>
              <a:rPr lang="tr-TR" b="1" dirty="0">
                <a:solidFill>
                  <a:schemeClr val="accent4">
                    <a:lumMod val="75000"/>
                  </a:schemeClr>
                </a:solidFill>
              </a:rPr>
              <a:t>YEREL SİGORTA</a:t>
            </a:r>
          </a:p>
        </p:txBody>
      </p:sp>
      <p:sp>
        <p:nvSpPr>
          <p:cNvPr id="10" name="14 Dikdörtgen"/>
          <p:cNvSpPr>
            <a:spLocks noChangeArrowheads="1"/>
          </p:cNvSpPr>
          <p:nvPr/>
        </p:nvSpPr>
        <p:spPr bwMode="auto">
          <a:xfrm>
            <a:off x="6997258" y="6000768"/>
            <a:ext cx="2146742" cy="369332"/>
          </a:xfrm>
          <a:prstGeom prst="rect">
            <a:avLst/>
          </a:prstGeom>
          <a:noFill/>
          <a:ln w="9525">
            <a:noFill/>
            <a:miter lim="800000"/>
            <a:headEnd/>
            <a:tailEnd/>
          </a:ln>
        </p:spPr>
        <p:txBody>
          <a:bodyPr wrap="none">
            <a:spAutoFit/>
          </a:bodyPr>
          <a:lstStyle/>
          <a:p>
            <a:r>
              <a:rPr lang="tr-TR" b="1" dirty="0">
                <a:solidFill>
                  <a:schemeClr val="accent4">
                    <a:lumMod val="75000"/>
                  </a:schemeClr>
                </a:solidFill>
              </a:rPr>
              <a:t>KARNE HAMİLİ</a:t>
            </a:r>
          </a:p>
        </p:txBody>
      </p:sp>
      <p:pic>
        <p:nvPicPr>
          <p:cNvPr id="11" name="Picture 7" descr="http://tbn2.google.com/images?q=tbn:wdjGr1RjucDr1M:http://www.perakondu.com/wp-content/2007/05/zincir.jpg">
            <a:hlinkClick r:id="rId3"/>
          </p:cNvPr>
          <p:cNvPicPr>
            <a:picLocks noChangeAspect="1" noChangeArrowheads="1"/>
          </p:cNvPicPr>
          <p:nvPr/>
        </p:nvPicPr>
        <p:blipFill>
          <a:blip r:embed="rId4" cstate="print"/>
          <a:srcRect/>
          <a:stretch>
            <a:fillRect/>
          </a:stretch>
        </p:blipFill>
        <p:spPr bwMode="auto">
          <a:xfrm>
            <a:off x="7092280" y="5517232"/>
            <a:ext cx="500062" cy="441325"/>
          </a:xfrm>
          <a:prstGeom prst="rect">
            <a:avLst/>
          </a:prstGeom>
          <a:noFill/>
          <a:ln w="9525">
            <a:noFill/>
            <a:miter lim="800000"/>
            <a:headEnd/>
            <a:tailEnd/>
          </a:ln>
        </p:spPr>
      </p:pic>
      <p:pic>
        <p:nvPicPr>
          <p:cNvPr id="12" name="Picture 8" descr="http://tbn1.google.com/images?q=tbn:Vc9xFEyfcm4bKM:http://www.memurlar.biz/photos/504827553.jpg">
            <a:hlinkClick r:id="rId5"/>
          </p:cNvPr>
          <p:cNvPicPr>
            <a:picLocks noChangeAspect="1" noChangeArrowheads="1"/>
          </p:cNvPicPr>
          <p:nvPr/>
        </p:nvPicPr>
        <p:blipFill>
          <a:blip r:embed="rId6" cstate="print"/>
          <a:srcRect/>
          <a:stretch>
            <a:fillRect/>
          </a:stretch>
        </p:blipFill>
        <p:spPr bwMode="auto">
          <a:xfrm>
            <a:off x="6300788" y="3284538"/>
            <a:ext cx="2057426" cy="1787536"/>
          </a:xfrm>
          <a:prstGeom prst="rect">
            <a:avLst/>
          </a:prstGeom>
          <a:noFill/>
          <a:ln w="9525">
            <a:noFill/>
            <a:miter lim="800000"/>
            <a:headEnd/>
            <a:tailEnd/>
          </a:ln>
        </p:spPr>
      </p:pic>
      <p:sp>
        <p:nvSpPr>
          <p:cNvPr id="13" name="12 Slayt Numarası Yer Tutucusu"/>
          <p:cNvSpPr>
            <a:spLocks noGrp="1"/>
          </p:cNvSpPr>
          <p:nvPr>
            <p:ph type="sldNum" sz="quarter" idx="12"/>
          </p:nvPr>
        </p:nvSpPr>
        <p:spPr/>
        <p:txBody>
          <a:bodyPr/>
          <a:lstStyle/>
          <a:p>
            <a:fld id="{22D17398-4798-403A-90D5-5B81D5752ADC}" type="slidenum">
              <a:rPr lang="tr-TR" smtClean="0"/>
              <a:pPr/>
              <a:t>11</a:t>
            </a:fld>
            <a:endParaRPr lang="tr-T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Bottom)">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lide(fromBottom)">
                                      <p:cBhvr>
                                        <p:cTn id="17" dur="500"/>
                                        <p:tgtEl>
                                          <p:spTgt spid="6"/>
                                        </p:tgtEl>
                                      </p:cBhvr>
                                    </p:animEffect>
                                  </p:childTnLst>
                                </p:cTn>
                              </p:par>
                            </p:childTnLst>
                          </p:cTn>
                        </p:par>
                        <p:par>
                          <p:cTn id="18" fill="hold">
                            <p:stCondLst>
                              <p:cond delay="500"/>
                            </p:stCondLst>
                            <p:childTnLst>
                              <p:par>
                                <p:cTn id="19" presetID="12" presetClass="entr" presetSubtype="4"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lide(fromBottom)">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slide(fromBottom)">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a:bodyPr>
          <a:lstStyle/>
          <a:p>
            <a:pPr algn="just">
              <a:buFont typeface="Wingdings" pitchFamily="2" charset="2"/>
              <a:buChar char="Ø"/>
            </a:pPr>
            <a:r>
              <a:rPr lang="tr-TR" sz="2800" dirty="0" smtClean="0">
                <a:solidFill>
                  <a:schemeClr val="accent4">
                    <a:lumMod val="75000"/>
                  </a:schemeClr>
                </a:solidFill>
              </a:rPr>
              <a:t>TIR sisteminin idari belkemiğidir.</a:t>
            </a:r>
          </a:p>
          <a:p>
            <a:pPr algn="just">
              <a:buFont typeface="Wingdings" pitchFamily="2" charset="2"/>
              <a:buChar char="Ø"/>
            </a:pPr>
            <a:r>
              <a:rPr lang="tr-TR" sz="2800" dirty="0" smtClean="0">
                <a:solidFill>
                  <a:schemeClr val="accent4">
                    <a:lumMod val="75000"/>
                  </a:schemeClr>
                </a:solidFill>
              </a:rPr>
              <a:t> Uluslararası bir teminat niteliğindedir.</a:t>
            </a:r>
          </a:p>
          <a:p>
            <a:pPr algn="just">
              <a:buFont typeface="Wingdings" pitchFamily="2" charset="2"/>
              <a:buChar char="Ø"/>
            </a:pPr>
            <a:r>
              <a:rPr lang="tr-TR" sz="2800" dirty="0" smtClean="0">
                <a:solidFill>
                  <a:schemeClr val="accent4">
                    <a:lumMod val="75000"/>
                  </a:schemeClr>
                </a:solidFill>
              </a:rPr>
              <a:t>Gümrük beyannamesi yerine geçer.</a:t>
            </a:r>
          </a:p>
          <a:p>
            <a:pPr algn="just">
              <a:buFont typeface="Wingdings" pitchFamily="2" charset="2"/>
              <a:buChar char="Ø"/>
            </a:pPr>
            <a:r>
              <a:rPr lang="tr-TR" sz="2800" dirty="0" smtClean="0">
                <a:solidFill>
                  <a:schemeClr val="accent4">
                    <a:lumMod val="75000"/>
                  </a:schemeClr>
                </a:solidFill>
              </a:rPr>
              <a:t>TIR Karneleri, IRU tarafından düzenlenerek ulusal kefil kuruluşlara dağıtılmakta; her ulusal kefil kuruluş tarafındansa kendi ülkesindeki nakliyecilere verilmektedir. </a:t>
            </a:r>
          </a:p>
        </p:txBody>
      </p:sp>
      <p:sp>
        <p:nvSpPr>
          <p:cNvPr id="3" name="2 Başlık"/>
          <p:cNvSpPr>
            <a:spLocks noGrp="1"/>
          </p:cNvSpPr>
          <p:nvPr>
            <p:ph type="title"/>
          </p:nvPr>
        </p:nvSpPr>
        <p:spPr/>
        <p:txBody>
          <a:bodyPr/>
          <a:lstStyle/>
          <a:p>
            <a:endParaRPr lang="tr-TR" dirty="0"/>
          </a:p>
        </p:txBody>
      </p:sp>
      <p:sp>
        <p:nvSpPr>
          <p:cNvPr id="5" name="4 Dikdörtgen"/>
          <p:cNvSpPr/>
          <p:nvPr/>
        </p:nvSpPr>
        <p:spPr>
          <a:xfrm>
            <a:off x="428596" y="285728"/>
            <a:ext cx="8143932" cy="1143008"/>
          </a:xfrm>
          <a:prstGeom prst="rect">
            <a:avLst/>
          </a:prstGeom>
          <a:solidFill>
            <a:srgbClr val="732B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solidFill>
                  <a:schemeClr val="bg1"/>
                </a:solidFill>
              </a:rPr>
              <a:t>TIR KARNESİ</a:t>
            </a:r>
            <a:endParaRPr lang="tr-TR" sz="4400" b="1" dirty="0">
              <a:solidFill>
                <a:schemeClr val="bg1"/>
              </a:solidFill>
            </a:endParaRPr>
          </a:p>
        </p:txBody>
      </p:sp>
      <p:pic>
        <p:nvPicPr>
          <p:cNvPr id="6" name="Picture 3"/>
          <p:cNvPicPr>
            <a:picLocks noChangeAspect="1" noChangeArrowheads="1"/>
          </p:cNvPicPr>
          <p:nvPr/>
        </p:nvPicPr>
        <p:blipFill>
          <a:blip r:embed="rId3" cstate="print"/>
          <a:srcRect/>
          <a:stretch>
            <a:fillRect/>
          </a:stretch>
        </p:blipFill>
        <p:spPr bwMode="auto">
          <a:xfrm>
            <a:off x="6643702" y="4725859"/>
            <a:ext cx="1785951" cy="2132141"/>
          </a:xfrm>
          <a:prstGeom prst="rect">
            <a:avLst/>
          </a:prstGeom>
          <a:noFill/>
          <a:ln w="9525">
            <a:noFill/>
            <a:miter lim="800000"/>
            <a:headEnd/>
            <a:tailEnd/>
          </a:ln>
        </p:spPr>
      </p:pic>
      <p:sp>
        <p:nvSpPr>
          <p:cNvPr id="7" name="6 Slayt Numarası Yer Tutucusu"/>
          <p:cNvSpPr>
            <a:spLocks noGrp="1"/>
          </p:cNvSpPr>
          <p:nvPr>
            <p:ph type="sldNum" sz="quarter" idx="12"/>
          </p:nvPr>
        </p:nvSpPr>
        <p:spPr/>
        <p:txBody>
          <a:bodyPr/>
          <a:lstStyle/>
          <a:p>
            <a:fld id="{22D17398-4798-403A-90D5-5B81D5752ADC}" type="slidenum">
              <a:rPr lang="tr-TR" smtClean="0"/>
              <a:pPr/>
              <a:t>12</a:t>
            </a:fld>
            <a:endParaRPr lang="tr-TR"/>
          </a:p>
        </p:txBody>
      </p:sp>
    </p:spTree>
  </p:cSld>
  <p:clrMapOvr>
    <a:masterClrMapping/>
  </p:clrMapOvr>
  <p:transition spd="med" advTm="3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500034" y="1928802"/>
            <a:ext cx="8258204" cy="4286280"/>
          </a:xfrm>
        </p:spPr>
        <p:txBody>
          <a:bodyPr>
            <a:normAutofit fontScale="85000" lnSpcReduction="20000"/>
          </a:bodyPr>
          <a:lstStyle/>
          <a:p>
            <a:pPr>
              <a:buNone/>
            </a:pPr>
            <a:endParaRPr lang="tr-TR" sz="1200" dirty="0" smtClean="0"/>
          </a:p>
          <a:p>
            <a:pPr>
              <a:buNone/>
            </a:pPr>
            <a:endParaRPr lang="tr-TR" sz="1200" dirty="0" smtClean="0"/>
          </a:p>
          <a:p>
            <a:pPr>
              <a:buNone/>
            </a:pPr>
            <a:r>
              <a:rPr lang="tr-TR" sz="3500" dirty="0" smtClean="0">
                <a:solidFill>
                  <a:schemeClr val="accent4">
                    <a:lumMod val="75000"/>
                  </a:schemeClr>
                </a:solidFill>
              </a:rPr>
              <a:t>İLKE: </a:t>
            </a:r>
          </a:p>
          <a:p>
            <a:pPr>
              <a:buNone/>
            </a:pPr>
            <a:endParaRPr lang="tr-TR" sz="3100" dirty="0" smtClean="0">
              <a:solidFill>
                <a:schemeClr val="accent4">
                  <a:lumMod val="75000"/>
                </a:schemeClr>
              </a:solidFill>
            </a:endParaRPr>
          </a:p>
          <a:p>
            <a:pPr algn="just"/>
            <a:r>
              <a:rPr lang="tr-TR" sz="3100" dirty="0" smtClean="0">
                <a:solidFill>
                  <a:schemeClr val="accent4">
                    <a:lumMod val="75000"/>
                  </a:schemeClr>
                </a:solidFill>
              </a:rPr>
              <a:t>Hareket ülkesinde alınan tedbir ve gümrük kontrolünün transit ve varış ülkelerinde de kabul edilmesi,</a:t>
            </a:r>
          </a:p>
          <a:p>
            <a:pPr algn="just"/>
            <a:endParaRPr lang="tr-TR" sz="3100" dirty="0" smtClean="0">
              <a:solidFill>
                <a:schemeClr val="accent4">
                  <a:lumMod val="75000"/>
                </a:schemeClr>
              </a:solidFill>
            </a:endParaRPr>
          </a:p>
          <a:p>
            <a:pPr algn="just"/>
            <a:r>
              <a:rPr lang="tr-TR" sz="3100" dirty="0" smtClean="0">
                <a:solidFill>
                  <a:schemeClr val="accent4">
                    <a:lumMod val="75000"/>
                  </a:schemeClr>
                </a:solidFill>
              </a:rPr>
              <a:t>Gümrük idareleri tarafından mühürlenmiş karayolu araçları ya da </a:t>
            </a:r>
            <a:r>
              <a:rPr lang="tr-TR" sz="3100" dirty="0" err="1" smtClean="0">
                <a:solidFill>
                  <a:schemeClr val="accent4">
                    <a:lumMod val="75000"/>
                  </a:schemeClr>
                </a:solidFill>
              </a:rPr>
              <a:t>konteynerler</a:t>
            </a:r>
            <a:r>
              <a:rPr lang="tr-TR" sz="3100" dirty="0" smtClean="0">
                <a:solidFill>
                  <a:schemeClr val="accent4">
                    <a:lumMod val="75000"/>
                  </a:schemeClr>
                </a:solidFill>
              </a:rPr>
              <a:t> içinde taşınan eşyanın istisnai haller haricinde fiziki olarak kontrol edilmemesi; yol boyu sadece mühür ve belge kontrolünün yapılmasıdır.</a:t>
            </a:r>
          </a:p>
          <a:p>
            <a:pPr>
              <a:buNone/>
            </a:pPr>
            <a:endParaRPr lang="tr-TR" sz="2800" dirty="0" smtClean="0">
              <a:solidFill>
                <a:schemeClr val="accent4">
                  <a:lumMod val="75000"/>
                </a:schemeClr>
              </a:solidFill>
            </a:endParaRPr>
          </a:p>
        </p:txBody>
      </p:sp>
      <p:sp>
        <p:nvSpPr>
          <p:cNvPr id="3" name="2 Başlık"/>
          <p:cNvSpPr>
            <a:spLocks noGrp="1"/>
          </p:cNvSpPr>
          <p:nvPr>
            <p:ph type="title"/>
          </p:nvPr>
        </p:nvSpPr>
        <p:spPr>
          <a:xfrm>
            <a:off x="428596" y="571480"/>
            <a:ext cx="8229600" cy="1725602"/>
          </a:xfrm>
        </p:spPr>
        <p:txBody>
          <a:bodyPr>
            <a:normAutofit/>
          </a:bodyPr>
          <a:lstStyle/>
          <a:p>
            <a:pPr algn="ctr"/>
            <a:r>
              <a:rPr lang="tr-TR" sz="4400" dirty="0" smtClean="0">
                <a:solidFill>
                  <a:schemeClr val="bg1"/>
                </a:solidFill>
                <a:latin typeface="Arial" pitchFamily="34" charset="0"/>
              </a:rPr>
              <a:t/>
            </a:r>
            <a:br>
              <a:rPr lang="tr-TR" sz="4400" dirty="0" smtClean="0">
                <a:solidFill>
                  <a:schemeClr val="bg1"/>
                </a:solidFill>
                <a:latin typeface="Arial" pitchFamily="34" charset="0"/>
              </a:rPr>
            </a:br>
            <a:endParaRPr lang="tr-TR" dirty="0"/>
          </a:p>
        </p:txBody>
      </p:sp>
      <p:sp>
        <p:nvSpPr>
          <p:cNvPr id="4" name="3 Dikdörtgen"/>
          <p:cNvSpPr/>
          <p:nvPr/>
        </p:nvSpPr>
        <p:spPr>
          <a:xfrm>
            <a:off x="500034" y="357166"/>
            <a:ext cx="8072494" cy="1714488"/>
          </a:xfrm>
          <a:prstGeom prst="rect">
            <a:avLst/>
          </a:prstGeom>
          <a:solidFill>
            <a:srgbClr val="E082B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900" b="1" dirty="0" smtClean="0">
                <a:solidFill>
                  <a:schemeClr val="bg1"/>
                </a:solidFill>
                <a:latin typeface="+mj-lt"/>
              </a:rPr>
              <a:t>GÜMRÜK KONTROLLERİNİN KARŞILIKLI TANINMASI</a:t>
            </a:r>
            <a:endParaRPr lang="tr-TR" sz="3900" b="1" dirty="0">
              <a:solidFill>
                <a:schemeClr val="bg1"/>
              </a:solidFill>
              <a:latin typeface="+mj-lt"/>
            </a:endParaRPr>
          </a:p>
        </p:txBody>
      </p:sp>
      <p:sp>
        <p:nvSpPr>
          <p:cNvPr id="5" name="4 Slayt Numarası Yer Tutucusu"/>
          <p:cNvSpPr>
            <a:spLocks noGrp="1"/>
          </p:cNvSpPr>
          <p:nvPr>
            <p:ph type="sldNum" sz="quarter" idx="12"/>
          </p:nvPr>
        </p:nvSpPr>
        <p:spPr/>
        <p:txBody>
          <a:bodyPr/>
          <a:lstStyle/>
          <a:p>
            <a:fld id="{22D17398-4798-403A-90D5-5B81D5752ADC}" type="slidenum">
              <a:rPr lang="tr-TR" smtClean="0"/>
              <a:pPr/>
              <a:t>13</a:t>
            </a:fld>
            <a:endParaRPr lang="tr-TR"/>
          </a:p>
        </p:txBody>
      </p:sp>
    </p:spTree>
  </p:cSld>
  <p:clrMapOvr>
    <a:masterClrMapping/>
  </p:clrMapOvr>
  <p:transition spd="med" advTm="3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1481328"/>
            <a:ext cx="8229600" cy="4755984"/>
          </a:xfrm>
        </p:spPr>
        <p:txBody>
          <a:bodyPr>
            <a:normAutofit lnSpcReduction="10000"/>
          </a:bodyPr>
          <a:lstStyle/>
          <a:p>
            <a:pPr marL="88900" indent="-88900" algn="just">
              <a:lnSpc>
                <a:spcPct val="90000"/>
              </a:lnSpc>
              <a:buFont typeface="Wingdings" pitchFamily="2" charset="2"/>
              <a:buChar char="Ø"/>
              <a:defRPr/>
            </a:pPr>
            <a:r>
              <a:rPr lang="tr-TR" sz="3200" dirty="0" smtClean="0">
                <a:solidFill>
                  <a:schemeClr val="accent4">
                    <a:lumMod val="75000"/>
                  </a:schemeClr>
                </a:solidFill>
              </a:rPr>
              <a:t>Yetkili makamların yani gümrük idarelerinin ulusal kefil kuruluşu belirlerken bir takım şartlar araması gerektiğini,</a:t>
            </a:r>
          </a:p>
          <a:p>
            <a:pPr marL="88900" indent="-88900" algn="just">
              <a:lnSpc>
                <a:spcPct val="90000"/>
              </a:lnSpc>
              <a:buNone/>
              <a:defRPr/>
            </a:pPr>
            <a:endParaRPr lang="tr-TR" sz="3200" dirty="0" smtClean="0">
              <a:solidFill>
                <a:schemeClr val="accent4">
                  <a:lumMod val="75000"/>
                </a:schemeClr>
              </a:solidFill>
            </a:endParaRPr>
          </a:p>
          <a:p>
            <a:pPr marL="88900" indent="-88900" algn="just">
              <a:lnSpc>
                <a:spcPct val="90000"/>
              </a:lnSpc>
              <a:buFont typeface="Wingdings" pitchFamily="2" charset="2"/>
              <a:buChar char="Ø"/>
              <a:defRPr/>
            </a:pPr>
            <a:r>
              <a:rPr lang="tr-TR" sz="3200" dirty="0" smtClean="0">
                <a:solidFill>
                  <a:schemeClr val="accent4">
                    <a:lumMod val="75000"/>
                  </a:schemeClr>
                </a:solidFill>
              </a:rPr>
              <a:t> Taşımacılar için ise sisteme giriş izninin, belli şartları taşıyan firmalara kefil kuruluş ile ulusal gümrük makamları tarafından verildiğini, </a:t>
            </a:r>
          </a:p>
          <a:p>
            <a:pPr marL="88900" indent="-88900" algn="just">
              <a:lnSpc>
                <a:spcPct val="90000"/>
              </a:lnSpc>
              <a:buNone/>
              <a:defRPr/>
            </a:pPr>
            <a:endParaRPr lang="tr-TR" sz="3200" dirty="0" smtClean="0">
              <a:solidFill>
                <a:schemeClr val="accent4">
                  <a:lumMod val="75000"/>
                </a:schemeClr>
              </a:solidFill>
            </a:endParaRPr>
          </a:p>
          <a:p>
            <a:pPr marL="88900" indent="-88900" algn="just">
              <a:lnSpc>
                <a:spcPct val="90000"/>
              </a:lnSpc>
              <a:buNone/>
              <a:defRPr/>
            </a:pPr>
            <a:r>
              <a:rPr lang="tr-TR" sz="3200" dirty="0" smtClean="0">
                <a:solidFill>
                  <a:schemeClr val="accent4">
                    <a:lumMod val="75000"/>
                  </a:schemeClr>
                </a:solidFill>
              </a:rPr>
              <a:t> ifade eder.</a:t>
            </a:r>
          </a:p>
        </p:txBody>
      </p:sp>
      <p:sp>
        <p:nvSpPr>
          <p:cNvPr id="3" name="2 Başlık"/>
          <p:cNvSpPr>
            <a:spLocks noGrp="1"/>
          </p:cNvSpPr>
          <p:nvPr>
            <p:ph type="title"/>
          </p:nvPr>
        </p:nvSpPr>
        <p:spPr>
          <a:xfrm>
            <a:off x="428596" y="142852"/>
            <a:ext cx="8229600" cy="1143000"/>
          </a:xfrm>
        </p:spPr>
        <p:txBody>
          <a:bodyPr>
            <a:normAutofit/>
          </a:bodyPr>
          <a:lstStyle/>
          <a:p>
            <a:endParaRPr lang="tr-TR" dirty="0"/>
          </a:p>
        </p:txBody>
      </p:sp>
      <p:sp>
        <p:nvSpPr>
          <p:cNvPr id="4" name="3 Dikdörtgen"/>
          <p:cNvSpPr/>
          <p:nvPr/>
        </p:nvSpPr>
        <p:spPr>
          <a:xfrm>
            <a:off x="428596" y="142852"/>
            <a:ext cx="8215370" cy="1143008"/>
          </a:xfrm>
          <a:prstGeom prst="rect">
            <a:avLst/>
          </a:prstGeom>
          <a:solidFill>
            <a:srgbClr val="2D168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tr-TR" sz="3900" b="1" dirty="0" smtClean="0">
                <a:solidFill>
                  <a:schemeClr val="bg1"/>
                </a:solidFill>
                <a:latin typeface="+mj-lt"/>
              </a:rPr>
              <a:t>SİSTEME KONTROLLÜ GİRİŞ</a:t>
            </a:r>
            <a:endParaRPr lang="tr-TR" sz="3900" dirty="0">
              <a:latin typeface="+mj-lt"/>
            </a:endParaRPr>
          </a:p>
        </p:txBody>
      </p:sp>
      <p:sp>
        <p:nvSpPr>
          <p:cNvPr id="5" name="4 Slayt Numarası Yer Tutucusu"/>
          <p:cNvSpPr>
            <a:spLocks noGrp="1"/>
          </p:cNvSpPr>
          <p:nvPr>
            <p:ph type="sldNum" sz="quarter" idx="12"/>
          </p:nvPr>
        </p:nvSpPr>
        <p:spPr/>
        <p:txBody>
          <a:bodyPr/>
          <a:lstStyle/>
          <a:p>
            <a:fld id="{22D17398-4798-403A-90D5-5B81D5752ADC}" type="slidenum">
              <a:rPr lang="tr-TR" smtClean="0"/>
              <a:pPr/>
              <a:t>14</a:t>
            </a:fld>
            <a:endParaRPr lang="tr-TR"/>
          </a:p>
        </p:txBody>
      </p:sp>
    </p:spTree>
  </p:cSld>
  <p:clrMapOvr>
    <a:masterClrMapping/>
  </p:clrMapOvr>
  <p:transition spd="med" advTm="3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1712" name="Object 3072"/>
          <p:cNvGraphicFramePr>
            <a:graphicFrameLocks noChangeAspect="1"/>
          </p:cNvGraphicFramePr>
          <p:nvPr>
            <p:ph idx="1"/>
          </p:nvPr>
        </p:nvGraphicFramePr>
        <p:xfrm>
          <a:off x="6012160" y="3356992"/>
          <a:ext cx="2520000" cy="2520000"/>
        </p:xfrm>
        <a:graphic>
          <a:graphicData uri="http://schemas.openxmlformats.org/presentationml/2006/ole">
            <p:oleObj spid="_x0000_s3074" name="Bit Eşlem Resmi" r:id="rId4" imgW="3200000" imgH="3200000" progId="PBrush">
              <p:embed/>
            </p:oleObj>
          </a:graphicData>
        </a:graphic>
      </p:graphicFrame>
      <p:sp>
        <p:nvSpPr>
          <p:cNvPr id="3" name="2 Başlık"/>
          <p:cNvSpPr>
            <a:spLocks noGrp="1"/>
          </p:cNvSpPr>
          <p:nvPr>
            <p:ph type="title"/>
          </p:nvPr>
        </p:nvSpPr>
        <p:spPr/>
        <p:txBody>
          <a:bodyPr>
            <a:noAutofit/>
          </a:bodyPr>
          <a:lstStyle/>
          <a:p>
            <a:pPr algn="ctr"/>
            <a:r>
              <a:rPr lang="tr-TR" sz="4000" dirty="0" smtClean="0">
                <a:solidFill>
                  <a:schemeClr val="accent4">
                    <a:lumMod val="75000"/>
                  </a:schemeClr>
                </a:solidFill>
                <a:effectLst/>
              </a:rPr>
              <a:t>TIR SİSTEMİNİN TÜRKİYE UYGULANMASI</a:t>
            </a:r>
            <a:endParaRPr lang="tr-TR" sz="4000" dirty="0">
              <a:solidFill>
                <a:schemeClr val="accent4">
                  <a:lumMod val="75000"/>
                </a:schemeClr>
              </a:solidFill>
              <a:effectLst/>
            </a:endParaRPr>
          </a:p>
        </p:txBody>
      </p:sp>
      <p:pic>
        <p:nvPicPr>
          <p:cNvPr id="5" name="Picture 2066" descr="tobb"/>
          <p:cNvPicPr>
            <a:picLocks noChangeAspect="1" noChangeArrowheads="1"/>
          </p:cNvPicPr>
          <p:nvPr/>
        </p:nvPicPr>
        <p:blipFill>
          <a:blip r:embed="rId5" cstate="print"/>
          <a:srcRect/>
          <a:stretch>
            <a:fillRect/>
          </a:stretch>
        </p:blipFill>
        <p:spPr bwMode="auto">
          <a:xfrm>
            <a:off x="3131839" y="2492895"/>
            <a:ext cx="2520000" cy="1959999"/>
          </a:xfrm>
          <a:prstGeom prst="rect">
            <a:avLst/>
          </a:prstGeom>
          <a:noFill/>
          <a:ln w="9525">
            <a:noFill/>
            <a:miter lim="800000"/>
            <a:headEnd/>
            <a:tailEnd/>
          </a:ln>
        </p:spPr>
      </p:pic>
      <p:pic>
        <p:nvPicPr>
          <p:cNvPr id="6" name="Picture 2" descr="Z:\Documents and Settings\10563\Desktop\ages.jpg"/>
          <p:cNvPicPr>
            <a:picLocks noChangeAspect="1" noChangeArrowheads="1"/>
          </p:cNvPicPr>
          <p:nvPr/>
        </p:nvPicPr>
        <p:blipFill>
          <a:blip r:embed="rId6" cstate="print"/>
          <a:srcRect/>
          <a:stretch>
            <a:fillRect/>
          </a:stretch>
        </p:blipFill>
        <p:spPr>
          <a:xfrm>
            <a:off x="323527" y="1700808"/>
            <a:ext cx="2520000" cy="1884368"/>
          </a:xfrm>
          <a:prstGeom prst="rect">
            <a:avLst/>
          </a:prstGeom>
          <a:noFill/>
        </p:spPr>
      </p:pic>
      <p:sp>
        <p:nvSpPr>
          <p:cNvPr id="7" name="6 Slayt Numarası Yer Tutucusu"/>
          <p:cNvSpPr>
            <a:spLocks noGrp="1"/>
          </p:cNvSpPr>
          <p:nvPr>
            <p:ph type="sldNum" sz="quarter" idx="12"/>
          </p:nvPr>
        </p:nvSpPr>
        <p:spPr/>
        <p:txBody>
          <a:bodyPr/>
          <a:lstStyle/>
          <a:p>
            <a:fld id="{22D17398-4798-403A-90D5-5B81D5752ADC}" type="slidenum">
              <a:rPr lang="tr-TR" smtClean="0"/>
              <a:pPr/>
              <a:t>15</a:t>
            </a:fld>
            <a:endParaRPr lang="tr-T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ox(out)">
                                      <p:cBhvr>
                                        <p:cTn id="11" dur="500"/>
                                        <p:tgtEl>
                                          <p:spTgt spid="5"/>
                                        </p:tgtEl>
                                      </p:cBhvr>
                                    </p:animEffect>
                                  </p:childTnLst>
                                </p:cTn>
                              </p:par>
                            </p:childTnLst>
                          </p:cTn>
                        </p:par>
                        <p:par>
                          <p:cTn id="12" fill="hold">
                            <p:stCondLst>
                              <p:cond delay="1000"/>
                            </p:stCondLst>
                            <p:childTnLst>
                              <p:par>
                                <p:cTn id="13" presetID="4" presetClass="entr" presetSubtype="32" fill="hold" nodeType="afterEffect">
                                  <p:stCondLst>
                                    <p:cond delay="0"/>
                                  </p:stCondLst>
                                  <p:childTnLst>
                                    <p:set>
                                      <p:cBhvr>
                                        <p:cTn id="14" dur="1" fill="hold">
                                          <p:stCondLst>
                                            <p:cond delay="0"/>
                                          </p:stCondLst>
                                        </p:cTn>
                                        <p:tgtEl>
                                          <p:spTgt spid="371712"/>
                                        </p:tgtEl>
                                        <p:attrNameLst>
                                          <p:attrName>style.visibility</p:attrName>
                                        </p:attrNameLst>
                                      </p:cBhvr>
                                      <p:to>
                                        <p:strVal val="visible"/>
                                      </p:to>
                                    </p:set>
                                    <p:animEffect transition="in" filter="box(out)">
                                      <p:cBhvr>
                                        <p:cTn id="15" dur="500"/>
                                        <p:tgtEl>
                                          <p:spTgt spid="3717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p:txBody>
          <a:bodyPr>
            <a:noAutofit/>
          </a:bodyPr>
          <a:lstStyle/>
          <a:p>
            <a:pPr algn="ctr"/>
            <a:r>
              <a:rPr lang="tr-TR" sz="2800" dirty="0" smtClean="0">
                <a:solidFill>
                  <a:schemeClr val="accent4">
                    <a:lumMod val="75000"/>
                  </a:schemeClr>
                </a:solidFill>
                <a:effectLst/>
              </a:rPr>
              <a:t>TIR SİSTEMİNDEN YARARLANACAK FİRMALARIN YETKİLENDİRİLMESİ</a:t>
            </a:r>
            <a:endParaRPr lang="tr-TR" sz="2800" dirty="0">
              <a:solidFill>
                <a:schemeClr val="accent4">
                  <a:lumMod val="75000"/>
                </a:schemeClr>
              </a:solidFill>
              <a:effectLst/>
            </a:endParaRPr>
          </a:p>
        </p:txBody>
      </p:sp>
      <p:sp>
        <p:nvSpPr>
          <p:cNvPr id="4" name="Oval 2064"/>
          <p:cNvSpPr txBox="1">
            <a:spLocks noChangeArrowheads="1"/>
          </p:cNvSpPr>
          <p:nvPr/>
        </p:nvSpPr>
        <p:spPr>
          <a:xfrm>
            <a:off x="428596" y="1857364"/>
            <a:ext cx="1317625" cy="571500"/>
          </a:xfrm>
          <a:prstGeom prst="ellipse">
            <a:avLst/>
          </a:prstGeom>
          <a:ln w="57150">
            <a:solidFill>
              <a:srgbClr val="000080"/>
            </a:solidFill>
            <a:round/>
          </a:ln>
        </p:spPr>
        <p:txBody>
          <a:bodyPr vert="horz" wrap="none" anchor="ctr">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pitchFamily="2" charset="2"/>
              <a:buNone/>
              <a:tabLst/>
              <a:defRPr/>
            </a:pPr>
            <a:r>
              <a:rPr kumimoji="0" lang="tr-TR" sz="2000" b="0" i="0" u="none" strike="noStrike" kern="1200" cap="none" spc="0" normalizeH="0" baseline="0" noProof="0" smtClean="0">
                <a:ln>
                  <a:noFill/>
                </a:ln>
                <a:solidFill>
                  <a:schemeClr val="tx1"/>
                </a:solidFill>
                <a:effectLst/>
                <a:uLnTx/>
                <a:uFillTx/>
                <a:latin typeface="+mn-lt"/>
                <a:ea typeface="+mn-ea"/>
                <a:cs typeface="+mn-cs"/>
              </a:rPr>
              <a:t>Firma</a:t>
            </a:r>
          </a:p>
        </p:txBody>
      </p:sp>
      <p:sp>
        <p:nvSpPr>
          <p:cNvPr id="5" name="Text Box 2051"/>
          <p:cNvSpPr txBox="1">
            <a:spLocks noChangeArrowheads="1"/>
          </p:cNvSpPr>
          <p:nvPr/>
        </p:nvSpPr>
        <p:spPr bwMode="auto">
          <a:xfrm>
            <a:off x="2643174" y="1785926"/>
            <a:ext cx="2072842" cy="646331"/>
          </a:xfrm>
          <a:prstGeom prst="rect">
            <a:avLst/>
          </a:prstGeom>
          <a:noFill/>
          <a:ln w="57150">
            <a:noFill/>
            <a:miter lim="800000"/>
            <a:headEnd/>
            <a:tailEnd/>
          </a:ln>
        </p:spPr>
        <p:txBody>
          <a:bodyPr wrap="square">
            <a:spAutoFit/>
          </a:bodyPr>
          <a:lstStyle/>
          <a:p>
            <a:pPr algn="ctr"/>
            <a:r>
              <a:rPr lang="tr-TR" b="1" dirty="0" smtClean="0">
                <a:solidFill>
                  <a:srgbClr val="6666FF"/>
                </a:solidFill>
                <a:latin typeface="Trebuchet MS" pitchFamily="34" charset="0"/>
              </a:rPr>
              <a:t>ULAŞTIRMA </a:t>
            </a:r>
          </a:p>
          <a:p>
            <a:pPr algn="ctr"/>
            <a:r>
              <a:rPr lang="tr-TR" b="1" dirty="0" smtClean="0">
                <a:solidFill>
                  <a:srgbClr val="6666FF"/>
                </a:solidFill>
                <a:latin typeface="Trebuchet MS" pitchFamily="34" charset="0"/>
              </a:rPr>
              <a:t>YETKİ BELGESİ</a:t>
            </a:r>
            <a:endParaRPr lang="tr-TR" b="1" dirty="0">
              <a:solidFill>
                <a:srgbClr val="6666FF"/>
              </a:solidFill>
              <a:latin typeface="Trebuchet MS" pitchFamily="34" charset="0"/>
            </a:endParaRPr>
          </a:p>
        </p:txBody>
      </p:sp>
      <p:sp>
        <p:nvSpPr>
          <p:cNvPr id="6" name="Oval 2062"/>
          <p:cNvSpPr>
            <a:spLocks noChangeArrowheads="1"/>
          </p:cNvSpPr>
          <p:nvPr/>
        </p:nvSpPr>
        <p:spPr bwMode="auto">
          <a:xfrm>
            <a:off x="2571736" y="1714488"/>
            <a:ext cx="2362200" cy="838200"/>
          </a:xfrm>
          <a:prstGeom prst="ellipse">
            <a:avLst/>
          </a:prstGeom>
          <a:noFill/>
          <a:ln w="57150">
            <a:solidFill>
              <a:srgbClr val="008000"/>
            </a:solidFill>
            <a:round/>
            <a:headEnd/>
            <a:tailEnd/>
          </a:ln>
        </p:spPr>
        <p:txBody>
          <a:bodyPr wrap="none" anchor="ctr"/>
          <a:lstStyle/>
          <a:p>
            <a:endParaRPr lang="en-US">
              <a:latin typeface="Tahoma" pitchFamily="34" charset="0"/>
            </a:endParaRPr>
          </a:p>
        </p:txBody>
      </p:sp>
      <p:sp>
        <p:nvSpPr>
          <p:cNvPr id="7" name="Text Box 2052"/>
          <p:cNvSpPr txBox="1">
            <a:spLocks noChangeArrowheads="1"/>
          </p:cNvSpPr>
          <p:nvPr/>
        </p:nvSpPr>
        <p:spPr bwMode="auto">
          <a:xfrm>
            <a:off x="6429388" y="2500306"/>
            <a:ext cx="889000" cy="396879"/>
          </a:xfrm>
          <a:prstGeom prst="rect">
            <a:avLst/>
          </a:prstGeom>
          <a:noFill/>
          <a:ln w="57150">
            <a:noFill/>
            <a:miter lim="800000"/>
            <a:headEnd/>
            <a:tailEnd/>
          </a:ln>
        </p:spPr>
        <p:txBody>
          <a:bodyPr wrap="square">
            <a:spAutoFit/>
          </a:bodyPr>
          <a:lstStyle/>
          <a:p>
            <a:pPr algn="ctr"/>
            <a:r>
              <a:rPr lang="tr-TR" sz="2000" b="1" dirty="0">
                <a:solidFill>
                  <a:schemeClr val="accent2"/>
                </a:solidFill>
                <a:latin typeface="Trebuchet MS" pitchFamily="34" charset="0"/>
              </a:rPr>
              <a:t>TOBB</a:t>
            </a:r>
            <a:r>
              <a:rPr lang="tr-TR" dirty="0">
                <a:solidFill>
                  <a:schemeClr val="accent2"/>
                </a:solidFill>
                <a:latin typeface="Trebuchet MS" pitchFamily="34" charset="0"/>
              </a:rPr>
              <a:t> </a:t>
            </a:r>
          </a:p>
        </p:txBody>
      </p:sp>
      <p:sp>
        <p:nvSpPr>
          <p:cNvPr id="8" name="Oval 2063"/>
          <p:cNvSpPr>
            <a:spLocks noChangeArrowheads="1"/>
          </p:cNvSpPr>
          <p:nvPr/>
        </p:nvSpPr>
        <p:spPr bwMode="auto">
          <a:xfrm>
            <a:off x="5857884" y="2357430"/>
            <a:ext cx="1905000" cy="762000"/>
          </a:xfrm>
          <a:prstGeom prst="ellipse">
            <a:avLst/>
          </a:prstGeom>
          <a:noFill/>
          <a:ln w="57150">
            <a:solidFill>
              <a:srgbClr val="339966"/>
            </a:solidFill>
            <a:round/>
            <a:headEnd/>
            <a:tailEnd/>
          </a:ln>
        </p:spPr>
        <p:txBody>
          <a:bodyPr wrap="none" anchor="ctr"/>
          <a:lstStyle/>
          <a:p>
            <a:endParaRPr lang="en-US">
              <a:latin typeface="Tahoma" pitchFamily="34" charset="0"/>
            </a:endParaRPr>
          </a:p>
        </p:txBody>
      </p:sp>
      <p:sp>
        <p:nvSpPr>
          <p:cNvPr id="9" name="Text Box 2053"/>
          <p:cNvSpPr txBox="1">
            <a:spLocks noChangeArrowheads="1"/>
          </p:cNvSpPr>
          <p:nvPr/>
        </p:nvSpPr>
        <p:spPr bwMode="auto">
          <a:xfrm>
            <a:off x="2643174" y="3500438"/>
            <a:ext cx="3871912" cy="423862"/>
          </a:xfrm>
          <a:prstGeom prst="rect">
            <a:avLst/>
          </a:prstGeom>
          <a:noFill/>
          <a:ln w="57150">
            <a:solidFill>
              <a:srgbClr val="0070C0"/>
            </a:solidFill>
            <a:miter lim="800000"/>
            <a:headEnd/>
            <a:tailEnd/>
          </a:ln>
        </p:spPr>
        <p:txBody>
          <a:bodyPr>
            <a:spAutoFit/>
          </a:bodyPr>
          <a:lstStyle/>
          <a:p>
            <a:pPr algn="ctr"/>
            <a:r>
              <a:rPr lang="tr-TR" b="1" dirty="0">
                <a:latin typeface="Trebuchet MS" pitchFamily="34" charset="0"/>
              </a:rPr>
              <a:t>GÜMRÜKLER KONT.GEN. MÜD.</a:t>
            </a:r>
          </a:p>
        </p:txBody>
      </p:sp>
      <p:sp>
        <p:nvSpPr>
          <p:cNvPr id="10" name="Text Box 2054"/>
          <p:cNvSpPr txBox="1">
            <a:spLocks noChangeArrowheads="1"/>
          </p:cNvSpPr>
          <p:nvPr/>
        </p:nvSpPr>
        <p:spPr bwMode="auto">
          <a:xfrm>
            <a:off x="214282" y="4572008"/>
            <a:ext cx="1793875" cy="517525"/>
          </a:xfrm>
          <a:prstGeom prst="rect">
            <a:avLst/>
          </a:prstGeom>
          <a:noFill/>
          <a:ln w="57150">
            <a:noFill/>
            <a:miter lim="800000"/>
            <a:headEnd/>
            <a:tailEnd/>
          </a:ln>
        </p:spPr>
        <p:txBody>
          <a:bodyPr wrap="none">
            <a:spAutoFit/>
          </a:bodyPr>
          <a:lstStyle/>
          <a:p>
            <a:pPr algn="ctr"/>
            <a:r>
              <a:rPr lang="tr-TR" sz="1400" b="1" dirty="0">
                <a:solidFill>
                  <a:srgbClr val="CC0000"/>
                </a:solidFill>
                <a:latin typeface="Trebuchet MS" pitchFamily="34" charset="0"/>
              </a:rPr>
              <a:t>TIR TRANSİT TAKİP </a:t>
            </a:r>
          </a:p>
          <a:p>
            <a:pPr algn="ctr"/>
            <a:r>
              <a:rPr lang="tr-TR" sz="1400" b="1" dirty="0">
                <a:solidFill>
                  <a:srgbClr val="CC0000"/>
                </a:solidFill>
                <a:latin typeface="Trebuchet MS" pitchFamily="34" charset="0"/>
              </a:rPr>
              <a:t>VERİ GİRİŞİ</a:t>
            </a:r>
          </a:p>
        </p:txBody>
      </p:sp>
      <p:sp>
        <p:nvSpPr>
          <p:cNvPr id="11" name="Oval 2058"/>
          <p:cNvSpPr>
            <a:spLocks noChangeArrowheads="1"/>
          </p:cNvSpPr>
          <p:nvPr/>
        </p:nvSpPr>
        <p:spPr bwMode="auto">
          <a:xfrm>
            <a:off x="214282" y="4500570"/>
            <a:ext cx="1714500" cy="642938"/>
          </a:xfrm>
          <a:prstGeom prst="ellipse">
            <a:avLst/>
          </a:prstGeom>
          <a:noFill/>
          <a:ln w="57150">
            <a:solidFill>
              <a:srgbClr val="808000"/>
            </a:solidFill>
            <a:round/>
            <a:headEnd/>
            <a:tailEnd/>
          </a:ln>
        </p:spPr>
        <p:txBody>
          <a:bodyPr wrap="none" anchor="ctr"/>
          <a:lstStyle/>
          <a:p>
            <a:endParaRPr lang="en-US">
              <a:latin typeface="Tahoma" pitchFamily="34" charset="0"/>
            </a:endParaRPr>
          </a:p>
        </p:txBody>
      </p:sp>
      <p:sp>
        <p:nvSpPr>
          <p:cNvPr id="12" name="Text Box 2055"/>
          <p:cNvSpPr txBox="1">
            <a:spLocks noChangeArrowheads="1"/>
          </p:cNvSpPr>
          <p:nvPr/>
        </p:nvSpPr>
        <p:spPr bwMode="auto">
          <a:xfrm>
            <a:off x="2714625" y="5000625"/>
            <a:ext cx="2071688" cy="738188"/>
          </a:xfrm>
          <a:prstGeom prst="rect">
            <a:avLst/>
          </a:prstGeom>
          <a:noFill/>
          <a:ln w="57150">
            <a:noFill/>
            <a:miter lim="800000"/>
            <a:headEnd/>
            <a:tailEnd/>
          </a:ln>
        </p:spPr>
        <p:txBody>
          <a:bodyPr>
            <a:spAutoFit/>
          </a:bodyPr>
          <a:lstStyle/>
          <a:p>
            <a:pPr algn="ctr"/>
            <a:r>
              <a:rPr lang="tr-TR" sz="1400" b="1">
                <a:solidFill>
                  <a:srgbClr val="CC0000"/>
                </a:solidFill>
                <a:latin typeface="Trebuchet MS" pitchFamily="34" charset="0"/>
              </a:rPr>
              <a:t>TIR YÜRÜTME KURULU</a:t>
            </a:r>
          </a:p>
          <a:p>
            <a:pPr algn="ctr"/>
            <a:r>
              <a:rPr lang="tr-TR" sz="1400" b="1">
                <a:solidFill>
                  <a:srgbClr val="CC0000"/>
                </a:solidFill>
                <a:latin typeface="Trebuchet MS" pitchFamily="34" charset="0"/>
              </a:rPr>
              <a:t>ITDB(International  TIR Data Bank)</a:t>
            </a:r>
          </a:p>
        </p:txBody>
      </p:sp>
      <p:sp>
        <p:nvSpPr>
          <p:cNvPr id="13" name="Oval 2059"/>
          <p:cNvSpPr>
            <a:spLocks noChangeArrowheads="1"/>
          </p:cNvSpPr>
          <p:nvPr/>
        </p:nvSpPr>
        <p:spPr bwMode="auto">
          <a:xfrm>
            <a:off x="2571736" y="4786322"/>
            <a:ext cx="2271713" cy="1000132"/>
          </a:xfrm>
          <a:prstGeom prst="ellipse">
            <a:avLst/>
          </a:prstGeom>
          <a:noFill/>
          <a:ln w="57150">
            <a:solidFill>
              <a:srgbClr val="FF3300"/>
            </a:solidFill>
            <a:round/>
            <a:headEnd/>
            <a:tailEnd/>
          </a:ln>
        </p:spPr>
        <p:txBody>
          <a:bodyPr wrap="none" anchor="ctr"/>
          <a:lstStyle/>
          <a:p>
            <a:endParaRPr lang="en-US">
              <a:latin typeface="Tahoma" pitchFamily="34" charset="0"/>
            </a:endParaRPr>
          </a:p>
        </p:txBody>
      </p:sp>
      <p:sp>
        <p:nvSpPr>
          <p:cNvPr id="14" name="Text Box 2056"/>
          <p:cNvSpPr txBox="1">
            <a:spLocks noChangeArrowheads="1"/>
          </p:cNvSpPr>
          <p:nvPr/>
        </p:nvSpPr>
        <p:spPr bwMode="auto">
          <a:xfrm>
            <a:off x="5292080" y="5229200"/>
            <a:ext cx="1752600" cy="523875"/>
          </a:xfrm>
          <a:prstGeom prst="rect">
            <a:avLst/>
          </a:prstGeom>
          <a:noFill/>
          <a:ln w="57150">
            <a:noFill/>
            <a:miter lim="800000"/>
            <a:headEnd/>
            <a:tailEnd/>
          </a:ln>
        </p:spPr>
        <p:txBody>
          <a:bodyPr wrap="none">
            <a:spAutoFit/>
          </a:bodyPr>
          <a:lstStyle/>
          <a:p>
            <a:pPr algn="ctr"/>
            <a:r>
              <a:rPr lang="tr-TR" sz="1400" b="1" dirty="0">
                <a:solidFill>
                  <a:srgbClr val="CC0000"/>
                </a:solidFill>
                <a:latin typeface="Trebuchet MS" pitchFamily="34" charset="0"/>
              </a:rPr>
              <a:t> </a:t>
            </a:r>
          </a:p>
          <a:p>
            <a:pPr algn="ctr"/>
            <a:r>
              <a:rPr lang="tr-TR" sz="1400" b="1" dirty="0">
                <a:solidFill>
                  <a:srgbClr val="CC0000"/>
                </a:solidFill>
                <a:latin typeface="Trebuchet MS" pitchFamily="34" charset="0"/>
              </a:rPr>
              <a:t>BAŞMÜD. BİLDİRME</a:t>
            </a:r>
          </a:p>
        </p:txBody>
      </p:sp>
      <p:sp>
        <p:nvSpPr>
          <p:cNvPr id="15" name="Oval 2060"/>
          <p:cNvSpPr>
            <a:spLocks noChangeArrowheads="1"/>
          </p:cNvSpPr>
          <p:nvPr/>
        </p:nvSpPr>
        <p:spPr bwMode="auto">
          <a:xfrm>
            <a:off x="5214942" y="5143512"/>
            <a:ext cx="1785937" cy="857250"/>
          </a:xfrm>
          <a:prstGeom prst="ellipse">
            <a:avLst/>
          </a:prstGeom>
          <a:noFill/>
          <a:ln w="57150">
            <a:solidFill>
              <a:srgbClr val="0000FF"/>
            </a:solidFill>
            <a:round/>
            <a:headEnd/>
            <a:tailEnd/>
          </a:ln>
        </p:spPr>
        <p:txBody>
          <a:bodyPr wrap="none" anchor="ctr"/>
          <a:lstStyle/>
          <a:p>
            <a:endParaRPr lang="en-US">
              <a:latin typeface="Tahoma" pitchFamily="34" charset="0"/>
            </a:endParaRPr>
          </a:p>
        </p:txBody>
      </p:sp>
      <p:pic>
        <p:nvPicPr>
          <p:cNvPr id="16" name="Picture 2082" descr="BS00580_"/>
          <p:cNvPicPr>
            <a:picLocks noChangeAspect="1" noChangeArrowheads="1"/>
          </p:cNvPicPr>
          <p:nvPr/>
        </p:nvPicPr>
        <p:blipFill>
          <a:blip r:embed="rId3" cstate="print"/>
          <a:srcRect/>
          <a:stretch>
            <a:fillRect/>
          </a:stretch>
        </p:blipFill>
        <p:spPr bwMode="auto">
          <a:xfrm>
            <a:off x="1142976" y="5572140"/>
            <a:ext cx="1266825" cy="642938"/>
          </a:xfrm>
          <a:prstGeom prst="rect">
            <a:avLst/>
          </a:prstGeom>
          <a:noFill/>
          <a:ln w="9525">
            <a:noFill/>
            <a:miter lim="800000"/>
            <a:headEnd/>
            <a:tailEnd/>
          </a:ln>
        </p:spPr>
      </p:pic>
      <p:sp>
        <p:nvSpPr>
          <p:cNvPr id="17" name="Line 2080"/>
          <p:cNvSpPr>
            <a:spLocks noChangeShapeType="1"/>
          </p:cNvSpPr>
          <p:nvPr/>
        </p:nvSpPr>
        <p:spPr bwMode="auto">
          <a:xfrm rot="21275332">
            <a:off x="1788002" y="2105038"/>
            <a:ext cx="711200" cy="77787"/>
          </a:xfrm>
          <a:prstGeom prst="line">
            <a:avLst/>
          </a:prstGeom>
          <a:noFill/>
          <a:ln w="57150">
            <a:solidFill>
              <a:srgbClr val="FF3300"/>
            </a:solidFill>
            <a:round/>
            <a:headEnd/>
            <a:tailEnd type="triangle" w="med" len="med"/>
          </a:ln>
        </p:spPr>
        <p:txBody>
          <a:bodyPr wrap="none" anchor="ctr"/>
          <a:lstStyle/>
          <a:p>
            <a:endParaRPr lang="tr-TR"/>
          </a:p>
        </p:txBody>
      </p:sp>
      <p:sp>
        <p:nvSpPr>
          <p:cNvPr id="18" name="Arc 2069"/>
          <p:cNvSpPr>
            <a:spLocks/>
          </p:cNvSpPr>
          <p:nvPr/>
        </p:nvSpPr>
        <p:spPr bwMode="auto">
          <a:xfrm>
            <a:off x="5000628" y="2071678"/>
            <a:ext cx="1054100" cy="457200"/>
          </a:xfrm>
          <a:custGeom>
            <a:avLst/>
            <a:gdLst>
              <a:gd name="T0" fmla="*/ 0 w 33194"/>
              <a:gd name="T1" fmla="*/ 2147483647 h 21600"/>
              <a:gd name="T2" fmla="*/ 2147483647 w 33194"/>
              <a:gd name="T3" fmla="*/ 2147483647 h 21600"/>
              <a:gd name="T4" fmla="*/ 2147483647 w 33194"/>
              <a:gd name="T5" fmla="*/ 2147483647 h 21600"/>
              <a:gd name="T6" fmla="*/ 0 60000 65536"/>
              <a:gd name="T7" fmla="*/ 0 60000 65536"/>
              <a:gd name="T8" fmla="*/ 0 60000 65536"/>
              <a:gd name="T9" fmla="*/ 0 w 33194"/>
              <a:gd name="T10" fmla="*/ 0 h 21600"/>
              <a:gd name="T11" fmla="*/ 33194 w 33194"/>
              <a:gd name="T12" fmla="*/ 21600 h 21600"/>
            </a:gdLst>
            <a:ahLst/>
            <a:cxnLst>
              <a:cxn ang="T6">
                <a:pos x="T0" y="T1"/>
              </a:cxn>
              <a:cxn ang="T7">
                <a:pos x="T2" y="T3"/>
              </a:cxn>
              <a:cxn ang="T8">
                <a:pos x="T4" y="T5"/>
              </a:cxn>
            </a:cxnLst>
            <a:rect l="T9" t="T10" r="T11" b="T12"/>
            <a:pathLst>
              <a:path w="33194" h="21600" fill="none" extrusionOk="0">
                <a:moveTo>
                  <a:pt x="0" y="3375"/>
                </a:moveTo>
                <a:cubicBezTo>
                  <a:pt x="3465" y="1170"/>
                  <a:pt x="7487" y="-1"/>
                  <a:pt x="11594" y="0"/>
                </a:cubicBezTo>
                <a:cubicBezTo>
                  <a:pt x="23523" y="0"/>
                  <a:pt x="33194" y="9670"/>
                  <a:pt x="33194" y="21600"/>
                </a:cubicBezTo>
              </a:path>
              <a:path w="33194" h="21600" stroke="0" extrusionOk="0">
                <a:moveTo>
                  <a:pt x="0" y="3375"/>
                </a:moveTo>
                <a:cubicBezTo>
                  <a:pt x="3465" y="1170"/>
                  <a:pt x="7487" y="-1"/>
                  <a:pt x="11594" y="0"/>
                </a:cubicBezTo>
                <a:cubicBezTo>
                  <a:pt x="23523" y="0"/>
                  <a:pt x="33194" y="9670"/>
                  <a:pt x="33194" y="21600"/>
                </a:cubicBezTo>
                <a:lnTo>
                  <a:pt x="11594" y="21600"/>
                </a:lnTo>
                <a:close/>
              </a:path>
            </a:pathLst>
          </a:custGeom>
          <a:noFill/>
          <a:ln w="57150">
            <a:solidFill>
              <a:srgbClr val="008080"/>
            </a:solidFill>
            <a:round/>
            <a:headEnd type="triangle" w="med" len="med"/>
            <a:tailEnd type="triangle" w="med" len="med"/>
          </a:ln>
        </p:spPr>
        <p:txBody>
          <a:bodyPr wrap="none" anchor="ctr"/>
          <a:lstStyle/>
          <a:p>
            <a:endParaRPr lang="tr-TR"/>
          </a:p>
        </p:txBody>
      </p:sp>
      <p:sp>
        <p:nvSpPr>
          <p:cNvPr id="19" name="Arc 2071"/>
          <p:cNvSpPr>
            <a:spLocks/>
          </p:cNvSpPr>
          <p:nvPr/>
        </p:nvSpPr>
        <p:spPr bwMode="auto">
          <a:xfrm flipH="1">
            <a:off x="4143372" y="2714620"/>
            <a:ext cx="1676400" cy="7620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7150">
            <a:solidFill>
              <a:schemeClr val="tx2"/>
            </a:solidFill>
            <a:round/>
            <a:headEnd type="triangle" w="med" len="med"/>
            <a:tailEnd type="triangle" w="med" len="med"/>
          </a:ln>
        </p:spPr>
        <p:txBody>
          <a:bodyPr wrap="none" anchor="ctr"/>
          <a:lstStyle/>
          <a:p>
            <a:endParaRPr lang="tr-TR"/>
          </a:p>
        </p:txBody>
      </p:sp>
      <p:sp>
        <p:nvSpPr>
          <p:cNvPr id="20" name="Arc 2072"/>
          <p:cNvSpPr>
            <a:spLocks/>
          </p:cNvSpPr>
          <p:nvPr/>
        </p:nvSpPr>
        <p:spPr bwMode="auto">
          <a:xfrm flipH="1">
            <a:off x="928662" y="3714752"/>
            <a:ext cx="1601788" cy="785818"/>
          </a:xfrm>
          <a:custGeom>
            <a:avLst/>
            <a:gdLst>
              <a:gd name="T0" fmla="*/ 0 w 23313"/>
              <a:gd name="T1" fmla="*/ 2147483647 h 22017"/>
              <a:gd name="T2" fmla="*/ 2147483647 w 23313"/>
              <a:gd name="T3" fmla="*/ 2147483647 h 22017"/>
              <a:gd name="T4" fmla="*/ 2147483647 w 23313"/>
              <a:gd name="T5" fmla="*/ 2147483647 h 22017"/>
              <a:gd name="T6" fmla="*/ 0 60000 65536"/>
              <a:gd name="T7" fmla="*/ 0 60000 65536"/>
              <a:gd name="T8" fmla="*/ 0 60000 65536"/>
              <a:gd name="T9" fmla="*/ 0 w 23313"/>
              <a:gd name="T10" fmla="*/ 0 h 22017"/>
              <a:gd name="T11" fmla="*/ 23313 w 23313"/>
              <a:gd name="T12" fmla="*/ 22017 h 22017"/>
            </a:gdLst>
            <a:ahLst/>
            <a:cxnLst>
              <a:cxn ang="T6">
                <a:pos x="T0" y="T1"/>
              </a:cxn>
              <a:cxn ang="T7">
                <a:pos x="T2" y="T3"/>
              </a:cxn>
              <a:cxn ang="T8">
                <a:pos x="T4" y="T5"/>
              </a:cxn>
            </a:cxnLst>
            <a:rect l="T9" t="T10" r="T11" b="T12"/>
            <a:pathLst>
              <a:path w="23313" h="22017" fill="none" extrusionOk="0">
                <a:moveTo>
                  <a:pt x="0" y="68"/>
                </a:moveTo>
                <a:cubicBezTo>
                  <a:pt x="569" y="22"/>
                  <a:pt x="1141" y="-1"/>
                  <a:pt x="1713" y="0"/>
                </a:cubicBezTo>
                <a:cubicBezTo>
                  <a:pt x="13642" y="0"/>
                  <a:pt x="23313" y="9670"/>
                  <a:pt x="23313" y="21600"/>
                </a:cubicBezTo>
                <a:cubicBezTo>
                  <a:pt x="23313" y="21739"/>
                  <a:pt x="23311" y="21878"/>
                  <a:pt x="23308" y="22016"/>
                </a:cubicBezTo>
              </a:path>
              <a:path w="23313" h="22017" stroke="0" extrusionOk="0">
                <a:moveTo>
                  <a:pt x="0" y="68"/>
                </a:moveTo>
                <a:cubicBezTo>
                  <a:pt x="569" y="22"/>
                  <a:pt x="1141" y="-1"/>
                  <a:pt x="1713" y="0"/>
                </a:cubicBezTo>
                <a:cubicBezTo>
                  <a:pt x="13642" y="0"/>
                  <a:pt x="23313" y="9670"/>
                  <a:pt x="23313" y="21600"/>
                </a:cubicBezTo>
                <a:cubicBezTo>
                  <a:pt x="23313" y="21739"/>
                  <a:pt x="23311" y="21878"/>
                  <a:pt x="23308" y="22016"/>
                </a:cubicBezTo>
                <a:lnTo>
                  <a:pt x="1713" y="21600"/>
                </a:lnTo>
                <a:close/>
              </a:path>
            </a:pathLst>
          </a:custGeom>
          <a:noFill/>
          <a:ln w="57150">
            <a:solidFill>
              <a:srgbClr val="0000FF"/>
            </a:solidFill>
            <a:round/>
            <a:headEnd type="triangle" w="med" len="med"/>
            <a:tailEnd type="triangle" w="med" len="med"/>
          </a:ln>
        </p:spPr>
        <p:txBody>
          <a:bodyPr wrap="none" anchor="ctr"/>
          <a:lstStyle/>
          <a:p>
            <a:endParaRPr lang="tr-TR"/>
          </a:p>
        </p:txBody>
      </p:sp>
      <p:sp>
        <p:nvSpPr>
          <p:cNvPr id="21" name="Line 2074"/>
          <p:cNvSpPr>
            <a:spLocks noChangeShapeType="1"/>
          </p:cNvSpPr>
          <p:nvPr/>
        </p:nvSpPr>
        <p:spPr bwMode="auto">
          <a:xfrm flipH="1">
            <a:off x="3857625" y="4267200"/>
            <a:ext cx="104775" cy="447675"/>
          </a:xfrm>
          <a:prstGeom prst="line">
            <a:avLst/>
          </a:prstGeom>
          <a:noFill/>
          <a:ln w="57150">
            <a:solidFill>
              <a:srgbClr val="0000FF"/>
            </a:solidFill>
            <a:round/>
            <a:headEnd/>
            <a:tailEnd type="triangle" w="med" len="med"/>
          </a:ln>
        </p:spPr>
        <p:txBody>
          <a:bodyPr wrap="none" anchor="ctr"/>
          <a:lstStyle/>
          <a:p>
            <a:endParaRPr lang="tr-TR"/>
          </a:p>
        </p:txBody>
      </p:sp>
      <p:sp>
        <p:nvSpPr>
          <p:cNvPr id="22" name="Line 2075"/>
          <p:cNvSpPr>
            <a:spLocks noChangeShapeType="1"/>
          </p:cNvSpPr>
          <p:nvPr/>
        </p:nvSpPr>
        <p:spPr bwMode="auto">
          <a:xfrm>
            <a:off x="5572132" y="4071942"/>
            <a:ext cx="304800" cy="990600"/>
          </a:xfrm>
          <a:prstGeom prst="line">
            <a:avLst/>
          </a:prstGeom>
          <a:noFill/>
          <a:ln w="57150">
            <a:solidFill>
              <a:srgbClr val="0000FF"/>
            </a:solidFill>
            <a:round/>
            <a:headEnd/>
            <a:tailEnd type="triangle" w="med" len="med"/>
          </a:ln>
        </p:spPr>
        <p:txBody>
          <a:bodyPr wrap="none" anchor="ctr"/>
          <a:lstStyle/>
          <a:p>
            <a:endParaRPr lang="tr-TR"/>
          </a:p>
        </p:txBody>
      </p:sp>
      <p:sp>
        <p:nvSpPr>
          <p:cNvPr id="23" name="Arc 2073"/>
          <p:cNvSpPr>
            <a:spLocks/>
          </p:cNvSpPr>
          <p:nvPr/>
        </p:nvSpPr>
        <p:spPr bwMode="auto">
          <a:xfrm>
            <a:off x="6286512" y="3714752"/>
            <a:ext cx="1604963" cy="598487"/>
          </a:xfrm>
          <a:custGeom>
            <a:avLst/>
            <a:gdLst>
              <a:gd name="T0" fmla="*/ 2147483647 w 21600"/>
              <a:gd name="T1" fmla="*/ 0 h 21871"/>
              <a:gd name="T2" fmla="*/ 2147483647 w 21600"/>
              <a:gd name="T3" fmla="*/ 2147483647 h 21871"/>
              <a:gd name="T4" fmla="*/ 0 w 21600"/>
              <a:gd name="T5" fmla="*/ 2147483647 h 21871"/>
              <a:gd name="T6" fmla="*/ 0 60000 65536"/>
              <a:gd name="T7" fmla="*/ 0 60000 65536"/>
              <a:gd name="T8" fmla="*/ 0 60000 65536"/>
              <a:gd name="T9" fmla="*/ 0 w 21600"/>
              <a:gd name="T10" fmla="*/ 0 h 21871"/>
              <a:gd name="T11" fmla="*/ 21600 w 21600"/>
              <a:gd name="T12" fmla="*/ 21871 h 21871"/>
            </a:gdLst>
            <a:ahLst/>
            <a:cxnLst>
              <a:cxn ang="T6">
                <a:pos x="T0" y="T1"/>
              </a:cxn>
              <a:cxn ang="T7">
                <a:pos x="T2" y="T3"/>
              </a:cxn>
              <a:cxn ang="T8">
                <a:pos x="T4" y="T5"/>
              </a:cxn>
            </a:cxnLst>
            <a:rect l="T9" t="T10" r="T11" b="T12"/>
            <a:pathLst>
              <a:path w="21600" h="21871" fill="none" extrusionOk="0">
                <a:moveTo>
                  <a:pt x="4844" y="0"/>
                </a:moveTo>
                <a:cubicBezTo>
                  <a:pt x="14651" y="2257"/>
                  <a:pt x="21600" y="10987"/>
                  <a:pt x="21600" y="21050"/>
                </a:cubicBezTo>
                <a:cubicBezTo>
                  <a:pt x="21600" y="21323"/>
                  <a:pt x="21594" y="21597"/>
                  <a:pt x="21584" y="21871"/>
                </a:cubicBezTo>
              </a:path>
              <a:path w="21600" h="21871" stroke="0" extrusionOk="0">
                <a:moveTo>
                  <a:pt x="4844" y="0"/>
                </a:moveTo>
                <a:cubicBezTo>
                  <a:pt x="14651" y="2257"/>
                  <a:pt x="21600" y="10987"/>
                  <a:pt x="21600" y="21050"/>
                </a:cubicBezTo>
                <a:cubicBezTo>
                  <a:pt x="21600" y="21323"/>
                  <a:pt x="21594" y="21597"/>
                  <a:pt x="21584" y="21871"/>
                </a:cubicBezTo>
                <a:lnTo>
                  <a:pt x="0" y="21050"/>
                </a:lnTo>
                <a:close/>
              </a:path>
            </a:pathLst>
          </a:custGeom>
          <a:noFill/>
          <a:ln w="57150">
            <a:solidFill>
              <a:srgbClr val="0000FF"/>
            </a:solidFill>
            <a:round/>
            <a:headEnd type="triangle" w="med" len="med"/>
            <a:tailEnd type="triangle" w="med" len="med"/>
          </a:ln>
        </p:spPr>
        <p:txBody>
          <a:bodyPr wrap="none" anchor="ctr"/>
          <a:lstStyle/>
          <a:p>
            <a:endParaRPr lang="tr-TR"/>
          </a:p>
        </p:txBody>
      </p:sp>
      <p:sp>
        <p:nvSpPr>
          <p:cNvPr id="24" name="Arc 2083"/>
          <p:cNvSpPr>
            <a:spLocks/>
          </p:cNvSpPr>
          <p:nvPr/>
        </p:nvSpPr>
        <p:spPr bwMode="auto">
          <a:xfrm flipH="1" flipV="1">
            <a:off x="857224" y="5214950"/>
            <a:ext cx="304800" cy="690562"/>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7150">
            <a:solidFill>
              <a:srgbClr val="FF3300"/>
            </a:solidFill>
            <a:round/>
            <a:headEnd type="triangle" w="med" len="med"/>
            <a:tailEnd type="triangle" w="med" len="med"/>
          </a:ln>
        </p:spPr>
        <p:txBody>
          <a:bodyPr wrap="none" anchor="ctr"/>
          <a:lstStyle/>
          <a:p>
            <a:endParaRPr lang="tr-TR"/>
          </a:p>
        </p:txBody>
      </p:sp>
      <p:sp>
        <p:nvSpPr>
          <p:cNvPr id="25" name="Text Box 2057"/>
          <p:cNvSpPr txBox="1">
            <a:spLocks noChangeArrowheads="1"/>
          </p:cNvSpPr>
          <p:nvPr/>
        </p:nvSpPr>
        <p:spPr bwMode="auto">
          <a:xfrm>
            <a:off x="7358082" y="4572008"/>
            <a:ext cx="1117600" cy="517525"/>
          </a:xfrm>
          <a:prstGeom prst="rect">
            <a:avLst/>
          </a:prstGeom>
          <a:noFill/>
          <a:ln w="57150">
            <a:noFill/>
            <a:miter lim="800000"/>
            <a:headEnd/>
            <a:tailEnd/>
          </a:ln>
        </p:spPr>
        <p:txBody>
          <a:bodyPr wrap="none">
            <a:spAutoFit/>
          </a:bodyPr>
          <a:lstStyle/>
          <a:p>
            <a:pPr algn="ctr"/>
            <a:r>
              <a:rPr lang="tr-TR" sz="1400" b="1" dirty="0">
                <a:solidFill>
                  <a:srgbClr val="CC0000"/>
                </a:solidFill>
                <a:latin typeface="Trebuchet MS" pitchFamily="34" charset="0"/>
              </a:rPr>
              <a:t>ULAŞTIRMA</a:t>
            </a:r>
          </a:p>
          <a:p>
            <a:pPr algn="ctr"/>
            <a:r>
              <a:rPr lang="tr-TR" sz="1400" b="1" dirty="0">
                <a:solidFill>
                  <a:srgbClr val="CC0000"/>
                </a:solidFill>
                <a:latin typeface="Trebuchet MS" pitchFamily="34" charset="0"/>
              </a:rPr>
              <a:t>TOBB</a:t>
            </a:r>
          </a:p>
        </p:txBody>
      </p:sp>
      <p:sp>
        <p:nvSpPr>
          <p:cNvPr id="26" name="Oval 2061"/>
          <p:cNvSpPr>
            <a:spLocks noChangeArrowheads="1"/>
          </p:cNvSpPr>
          <p:nvPr/>
        </p:nvSpPr>
        <p:spPr bwMode="auto">
          <a:xfrm>
            <a:off x="7215206" y="4429132"/>
            <a:ext cx="1357313" cy="785812"/>
          </a:xfrm>
          <a:prstGeom prst="ellipse">
            <a:avLst/>
          </a:prstGeom>
          <a:noFill/>
          <a:ln w="57150">
            <a:solidFill>
              <a:srgbClr val="33CC33"/>
            </a:solidFill>
            <a:round/>
            <a:headEnd/>
            <a:tailEnd/>
          </a:ln>
        </p:spPr>
        <p:txBody>
          <a:bodyPr wrap="none" anchor="ctr"/>
          <a:lstStyle/>
          <a:p>
            <a:endParaRPr lang="en-US">
              <a:latin typeface="Tahoma" pitchFamily="34" charset="0"/>
            </a:endParaRPr>
          </a:p>
        </p:txBody>
      </p:sp>
      <p:sp>
        <p:nvSpPr>
          <p:cNvPr id="27" name="26 Slayt Numarası Yer Tutucusu"/>
          <p:cNvSpPr>
            <a:spLocks noGrp="1"/>
          </p:cNvSpPr>
          <p:nvPr>
            <p:ph type="sldNum" sz="quarter" idx="12"/>
          </p:nvPr>
        </p:nvSpPr>
        <p:spPr/>
        <p:txBody>
          <a:bodyPr/>
          <a:lstStyle/>
          <a:p>
            <a:fld id="{22D17398-4798-403A-90D5-5B81D5752ADC}" type="slidenum">
              <a:rPr lang="tr-TR" smtClean="0"/>
              <a:pPr/>
              <a:t>16</a:t>
            </a:fld>
            <a:endParaRPr lang="tr-TR"/>
          </a:p>
        </p:txBody>
      </p:sp>
    </p:spTree>
  </p:cSld>
  <p:clrMapOvr>
    <a:masterClrMapping/>
  </p:clrMapOvr>
  <p:transition spd="med" advTm="3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layt Numarası Yer Tutucusu"/>
          <p:cNvSpPr>
            <a:spLocks noGrp="1"/>
          </p:cNvSpPr>
          <p:nvPr>
            <p:ph type="sldNum" sz="quarter" idx="12"/>
          </p:nvPr>
        </p:nvSpPr>
        <p:spPr/>
        <p:txBody>
          <a:bodyPr/>
          <a:lstStyle/>
          <a:p>
            <a:fld id="{22D17398-4798-403A-90D5-5B81D5752ADC}" type="slidenum">
              <a:rPr lang="tr-TR" smtClean="0"/>
              <a:pPr/>
              <a:t>17</a:t>
            </a:fld>
            <a:endParaRPr lang="tr-TR"/>
          </a:p>
        </p:txBody>
      </p:sp>
      <p:sp>
        <p:nvSpPr>
          <p:cNvPr id="5" name="2 Başlık"/>
          <p:cNvSpPr txBox="1">
            <a:spLocks/>
          </p:cNvSpPr>
          <p:nvPr/>
        </p:nvSpPr>
        <p:spPr>
          <a:xfrm>
            <a:off x="1009624" y="438128"/>
            <a:ext cx="7500990" cy="714380"/>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dirty="0" smtClean="0">
                <a:ln>
                  <a:noFill/>
                </a:ln>
                <a:solidFill>
                  <a:schemeClr val="accent4">
                    <a:lumMod val="75000"/>
                  </a:schemeClr>
                </a:solidFill>
                <a:effectLst/>
                <a:uLnTx/>
                <a:uFillTx/>
                <a:latin typeface="+mj-lt"/>
                <a:ea typeface="+mj-ea"/>
                <a:cs typeface="+mj-cs"/>
              </a:rPr>
              <a:t>KAVRAMLAR</a:t>
            </a:r>
            <a:endParaRPr kumimoji="0" lang="tr-TR" sz="4400" b="1" i="0" u="none" strike="noStrike" kern="1200" cap="none" spc="0" normalizeH="0" baseline="0" noProof="0" dirty="0">
              <a:ln>
                <a:noFill/>
              </a:ln>
              <a:solidFill>
                <a:schemeClr val="accent4">
                  <a:lumMod val="75000"/>
                </a:schemeClr>
              </a:solidFill>
              <a:effectLst/>
              <a:uLnTx/>
              <a:uFillTx/>
              <a:latin typeface="+mj-lt"/>
              <a:ea typeface="+mj-ea"/>
              <a:cs typeface="+mj-cs"/>
            </a:endParaRPr>
          </a:p>
        </p:txBody>
      </p:sp>
      <p:sp>
        <p:nvSpPr>
          <p:cNvPr id="6" name="1 İçerik Yer Tutucusu"/>
          <p:cNvSpPr txBox="1">
            <a:spLocks/>
          </p:cNvSpPr>
          <p:nvPr/>
        </p:nvSpPr>
        <p:spPr>
          <a:xfrm>
            <a:off x="539552" y="1268760"/>
            <a:ext cx="8286808" cy="1071570"/>
          </a:xfrm>
          <a:prstGeom prst="rect">
            <a:avLst/>
          </a:prstGeom>
        </p:spPr>
        <p:txBody>
          <a:bodyPr>
            <a:noAutofit/>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tr-TR" sz="2400" b="1" i="0" u="none" strike="noStrike" kern="1200" cap="none" spc="0" normalizeH="0" baseline="0" noProof="0" dirty="0" smtClean="0">
                <a:ln>
                  <a:noFill/>
                </a:ln>
                <a:solidFill>
                  <a:schemeClr val="accent4">
                    <a:lumMod val="75000"/>
                  </a:schemeClr>
                </a:solidFill>
                <a:effectLst/>
                <a:uLnTx/>
                <a:uFillTx/>
                <a:latin typeface="+mn-lt"/>
                <a:ea typeface="+mn-ea"/>
                <a:cs typeface="+mn-cs"/>
              </a:rPr>
              <a:t>TIR taşıması</a:t>
            </a:r>
            <a:r>
              <a:rPr kumimoji="0" lang="tr-TR" sz="2400" b="0" i="0" u="none" strike="noStrike" kern="1200" cap="none" spc="0" normalizeH="0" baseline="0" noProof="0" dirty="0" smtClean="0">
                <a:ln>
                  <a:noFill/>
                </a:ln>
                <a:solidFill>
                  <a:schemeClr val="accent4">
                    <a:lumMod val="75000"/>
                  </a:schemeClr>
                </a:solidFill>
                <a:effectLst/>
                <a:uLnTx/>
                <a:uFillTx/>
                <a:latin typeface="+mn-lt"/>
                <a:ea typeface="+mn-ea"/>
                <a:cs typeface="+mn-cs"/>
              </a:rPr>
              <a:t>, TIR Sözleşmesi hükümleri uyarınca TIR karnesi himayesinde eşyanın </a:t>
            </a:r>
            <a:r>
              <a:rPr kumimoji="0" lang="tr-TR" sz="2400" b="0" i="0" u="sng" strike="noStrike" kern="1200" cap="none" spc="0" normalizeH="0" baseline="0" noProof="0" dirty="0" smtClean="0">
                <a:ln>
                  <a:noFill/>
                </a:ln>
                <a:solidFill>
                  <a:schemeClr val="accent4">
                    <a:lumMod val="75000"/>
                  </a:schemeClr>
                </a:solidFill>
                <a:effectLst/>
                <a:uLnTx/>
                <a:uFillTx/>
                <a:latin typeface="+mn-lt"/>
                <a:ea typeface="+mn-ea"/>
                <a:cs typeface="+mn-cs"/>
              </a:rPr>
              <a:t>en az bir sınır geçmek üz</a:t>
            </a:r>
            <a:r>
              <a:rPr kumimoji="0" lang="tr-TR" sz="2400" b="0" i="0" u="none" strike="noStrike" kern="1200" cap="none" spc="0" normalizeH="0" baseline="0" noProof="0" dirty="0" smtClean="0">
                <a:ln>
                  <a:noFill/>
                </a:ln>
                <a:solidFill>
                  <a:schemeClr val="accent4">
                    <a:lumMod val="75000"/>
                  </a:schemeClr>
                </a:solidFill>
                <a:effectLst/>
                <a:uLnTx/>
                <a:uFillTx/>
                <a:latin typeface="+mn-lt"/>
                <a:ea typeface="+mn-ea"/>
                <a:cs typeface="+mn-cs"/>
              </a:rPr>
              <a:t>ere bir hareket gümrük idaresinden bir varış gümrük idaresine taşınmasıdır.</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tr-TR" sz="2400" b="0" i="0" u="none" strike="noStrike" kern="1200" cap="none" spc="0" normalizeH="0" baseline="0" noProof="0" dirty="0" smtClean="0">
              <a:ln>
                <a:noFill/>
              </a:ln>
              <a:solidFill>
                <a:schemeClr val="accent4">
                  <a:lumMod val="75000"/>
                </a:schemeClr>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tr-TR" sz="2400" b="0" i="0" u="none" strike="noStrike" kern="1200" cap="none" spc="0" normalizeH="0" baseline="0" noProof="0" dirty="0" smtClean="0">
                <a:ln>
                  <a:noFill/>
                </a:ln>
                <a:solidFill>
                  <a:schemeClr val="accent4">
                    <a:lumMod val="75000"/>
                  </a:schemeClr>
                </a:solidFill>
                <a:effectLst/>
                <a:uLnTx/>
                <a:uFillTx/>
                <a:latin typeface="+mn-lt"/>
                <a:ea typeface="+mn-ea"/>
                <a:cs typeface="+mn-cs"/>
              </a:rPr>
              <a:t>Bir iç gümrükten başka bir iç gümrüğe TIR Karnesi kapsamında taşıma yapılamaz, taşımacılığın transit hükümleri doğrultusunda yapılması gerekmektedir.</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tr-TR" sz="2400" b="0" i="0" u="none" strike="noStrike" kern="1200" cap="none" spc="0" normalizeH="0" baseline="0" noProof="0" dirty="0">
              <a:ln>
                <a:noFill/>
              </a:ln>
              <a:solidFill>
                <a:schemeClr val="accent4">
                  <a:lumMod val="75000"/>
                </a:schemeClr>
              </a:solidFill>
              <a:effectLst/>
              <a:uLnTx/>
              <a:uFillTx/>
              <a:latin typeface="+mn-lt"/>
              <a:ea typeface="+mn-ea"/>
              <a:cs typeface="+mn-cs"/>
            </a:endParaRPr>
          </a:p>
        </p:txBody>
      </p:sp>
      <p:pic>
        <p:nvPicPr>
          <p:cNvPr id="7" name="10 İçerik Yer Tutucusu"/>
          <p:cNvPicPr>
            <a:picLocks/>
          </p:cNvPicPr>
          <p:nvPr/>
        </p:nvPicPr>
        <p:blipFill>
          <a:blip r:embed="rId2" cstate="print"/>
          <a:srcRect/>
          <a:stretch>
            <a:fillRect/>
          </a:stretch>
        </p:blipFill>
        <p:spPr bwMode="auto">
          <a:xfrm>
            <a:off x="5069847" y="4815750"/>
            <a:ext cx="3894641" cy="192561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8" name="4 Slayt Numarası Yer Tutucusu"/>
          <p:cNvSpPr txBox="1">
            <a:spLocks/>
          </p:cNvSpPr>
          <p:nvPr/>
        </p:nvSpPr>
        <p:spPr>
          <a:xfrm>
            <a:off x="8799672" y="6560344"/>
            <a:ext cx="365760" cy="365125"/>
          </a:xfrm>
          <a:prstGeom prst="rect">
            <a:avLst/>
          </a:prstGeom>
        </p:spPr>
        <p:txBody>
          <a:bodyPr vert="horz" anchor="b"/>
          <a:lstStyle/>
          <a:p>
            <a:pPr marL="0" marR="0" lvl="0" indent="0" algn="r" defTabSz="914400" rtl="0" eaLnBrk="1" fontAlgn="auto" latinLnBrk="0" hangingPunct="1">
              <a:lnSpc>
                <a:spcPct val="100000"/>
              </a:lnSpc>
              <a:spcBef>
                <a:spcPts val="0"/>
              </a:spcBef>
              <a:spcAft>
                <a:spcPts val="0"/>
              </a:spcAft>
              <a:buClrTx/>
              <a:buSzTx/>
              <a:buFontTx/>
              <a:buNone/>
              <a:tabLst/>
              <a:defRPr/>
            </a:pPr>
            <a:fld id="{22D17398-4798-403A-90D5-5B81D5752ADC}" type="slidenum">
              <a:rPr kumimoji="0" lang="tr-TR" sz="10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tr-TR" sz="10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ransition spd="med" advTm="3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İçerik Yer Tutucusu"/>
          <p:cNvSpPr>
            <a:spLocks noGrp="1"/>
          </p:cNvSpPr>
          <p:nvPr>
            <p:ph idx="1"/>
          </p:nvPr>
        </p:nvSpPr>
        <p:spPr>
          <a:xfrm>
            <a:off x="457200" y="357166"/>
            <a:ext cx="8229600" cy="5650125"/>
          </a:xfrm>
        </p:spPr>
        <p:txBody>
          <a:bodyPr/>
          <a:lstStyle/>
          <a:p>
            <a:pPr algn="just">
              <a:buNone/>
            </a:pPr>
            <a:r>
              <a:rPr lang="tr-TR" sz="3200" b="1" dirty="0" smtClean="0">
                <a:solidFill>
                  <a:srgbClr val="002060"/>
                </a:solidFill>
              </a:rPr>
              <a:t>  </a:t>
            </a:r>
          </a:p>
          <a:p>
            <a:pPr algn="just">
              <a:buNone/>
            </a:pPr>
            <a:r>
              <a:rPr lang="tr-TR" sz="3200" b="1" dirty="0" smtClean="0">
                <a:solidFill>
                  <a:srgbClr val="002060"/>
                </a:solidFill>
              </a:rPr>
              <a:t> </a:t>
            </a:r>
            <a:r>
              <a:rPr lang="tr-TR" sz="3200" b="1" dirty="0" smtClean="0">
                <a:solidFill>
                  <a:schemeClr val="accent4">
                    <a:lumMod val="75000"/>
                  </a:schemeClr>
                </a:solidFill>
              </a:rPr>
              <a:t>TIR işlemi</a:t>
            </a:r>
            <a:r>
              <a:rPr lang="tr-TR" sz="3200" dirty="0" smtClean="0">
                <a:solidFill>
                  <a:schemeClr val="accent4">
                    <a:lumMod val="75000"/>
                  </a:schemeClr>
                </a:solidFill>
              </a:rPr>
              <a:t>, TIR taşımasının, bir akit taraftaki hareket veya giriş (yol boyu) gümrük idaresi ile varış veya çıkış (yol boyu) gümrük idaresi arasında gerçekleştirilen kısmıdır.</a:t>
            </a:r>
          </a:p>
          <a:p>
            <a:endParaRPr lang="tr-TR" dirty="0"/>
          </a:p>
        </p:txBody>
      </p:sp>
      <p:pic>
        <p:nvPicPr>
          <p:cNvPr id="7" name="Picture 5" descr="1185"/>
          <p:cNvPicPr>
            <a:picLocks noChangeAspect="1" noChangeArrowheads="1"/>
          </p:cNvPicPr>
          <p:nvPr/>
        </p:nvPicPr>
        <p:blipFill>
          <a:blip r:embed="rId3" cstate="print"/>
          <a:srcRect/>
          <a:stretch>
            <a:fillRect/>
          </a:stretch>
        </p:blipFill>
        <p:spPr bwMode="auto">
          <a:xfrm>
            <a:off x="285720" y="4000504"/>
            <a:ext cx="2305050" cy="1055688"/>
          </a:xfrm>
          <a:prstGeom prst="rect">
            <a:avLst/>
          </a:prstGeom>
          <a:noFill/>
          <a:ln w="9525">
            <a:noFill/>
            <a:miter lim="800000"/>
            <a:headEnd/>
            <a:tailEnd/>
          </a:ln>
        </p:spPr>
      </p:pic>
      <p:pic>
        <p:nvPicPr>
          <p:cNvPr id="8" name="Picture 5" descr="1185"/>
          <p:cNvPicPr>
            <a:picLocks noChangeAspect="1" noChangeArrowheads="1"/>
          </p:cNvPicPr>
          <p:nvPr/>
        </p:nvPicPr>
        <p:blipFill>
          <a:blip r:embed="rId3" cstate="print"/>
          <a:srcRect/>
          <a:stretch>
            <a:fillRect/>
          </a:stretch>
        </p:blipFill>
        <p:spPr bwMode="auto">
          <a:xfrm>
            <a:off x="6500826" y="4071942"/>
            <a:ext cx="2305050" cy="1055688"/>
          </a:xfrm>
          <a:prstGeom prst="rect">
            <a:avLst/>
          </a:prstGeom>
          <a:noFill/>
          <a:ln w="9525">
            <a:noFill/>
            <a:miter lim="800000"/>
            <a:headEnd/>
            <a:tailEnd/>
          </a:ln>
        </p:spPr>
      </p:pic>
      <p:pic>
        <p:nvPicPr>
          <p:cNvPr id="9" name="Picture 9"/>
          <p:cNvPicPr>
            <a:picLocks noChangeAspect="1" noChangeArrowheads="1"/>
          </p:cNvPicPr>
          <p:nvPr/>
        </p:nvPicPr>
        <p:blipFill>
          <a:blip r:embed="rId4" cstate="print"/>
          <a:srcRect/>
          <a:stretch>
            <a:fillRect/>
          </a:stretch>
        </p:blipFill>
        <p:spPr bwMode="auto">
          <a:xfrm>
            <a:off x="3571868" y="4071942"/>
            <a:ext cx="1844675" cy="1066800"/>
          </a:xfrm>
          <a:prstGeom prst="rect">
            <a:avLst/>
          </a:prstGeom>
          <a:noFill/>
          <a:ln w="57150">
            <a:noFill/>
            <a:miter lim="800000"/>
            <a:headEnd/>
            <a:tailEnd/>
          </a:ln>
        </p:spPr>
      </p:pic>
      <p:sp>
        <p:nvSpPr>
          <p:cNvPr id="10" name="AutoShape 11"/>
          <p:cNvSpPr>
            <a:spLocks noChangeArrowheads="1"/>
          </p:cNvSpPr>
          <p:nvPr/>
        </p:nvSpPr>
        <p:spPr bwMode="auto">
          <a:xfrm flipV="1">
            <a:off x="2714612" y="4714884"/>
            <a:ext cx="685800" cy="71421"/>
          </a:xfrm>
          <a:prstGeom prst="leftArrow">
            <a:avLst>
              <a:gd name="adj1" fmla="val 50000"/>
              <a:gd name="adj2" fmla="val 225000"/>
            </a:avLst>
          </a:prstGeom>
          <a:solidFill>
            <a:schemeClr val="accent1"/>
          </a:solidFill>
          <a:ln w="57150">
            <a:solidFill>
              <a:srgbClr val="FF3300"/>
            </a:solidFill>
            <a:miter lim="800000"/>
            <a:headEnd/>
            <a:tailEnd/>
          </a:ln>
        </p:spPr>
        <p:txBody>
          <a:bodyPr wrap="none" anchor="ctr"/>
          <a:lstStyle/>
          <a:p>
            <a:endParaRPr lang="en-US">
              <a:latin typeface="Tahoma" pitchFamily="34" charset="0"/>
            </a:endParaRPr>
          </a:p>
        </p:txBody>
      </p:sp>
      <p:sp>
        <p:nvSpPr>
          <p:cNvPr id="11" name="AutoShape 11"/>
          <p:cNvSpPr>
            <a:spLocks noChangeArrowheads="1"/>
          </p:cNvSpPr>
          <p:nvPr/>
        </p:nvSpPr>
        <p:spPr bwMode="auto">
          <a:xfrm>
            <a:off x="5643570" y="4643446"/>
            <a:ext cx="685800" cy="76183"/>
          </a:xfrm>
          <a:prstGeom prst="leftArrow">
            <a:avLst>
              <a:gd name="adj1" fmla="val 50000"/>
              <a:gd name="adj2" fmla="val 225000"/>
            </a:avLst>
          </a:prstGeom>
          <a:solidFill>
            <a:schemeClr val="accent1"/>
          </a:solidFill>
          <a:ln w="57150">
            <a:solidFill>
              <a:srgbClr val="FF3300"/>
            </a:solidFill>
            <a:miter lim="800000"/>
            <a:headEnd/>
            <a:tailEnd/>
          </a:ln>
        </p:spPr>
        <p:txBody>
          <a:bodyPr wrap="none" anchor="ctr"/>
          <a:lstStyle/>
          <a:p>
            <a:endParaRPr lang="en-US">
              <a:latin typeface="Tahoma" pitchFamily="34" charset="0"/>
            </a:endParaRPr>
          </a:p>
        </p:txBody>
      </p:sp>
      <p:sp>
        <p:nvSpPr>
          <p:cNvPr id="12" name="11 Slayt Numarası Yer Tutucusu"/>
          <p:cNvSpPr>
            <a:spLocks noGrp="1"/>
          </p:cNvSpPr>
          <p:nvPr>
            <p:ph type="sldNum" sz="quarter" idx="12"/>
          </p:nvPr>
        </p:nvSpPr>
        <p:spPr/>
        <p:txBody>
          <a:bodyPr/>
          <a:lstStyle/>
          <a:p>
            <a:fld id="{22D17398-4798-403A-90D5-5B81D5752ADC}" type="slidenum">
              <a:rPr lang="tr-TR" smtClean="0"/>
              <a:pPr/>
              <a:t>18</a:t>
            </a:fld>
            <a:endParaRPr lang="tr-TR"/>
          </a:p>
        </p:txBody>
      </p:sp>
    </p:spTree>
  </p:cSld>
  <p:clrMapOvr>
    <a:masterClrMapping/>
  </p:clrMapOvr>
  <p:transition spd="med" advTm="3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428604"/>
            <a:ext cx="8229600" cy="5578687"/>
          </a:xfrm>
        </p:spPr>
        <p:txBody>
          <a:bodyPr/>
          <a:lstStyle/>
          <a:p>
            <a:pPr algn="just">
              <a:buNone/>
            </a:pPr>
            <a:r>
              <a:rPr lang="tr-TR" sz="2400" b="1" dirty="0" smtClean="0">
                <a:solidFill>
                  <a:srgbClr val="002060"/>
                </a:solidFill>
              </a:rPr>
              <a:t>  </a:t>
            </a:r>
          </a:p>
          <a:p>
            <a:pPr algn="just">
              <a:buNone/>
            </a:pPr>
            <a:r>
              <a:rPr lang="tr-TR" sz="2800" b="1" dirty="0" smtClean="0">
                <a:solidFill>
                  <a:schemeClr val="accent4">
                    <a:lumMod val="75000"/>
                  </a:schemeClr>
                </a:solidFill>
              </a:rPr>
              <a:t>TIR işleminin başlaması</a:t>
            </a:r>
            <a:r>
              <a:rPr lang="tr-TR" sz="2800" dirty="0" smtClean="0">
                <a:solidFill>
                  <a:schemeClr val="accent4">
                    <a:lumMod val="75000"/>
                  </a:schemeClr>
                </a:solidFill>
              </a:rPr>
              <a:t>; karayolu taşıtının, taşıt dizisinin veya </a:t>
            </a:r>
            <a:r>
              <a:rPr lang="tr-TR" sz="2800" dirty="0" err="1" smtClean="0">
                <a:solidFill>
                  <a:schemeClr val="accent4">
                    <a:lumMod val="75000"/>
                  </a:schemeClr>
                </a:solidFill>
              </a:rPr>
              <a:t>konteynerin</a:t>
            </a:r>
            <a:r>
              <a:rPr lang="tr-TR" sz="2800" dirty="0" smtClean="0">
                <a:solidFill>
                  <a:schemeClr val="accent4">
                    <a:lumMod val="75000"/>
                  </a:schemeClr>
                </a:solidFill>
              </a:rPr>
              <a:t> yükü ve bu yüke ilişkin TIR karnesi ile birlikte kontrol amacıyla hareket veya giriş (yol boyu) gümrük idaresine sunulması ve bu TIR karnesinin gümrük idaresince kabul edilmesidir.</a:t>
            </a:r>
            <a:endParaRPr lang="tr-TR" sz="2800" dirty="0">
              <a:solidFill>
                <a:schemeClr val="accent4">
                  <a:lumMod val="75000"/>
                </a:schemeClr>
              </a:solidFill>
            </a:endParaRPr>
          </a:p>
        </p:txBody>
      </p:sp>
      <p:pic>
        <p:nvPicPr>
          <p:cNvPr id="4" name="Picture 3076"/>
          <p:cNvPicPr>
            <a:picLocks noChangeAspect="1" noChangeArrowheads="1"/>
          </p:cNvPicPr>
          <p:nvPr/>
        </p:nvPicPr>
        <p:blipFill>
          <a:blip r:embed="rId2" cstate="print"/>
          <a:srcRect/>
          <a:stretch>
            <a:fillRect/>
          </a:stretch>
        </p:blipFill>
        <p:spPr bwMode="auto">
          <a:xfrm>
            <a:off x="1285852" y="4000504"/>
            <a:ext cx="3429000" cy="2025650"/>
          </a:xfrm>
          <a:prstGeom prst="rect">
            <a:avLst/>
          </a:prstGeom>
          <a:noFill/>
          <a:ln w="57150">
            <a:noFill/>
            <a:miter lim="800000"/>
            <a:headEnd/>
            <a:tailEnd/>
          </a:ln>
        </p:spPr>
      </p:pic>
      <p:pic>
        <p:nvPicPr>
          <p:cNvPr id="5" name="Picture 3"/>
          <p:cNvPicPr>
            <a:picLocks noChangeAspect="1" noChangeArrowheads="1"/>
          </p:cNvPicPr>
          <p:nvPr/>
        </p:nvPicPr>
        <p:blipFill>
          <a:blip r:embed="rId3" cstate="print"/>
          <a:srcRect/>
          <a:stretch>
            <a:fillRect/>
          </a:stretch>
        </p:blipFill>
        <p:spPr bwMode="auto">
          <a:xfrm>
            <a:off x="6357950" y="3571876"/>
            <a:ext cx="1793875" cy="2549525"/>
          </a:xfrm>
          <a:prstGeom prst="rect">
            <a:avLst/>
          </a:prstGeom>
          <a:noFill/>
          <a:ln w="9525">
            <a:noFill/>
            <a:miter lim="800000"/>
            <a:headEnd/>
            <a:tailEnd/>
          </a:ln>
        </p:spPr>
      </p:pic>
      <p:sp>
        <p:nvSpPr>
          <p:cNvPr id="6" name="5 Slayt Numarası Yer Tutucusu"/>
          <p:cNvSpPr>
            <a:spLocks noGrp="1"/>
          </p:cNvSpPr>
          <p:nvPr>
            <p:ph type="sldNum" sz="quarter" idx="12"/>
          </p:nvPr>
        </p:nvSpPr>
        <p:spPr/>
        <p:txBody>
          <a:bodyPr/>
          <a:lstStyle/>
          <a:p>
            <a:fld id="{22D17398-4798-403A-90D5-5B81D5752ADC}" type="slidenum">
              <a:rPr lang="tr-TR" smtClean="0"/>
              <a:pPr/>
              <a:t>19</a:t>
            </a:fld>
            <a:endParaRPr lang="tr-TR"/>
          </a:p>
        </p:txBody>
      </p:sp>
    </p:spTree>
  </p:cSld>
  <p:clrMapOvr>
    <a:masterClrMapping/>
  </p:clrMapOvr>
  <p:transition spd="med" advTm="3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a:bodyPr>
          <a:lstStyle/>
          <a:p>
            <a:pPr>
              <a:buFont typeface="Wingdings" pitchFamily="2" charset="2"/>
              <a:buChar char="Ø"/>
              <a:defRPr/>
            </a:pPr>
            <a:endParaRPr lang="tr-TR" sz="3000" dirty="0" smtClean="0">
              <a:solidFill>
                <a:schemeClr val="accent4">
                  <a:lumMod val="75000"/>
                </a:schemeClr>
              </a:solidFill>
              <a:latin typeface="Times New Roman" pitchFamily="18" charset="0"/>
              <a:cs typeface="Times New Roman" pitchFamily="18" charset="0"/>
            </a:endParaRPr>
          </a:p>
          <a:p>
            <a:pPr>
              <a:buFont typeface="Wingdings" pitchFamily="2" charset="2"/>
              <a:buChar char="Ø"/>
              <a:defRPr/>
            </a:pPr>
            <a:r>
              <a:rPr lang="tr-TR" sz="3000" dirty="0" smtClean="0">
                <a:solidFill>
                  <a:schemeClr val="accent4">
                    <a:lumMod val="75000"/>
                  </a:schemeClr>
                </a:solidFill>
                <a:latin typeface="Times New Roman" pitchFamily="18" charset="0"/>
                <a:cs typeface="Times New Roman" pitchFamily="18" charset="0"/>
              </a:rPr>
              <a:t>TARİHÇE  VE KAPSAM</a:t>
            </a:r>
          </a:p>
          <a:p>
            <a:pPr>
              <a:buNone/>
              <a:defRPr/>
            </a:pPr>
            <a:endParaRPr lang="tr-TR" sz="3000" dirty="0" smtClean="0">
              <a:solidFill>
                <a:schemeClr val="accent4">
                  <a:lumMod val="75000"/>
                </a:schemeClr>
              </a:solidFill>
              <a:latin typeface="Times New Roman" pitchFamily="18" charset="0"/>
              <a:cs typeface="Times New Roman" pitchFamily="18" charset="0"/>
            </a:endParaRPr>
          </a:p>
          <a:p>
            <a:pPr>
              <a:buFont typeface="Wingdings" pitchFamily="2" charset="2"/>
              <a:buChar char="Ø"/>
              <a:defRPr/>
            </a:pPr>
            <a:r>
              <a:rPr lang="tr-TR" sz="3000" dirty="0" smtClean="0">
                <a:solidFill>
                  <a:schemeClr val="accent4">
                    <a:lumMod val="75000"/>
                  </a:schemeClr>
                </a:solidFill>
                <a:latin typeface="Times New Roman" pitchFamily="18" charset="0"/>
                <a:cs typeface="Times New Roman" pitchFamily="18" charset="0"/>
              </a:rPr>
              <a:t>SİSTEMİN GENEL YAPISI </a:t>
            </a:r>
          </a:p>
          <a:p>
            <a:pPr>
              <a:buNone/>
              <a:defRPr/>
            </a:pPr>
            <a:endParaRPr lang="tr-TR" sz="3000" dirty="0" smtClean="0">
              <a:solidFill>
                <a:schemeClr val="accent4">
                  <a:lumMod val="75000"/>
                </a:schemeClr>
              </a:solidFill>
              <a:latin typeface="Times New Roman" pitchFamily="18" charset="0"/>
              <a:cs typeface="Times New Roman" pitchFamily="18" charset="0"/>
            </a:endParaRPr>
          </a:p>
          <a:p>
            <a:pPr>
              <a:buFont typeface="Wingdings" pitchFamily="2" charset="2"/>
              <a:buChar char="Ø"/>
              <a:defRPr/>
            </a:pPr>
            <a:r>
              <a:rPr lang="tr-TR" sz="3000" dirty="0" smtClean="0">
                <a:solidFill>
                  <a:schemeClr val="accent4">
                    <a:lumMod val="75000"/>
                  </a:schemeClr>
                </a:solidFill>
                <a:latin typeface="Times New Roman" pitchFamily="18" charset="0"/>
                <a:cs typeface="Times New Roman" pitchFamily="18" charset="0"/>
              </a:rPr>
              <a:t> AVANTAJLAR</a:t>
            </a:r>
          </a:p>
          <a:p>
            <a:pPr>
              <a:buFont typeface="Wingdings" pitchFamily="2" charset="2"/>
              <a:buChar char="Ø"/>
              <a:defRPr/>
            </a:pPr>
            <a:endParaRPr lang="tr-TR" sz="3000" dirty="0" smtClean="0">
              <a:solidFill>
                <a:schemeClr val="accent4">
                  <a:lumMod val="75000"/>
                </a:schemeClr>
              </a:solidFill>
              <a:latin typeface="Times New Roman" pitchFamily="18" charset="0"/>
              <a:cs typeface="Times New Roman" pitchFamily="18" charset="0"/>
            </a:endParaRPr>
          </a:p>
          <a:p>
            <a:pPr>
              <a:buFont typeface="Wingdings" pitchFamily="2" charset="2"/>
              <a:buChar char="Ø"/>
              <a:defRPr/>
            </a:pPr>
            <a:r>
              <a:rPr lang="tr-TR" sz="3000" dirty="0" smtClean="0">
                <a:solidFill>
                  <a:schemeClr val="accent4">
                    <a:lumMod val="75000"/>
                  </a:schemeClr>
                </a:solidFill>
                <a:latin typeface="Times New Roman" pitchFamily="18" charset="0"/>
                <a:cs typeface="Times New Roman" pitchFamily="18" charset="0"/>
              </a:rPr>
              <a:t>KAVRAMLAR</a:t>
            </a:r>
          </a:p>
          <a:p>
            <a:pPr>
              <a:buFont typeface="Wingdings" pitchFamily="2" charset="2"/>
              <a:buChar char="Ø"/>
              <a:defRPr/>
            </a:pPr>
            <a:endParaRPr lang="tr-TR" sz="3000" dirty="0" smtClean="0">
              <a:solidFill>
                <a:schemeClr val="accent4">
                  <a:lumMod val="75000"/>
                </a:schemeClr>
              </a:solidFill>
              <a:latin typeface="Times New Roman" pitchFamily="18" charset="0"/>
              <a:cs typeface="Times New Roman" pitchFamily="18" charset="0"/>
            </a:endParaRPr>
          </a:p>
          <a:p>
            <a:pPr>
              <a:buNone/>
              <a:defRPr/>
            </a:pPr>
            <a:endParaRPr lang="tr-TR" sz="3000" dirty="0" smtClean="0">
              <a:solidFill>
                <a:schemeClr val="accent4">
                  <a:lumMod val="75000"/>
                </a:schemeClr>
              </a:solidFill>
              <a:latin typeface="Times New Roman" pitchFamily="18" charset="0"/>
              <a:cs typeface="Times New Roman" pitchFamily="18" charset="0"/>
            </a:endParaRPr>
          </a:p>
          <a:p>
            <a:pPr>
              <a:buFont typeface="Wingdings" pitchFamily="2" charset="2"/>
              <a:buChar char="Ø"/>
              <a:defRPr/>
            </a:pPr>
            <a:endParaRPr lang="tr-TR" sz="3000" dirty="0" smtClean="0">
              <a:solidFill>
                <a:schemeClr val="accent4">
                  <a:lumMod val="75000"/>
                </a:schemeClr>
              </a:solidFill>
              <a:latin typeface="Times New Roman" pitchFamily="18" charset="0"/>
              <a:cs typeface="Times New Roman" pitchFamily="18" charset="0"/>
            </a:endParaRPr>
          </a:p>
          <a:p>
            <a:pPr>
              <a:buNone/>
              <a:defRPr/>
            </a:pPr>
            <a:endParaRPr lang="tr-TR" sz="3000" dirty="0" smtClean="0">
              <a:solidFill>
                <a:schemeClr val="accent4">
                  <a:lumMod val="75000"/>
                </a:schemeClr>
              </a:solidFill>
              <a:latin typeface="Times New Roman" pitchFamily="18" charset="0"/>
              <a:cs typeface="Times New Roman" pitchFamily="18" charset="0"/>
            </a:endParaRPr>
          </a:p>
          <a:p>
            <a:pPr>
              <a:buNone/>
              <a:defRPr/>
            </a:pPr>
            <a:endParaRPr lang="tr-TR" dirty="0"/>
          </a:p>
        </p:txBody>
      </p:sp>
      <p:sp>
        <p:nvSpPr>
          <p:cNvPr id="3" name="2 Başlık"/>
          <p:cNvSpPr>
            <a:spLocks noGrp="1"/>
          </p:cNvSpPr>
          <p:nvPr>
            <p:ph type="title"/>
          </p:nvPr>
        </p:nvSpPr>
        <p:spPr/>
        <p:txBody>
          <a:bodyPr>
            <a:normAutofit/>
          </a:bodyPr>
          <a:lstStyle/>
          <a:p>
            <a:pPr algn="ctr"/>
            <a:r>
              <a:rPr lang="tr-TR" sz="4400" dirty="0" smtClean="0">
                <a:solidFill>
                  <a:schemeClr val="accent4">
                    <a:lumMod val="75000"/>
                  </a:schemeClr>
                </a:solidFill>
                <a:effectLst/>
              </a:rPr>
              <a:t>SUNUMUN İÇERİĞİ</a:t>
            </a:r>
            <a:endParaRPr lang="tr-TR" sz="4400" dirty="0">
              <a:solidFill>
                <a:schemeClr val="accent4">
                  <a:lumMod val="75000"/>
                </a:schemeClr>
              </a:solidFill>
              <a:effectLst/>
            </a:endParaRPr>
          </a:p>
        </p:txBody>
      </p:sp>
      <p:sp>
        <p:nvSpPr>
          <p:cNvPr id="4" name="3 Slayt Numarası Yer Tutucusu"/>
          <p:cNvSpPr>
            <a:spLocks noGrp="1"/>
          </p:cNvSpPr>
          <p:nvPr>
            <p:ph type="sldNum" sz="quarter" idx="12"/>
          </p:nvPr>
        </p:nvSpPr>
        <p:spPr/>
        <p:txBody>
          <a:bodyPr/>
          <a:lstStyle/>
          <a:p>
            <a:fld id="{22D17398-4798-403A-90D5-5B81D5752ADC}" type="slidenum">
              <a:rPr lang="tr-TR" smtClean="0"/>
              <a:pPr/>
              <a:t>2</a:t>
            </a:fld>
            <a:endParaRPr lang="tr-TR"/>
          </a:p>
        </p:txBody>
      </p:sp>
    </p:spTree>
  </p:cSld>
  <p:clrMapOvr>
    <a:masterClrMapping/>
  </p:clrMapOvr>
  <p:transition spd="med" advTm="3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İçerik Yer Tutucusu"/>
          <p:cNvSpPr>
            <a:spLocks noGrp="1"/>
          </p:cNvSpPr>
          <p:nvPr>
            <p:ph idx="1"/>
          </p:nvPr>
        </p:nvSpPr>
        <p:spPr/>
        <p:txBody>
          <a:bodyPr>
            <a:normAutofit lnSpcReduction="10000"/>
          </a:bodyPr>
          <a:lstStyle/>
          <a:p>
            <a:pPr>
              <a:buNone/>
            </a:pPr>
            <a:endParaRPr lang="tr-TR" dirty="0" smtClean="0">
              <a:hlinkClick r:id="rId3" action="ppaction://hlinkfile"/>
            </a:endParaRPr>
          </a:p>
          <a:p>
            <a:pPr algn="just">
              <a:buFont typeface="Wingdings" pitchFamily="2" charset="2"/>
              <a:buChar char="Ø"/>
            </a:pPr>
            <a:r>
              <a:rPr lang="tr-TR" sz="2200" b="1" dirty="0" smtClean="0">
                <a:solidFill>
                  <a:schemeClr val="accent4">
                    <a:lumMod val="75000"/>
                  </a:schemeClr>
                </a:solidFill>
              </a:rPr>
              <a:t>TIR işleminin sona ermesi </a:t>
            </a:r>
            <a:r>
              <a:rPr lang="tr-TR" sz="2200" dirty="0" smtClean="0">
                <a:solidFill>
                  <a:schemeClr val="accent4">
                    <a:lumMod val="75000"/>
                  </a:schemeClr>
                </a:solidFill>
              </a:rPr>
              <a:t>; karayolu taşıtının, taşıt dizisinin veya </a:t>
            </a:r>
            <a:r>
              <a:rPr lang="tr-TR" sz="2200" dirty="0" err="1" smtClean="0">
                <a:solidFill>
                  <a:schemeClr val="accent4">
                    <a:lumMod val="75000"/>
                  </a:schemeClr>
                </a:solidFill>
              </a:rPr>
              <a:t>konteynerin</a:t>
            </a:r>
            <a:r>
              <a:rPr lang="tr-TR" sz="2200" dirty="0" smtClean="0">
                <a:solidFill>
                  <a:schemeClr val="accent4">
                    <a:lumMod val="75000"/>
                  </a:schemeClr>
                </a:solidFill>
              </a:rPr>
              <a:t> yükü ve bu yüke ilişkin TIR karnesi ile birlikte, kontrol amacıyla varış veya çıkış (yol boyu) gümrük idaresine sunulmasıdır.</a:t>
            </a:r>
          </a:p>
          <a:p>
            <a:pPr algn="just">
              <a:buNone/>
            </a:pPr>
            <a:endParaRPr lang="tr-TR" sz="2200" dirty="0" smtClean="0">
              <a:solidFill>
                <a:schemeClr val="accent4">
                  <a:lumMod val="75000"/>
                </a:schemeClr>
              </a:solidFill>
            </a:endParaRPr>
          </a:p>
          <a:p>
            <a:pPr algn="just">
              <a:buFont typeface="Wingdings" pitchFamily="2" charset="2"/>
              <a:buChar char="Ø"/>
            </a:pPr>
            <a:r>
              <a:rPr lang="tr-TR" sz="2200" b="1" dirty="0" smtClean="0">
                <a:solidFill>
                  <a:schemeClr val="accent4">
                    <a:lumMod val="75000"/>
                  </a:schemeClr>
                </a:solidFill>
              </a:rPr>
              <a:t>TIR işleminin ibrası</a:t>
            </a:r>
            <a:r>
              <a:rPr lang="tr-TR" sz="2200" dirty="0" smtClean="0">
                <a:solidFill>
                  <a:schemeClr val="accent4">
                    <a:lumMod val="75000"/>
                  </a:schemeClr>
                </a:solidFill>
              </a:rPr>
              <a:t>; </a:t>
            </a:r>
            <a:r>
              <a:rPr lang="tr-TR" sz="2400" dirty="0" smtClean="0">
                <a:solidFill>
                  <a:schemeClr val="accent4">
                    <a:lumMod val="75000"/>
                  </a:schemeClr>
                </a:solidFill>
              </a:rPr>
              <a:t>varış gümrük idaresince eşyanın tam ve eksiksiz olarak teslim alınması veya eşyanın çıkış gümrük idaresinden yurtdışı edilmesini müteakip TIR karnesinin </a:t>
            </a:r>
            <a:r>
              <a:rPr lang="tr-TR" sz="2400" dirty="0" err="1" smtClean="0">
                <a:solidFill>
                  <a:schemeClr val="accent4">
                    <a:lumMod val="75000"/>
                  </a:schemeClr>
                </a:solidFill>
              </a:rPr>
              <a:t>Volet</a:t>
            </a:r>
            <a:r>
              <a:rPr lang="tr-TR" sz="2400" dirty="0" smtClean="0">
                <a:solidFill>
                  <a:schemeClr val="accent4">
                    <a:lumMod val="75000"/>
                  </a:schemeClr>
                </a:solidFill>
              </a:rPr>
              <a:t>-1 ve </a:t>
            </a:r>
            <a:r>
              <a:rPr lang="tr-TR" sz="2400" dirty="0" err="1" smtClean="0">
                <a:solidFill>
                  <a:schemeClr val="accent4">
                    <a:lumMod val="75000"/>
                  </a:schemeClr>
                </a:solidFill>
              </a:rPr>
              <a:t>Volet</a:t>
            </a:r>
            <a:r>
              <a:rPr lang="tr-TR" sz="2400" dirty="0" smtClean="0">
                <a:solidFill>
                  <a:schemeClr val="accent4">
                    <a:lumMod val="75000"/>
                  </a:schemeClr>
                </a:solidFill>
              </a:rPr>
              <a:t>-2 yaprağı bilgilerinin karşılaştırılarak TIR işleminin usulüne uygun olarak sonlandırıldığının tespitidir.</a:t>
            </a:r>
          </a:p>
          <a:p>
            <a:pPr algn="just">
              <a:buFont typeface="Wingdings" pitchFamily="2" charset="2"/>
              <a:buChar char="Ø"/>
            </a:pPr>
            <a:endParaRPr lang="tr-TR" sz="2200" dirty="0" smtClean="0">
              <a:solidFill>
                <a:schemeClr val="accent4">
                  <a:lumMod val="75000"/>
                </a:schemeClr>
              </a:solidFill>
            </a:endParaRPr>
          </a:p>
          <a:p>
            <a:pPr>
              <a:buNone/>
            </a:pPr>
            <a:endParaRPr lang="tr-TR" dirty="0" smtClean="0">
              <a:hlinkClick r:id="rId3" action="ppaction://hlinkfile"/>
            </a:endParaRPr>
          </a:p>
          <a:p>
            <a:pPr>
              <a:buNone/>
            </a:pPr>
            <a:endParaRPr lang="tr-TR" dirty="0" smtClean="0">
              <a:hlinkClick r:id="rId3" action="ppaction://hlinkfile"/>
            </a:endParaRPr>
          </a:p>
          <a:p>
            <a:pPr>
              <a:buNone/>
            </a:pPr>
            <a:endParaRPr lang="tr-TR" dirty="0" smtClean="0">
              <a:hlinkClick r:id="rId3" action="ppaction://hlinkfile"/>
            </a:endParaRPr>
          </a:p>
        </p:txBody>
      </p:sp>
      <p:sp>
        <p:nvSpPr>
          <p:cNvPr id="3" name="2 Başlık"/>
          <p:cNvSpPr>
            <a:spLocks noGrp="1"/>
          </p:cNvSpPr>
          <p:nvPr>
            <p:ph type="title"/>
          </p:nvPr>
        </p:nvSpPr>
        <p:spPr/>
        <p:txBody>
          <a:bodyPr>
            <a:normAutofit fontScale="90000"/>
          </a:bodyPr>
          <a:lstStyle/>
          <a:p>
            <a:pPr algn="ctr"/>
            <a:r>
              <a:rPr lang="tr-TR" sz="4400" dirty="0" smtClean="0">
                <a:solidFill>
                  <a:schemeClr val="accent4">
                    <a:lumMod val="75000"/>
                  </a:schemeClr>
                </a:solidFill>
                <a:effectLst/>
              </a:rPr>
              <a:t>TIR işleminin sona ermesi ve ibrası</a:t>
            </a:r>
            <a:endParaRPr lang="tr-TR" dirty="0">
              <a:solidFill>
                <a:schemeClr val="accent4">
                  <a:lumMod val="75000"/>
                </a:schemeClr>
              </a:solidFill>
              <a:effectLst/>
            </a:endParaRPr>
          </a:p>
        </p:txBody>
      </p:sp>
      <p:sp>
        <p:nvSpPr>
          <p:cNvPr id="4" name="3 Slayt Numarası Yer Tutucusu"/>
          <p:cNvSpPr>
            <a:spLocks noGrp="1"/>
          </p:cNvSpPr>
          <p:nvPr>
            <p:ph type="sldNum" sz="quarter" idx="12"/>
          </p:nvPr>
        </p:nvSpPr>
        <p:spPr/>
        <p:txBody>
          <a:bodyPr/>
          <a:lstStyle/>
          <a:p>
            <a:fld id="{22D17398-4798-403A-90D5-5B81D5752ADC}" type="slidenum">
              <a:rPr lang="tr-TR" smtClean="0"/>
              <a:pPr/>
              <a:t>20</a:t>
            </a:fld>
            <a:endParaRPr lang="tr-TR"/>
          </a:p>
        </p:txBody>
      </p:sp>
    </p:spTree>
  </p:cSld>
  <p:clrMapOvr>
    <a:masterClrMapping/>
  </p:clrMapOvr>
  <p:transition spd="med" advTm="3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effectLst>
            <a:outerShdw blurRad="50800" dist="38100" dir="16200000" rotWithShape="0">
              <a:prstClr val="black">
                <a:alpha val="40000"/>
              </a:prstClr>
            </a:outerShdw>
          </a:effectLst>
        </p:spPr>
        <p:txBody>
          <a:bodyPr>
            <a:normAutofit/>
          </a:bodyPr>
          <a:lstStyle/>
          <a:p>
            <a:pPr>
              <a:buNone/>
            </a:pPr>
            <a:endParaRPr lang="tr-TR" dirty="0" smtClean="0"/>
          </a:p>
          <a:p>
            <a:pPr>
              <a:buNone/>
            </a:pPr>
            <a:endParaRPr lang="tr-TR" dirty="0" smtClean="0"/>
          </a:p>
          <a:p>
            <a:pPr>
              <a:buNone/>
            </a:pPr>
            <a:endParaRPr lang="tr-TR" dirty="0" smtClean="0"/>
          </a:p>
          <a:p>
            <a:pPr algn="ctr">
              <a:buNone/>
            </a:pPr>
            <a:r>
              <a:rPr lang="tr-TR" sz="4800" b="1" dirty="0" smtClean="0">
                <a:solidFill>
                  <a:schemeClr val="accent4">
                    <a:lumMod val="75000"/>
                  </a:schemeClr>
                </a:solidFill>
                <a:effectLst/>
              </a:rPr>
              <a:t>TEŞEKKÜRLER!</a:t>
            </a:r>
          </a:p>
          <a:p>
            <a:pPr algn="ctr">
              <a:buNone/>
            </a:pPr>
            <a:endParaRPr lang="tr-TR" sz="4400" b="1" dirty="0" smtClean="0">
              <a:solidFill>
                <a:schemeClr val="accent4">
                  <a:lumMod val="75000"/>
                </a:schemeClr>
              </a:solidFill>
            </a:endParaRPr>
          </a:p>
          <a:p>
            <a:pPr algn="ctr">
              <a:buNone/>
            </a:pPr>
            <a:endParaRPr lang="tr-TR" sz="4400" b="1" dirty="0" smtClean="0">
              <a:solidFill>
                <a:schemeClr val="accent4">
                  <a:lumMod val="75000"/>
                </a:schemeClr>
              </a:solidFill>
            </a:endParaRPr>
          </a:p>
          <a:p>
            <a:pPr algn="ctr">
              <a:buNone/>
            </a:pPr>
            <a:r>
              <a:rPr lang="tr-TR" sz="3200" dirty="0" err="1" smtClean="0">
                <a:solidFill>
                  <a:schemeClr val="accent4">
                    <a:lumMod val="75000"/>
                  </a:schemeClr>
                </a:solidFill>
                <a:effectLst/>
              </a:rPr>
              <a:t>zcelik</a:t>
            </a:r>
            <a:r>
              <a:rPr lang="tr-TR" sz="3200" dirty="0" smtClean="0">
                <a:solidFill>
                  <a:schemeClr val="accent4">
                    <a:lumMod val="75000"/>
                  </a:schemeClr>
                </a:solidFill>
                <a:effectLst/>
              </a:rPr>
              <a:t>@</a:t>
            </a:r>
            <a:r>
              <a:rPr lang="tr-TR" sz="3200" dirty="0" err="1" smtClean="0">
                <a:solidFill>
                  <a:schemeClr val="accent4">
                    <a:lumMod val="75000"/>
                  </a:schemeClr>
                </a:solidFill>
                <a:effectLst/>
              </a:rPr>
              <a:t>gumruk</a:t>
            </a:r>
            <a:r>
              <a:rPr lang="tr-TR" sz="3200" dirty="0" smtClean="0">
                <a:solidFill>
                  <a:schemeClr val="accent4">
                    <a:lumMod val="75000"/>
                  </a:schemeClr>
                </a:solidFill>
                <a:effectLst/>
              </a:rPr>
              <a:t>.gov.tr</a:t>
            </a:r>
            <a:endParaRPr lang="tr-TR" sz="3200" dirty="0">
              <a:solidFill>
                <a:schemeClr val="accent4">
                  <a:lumMod val="75000"/>
                </a:schemeClr>
              </a:solidFill>
              <a:effectLst/>
            </a:endParaRPr>
          </a:p>
        </p:txBody>
      </p:sp>
      <p:sp>
        <p:nvSpPr>
          <p:cNvPr id="3" name="2 Slayt Numarası Yer Tutucusu"/>
          <p:cNvSpPr>
            <a:spLocks noGrp="1"/>
          </p:cNvSpPr>
          <p:nvPr>
            <p:ph type="sldNum" sz="quarter" idx="12"/>
          </p:nvPr>
        </p:nvSpPr>
        <p:spPr/>
        <p:txBody>
          <a:bodyPr/>
          <a:lstStyle/>
          <a:p>
            <a:fld id="{22D17398-4798-403A-90D5-5B81D5752ADC}" type="slidenum">
              <a:rPr lang="tr-TR" smtClean="0"/>
              <a:pPr/>
              <a:t>21</a:t>
            </a:fld>
            <a:endParaRPr lang="tr-TR"/>
          </a:p>
        </p:txBody>
      </p:sp>
    </p:spTree>
  </p:cSld>
  <p:clrMapOvr>
    <a:masterClrMapping/>
  </p:clrMapOvr>
  <p:transition spd="med" advTm="3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İçerik Yer Tutucusu"/>
          <p:cNvSpPr>
            <a:spLocks noGrp="1"/>
          </p:cNvSpPr>
          <p:nvPr>
            <p:ph idx="1"/>
          </p:nvPr>
        </p:nvSpPr>
        <p:spPr/>
        <p:txBody>
          <a:bodyPr>
            <a:normAutofit/>
          </a:bodyPr>
          <a:lstStyle/>
          <a:p>
            <a:pPr marL="274320" indent="-274320" algn="just">
              <a:lnSpc>
                <a:spcPct val="90000"/>
              </a:lnSpc>
              <a:buClr>
                <a:schemeClr val="accent3"/>
              </a:buClr>
              <a:buNone/>
              <a:defRPr/>
            </a:pPr>
            <a:r>
              <a:rPr lang="tr-TR" sz="3000" dirty="0" smtClean="0">
                <a:solidFill>
                  <a:srgbClr val="002060"/>
                </a:solidFill>
              </a:rPr>
              <a:t>  </a:t>
            </a:r>
            <a:endParaRPr lang="tr-TR" dirty="0"/>
          </a:p>
        </p:txBody>
      </p:sp>
      <p:sp>
        <p:nvSpPr>
          <p:cNvPr id="4" name="3 Başlık"/>
          <p:cNvSpPr>
            <a:spLocks noGrp="1"/>
          </p:cNvSpPr>
          <p:nvPr>
            <p:ph type="title"/>
          </p:nvPr>
        </p:nvSpPr>
        <p:spPr/>
        <p:txBody>
          <a:bodyPr>
            <a:normAutofit/>
          </a:bodyPr>
          <a:lstStyle/>
          <a:p>
            <a:pPr algn="ctr"/>
            <a:r>
              <a:rPr lang="tr-TR" sz="4400" dirty="0" smtClean="0">
                <a:solidFill>
                  <a:schemeClr val="accent4">
                    <a:lumMod val="75000"/>
                  </a:schemeClr>
                </a:solidFill>
                <a:effectLst/>
              </a:rPr>
              <a:t>TARİHÇE</a:t>
            </a:r>
            <a:endParaRPr lang="tr-TR" sz="4400" dirty="0">
              <a:solidFill>
                <a:schemeClr val="accent4">
                  <a:lumMod val="75000"/>
                </a:schemeClr>
              </a:solidFill>
              <a:effectLst/>
            </a:endParaRPr>
          </a:p>
        </p:txBody>
      </p:sp>
      <p:sp>
        <p:nvSpPr>
          <p:cNvPr id="8" name="1 İçerik Yer Tutucusu"/>
          <p:cNvSpPr txBox="1">
            <a:spLocks/>
          </p:cNvSpPr>
          <p:nvPr/>
        </p:nvSpPr>
        <p:spPr>
          <a:xfrm>
            <a:off x="395536" y="1412776"/>
            <a:ext cx="8229600" cy="4525963"/>
          </a:xfrm>
          <a:prstGeom prst="rect">
            <a:avLst/>
          </a:prstGeom>
        </p:spPr>
        <p:txBody>
          <a:bodyPr vert="horz">
            <a:normAutofit fontScale="92500" lnSpcReduction="20000"/>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pitchFamily="2" charset="2"/>
              <a:buChar char="Ø"/>
              <a:tabLst/>
              <a:defRPr/>
            </a:pPr>
            <a:endParaRPr kumimoji="0" lang="tr-TR" sz="2800" b="0" i="0" u="none" strike="noStrike" kern="1200" cap="none" spc="0" normalizeH="0" baseline="0" noProof="0" dirty="0" smtClean="0">
              <a:ln>
                <a:noFill/>
              </a:ln>
              <a:solidFill>
                <a:schemeClr val="accent4">
                  <a:lumMod val="75000"/>
                </a:schemeClr>
              </a:solidFill>
              <a:effectLst/>
              <a:uLnTx/>
              <a:uFillTx/>
              <a:latin typeface="+mn-lt"/>
              <a:ea typeface="+mn-ea"/>
              <a:cs typeface="+mn-cs"/>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pitchFamily="2" charset="2"/>
              <a:buChar char="Ø"/>
              <a:tabLst/>
              <a:defRPr/>
            </a:pPr>
            <a:r>
              <a:rPr kumimoji="0" lang="tr-TR" sz="3000" b="0" i="0" u="none" strike="noStrike" kern="1200" cap="none" spc="0" normalizeH="0" baseline="0" noProof="0" dirty="0" smtClean="0">
                <a:ln>
                  <a:noFill/>
                </a:ln>
                <a:solidFill>
                  <a:schemeClr val="accent4">
                    <a:lumMod val="75000"/>
                  </a:schemeClr>
                </a:solidFill>
                <a:effectLst/>
                <a:uLnTx/>
                <a:uFillTx/>
                <a:latin typeface="+mn-lt"/>
                <a:ea typeface="+mn-ea"/>
                <a:cs typeface="+mn-cs"/>
              </a:rPr>
              <a:t>İlk TIR Sözleşmesi, 1959</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pitchFamily="2" charset="2"/>
              <a:buChar char="Ø"/>
              <a:tabLst/>
              <a:defRPr/>
            </a:pPr>
            <a:r>
              <a:rPr kumimoji="0" lang="tr-TR" sz="3000" b="0" i="0" u="none" strike="noStrike" kern="1200" cap="none" spc="0" normalizeH="0" baseline="0" noProof="0" dirty="0" smtClean="0">
                <a:ln>
                  <a:noFill/>
                </a:ln>
                <a:solidFill>
                  <a:schemeClr val="accent4">
                    <a:lumMod val="75000"/>
                  </a:schemeClr>
                </a:solidFill>
                <a:effectLst/>
                <a:uLnTx/>
                <a:uFillTx/>
                <a:latin typeface="+mn-lt"/>
                <a:ea typeface="+mn-ea"/>
                <a:cs typeface="+mn-cs"/>
              </a:rPr>
              <a:t>Revize TIR Sözleşmesi, 1975</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pitchFamily="2" charset="2"/>
              <a:buChar char="Ø"/>
              <a:tabLst/>
              <a:defRPr/>
            </a:pPr>
            <a:r>
              <a:rPr kumimoji="0" lang="tr-TR" sz="3000" b="0" i="0" u="none" strike="noStrike" kern="1200" cap="none" spc="0" normalizeH="0" baseline="0" noProof="0" dirty="0" smtClean="0">
                <a:ln>
                  <a:noFill/>
                </a:ln>
                <a:solidFill>
                  <a:schemeClr val="accent4">
                    <a:lumMod val="75000"/>
                  </a:schemeClr>
                </a:solidFill>
                <a:effectLst/>
                <a:uLnTx/>
                <a:uFillTx/>
                <a:latin typeface="+mn-lt"/>
                <a:ea typeface="+mn-ea"/>
                <a:cs typeface="+mn-cs"/>
              </a:rPr>
              <a:t>TIR Revizyon Süreci</a:t>
            </a:r>
          </a:p>
          <a:p>
            <a:pPr marL="621792" marR="0" lvl="1" indent="-228600" algn="l" defTabSz="914400" rtl="0" eaLnBrk="1" fontAlgn="auto" latinLnBrk="0" hangingPunct="1">
              <a:lnSpc>
                <a:spcPct val="100000"/>
              </a:lnSpc>
              <a:spcBef>
                <a:spcPts val="324"/>
              </a:spcBef>
              <a:spcAft>
                <a:spcPts val="0"/>
              </a:spcAft>
              <a:buClr>
                <a:schemeClr val="accent1"/>
              </a:buClr>
              <a:buSzTx/>
              <a:buFont typeface="Wingdings" pitchFamily="2" charset="2"/>
              <a:buChar char="ü"/>
              <a:tabLst/>
              <a:defRPr/>
            </a:pPr>
            <a:r>
              <a:rPr kumimoji="0" lang="tr-TR" sz="3000" b="0" i="0" u="none" strike="noStrike" kern="1200" cap="none" spc="0" normalizeH="0" baseline="0" noProof="0" dirty="0" smtClean="0">
                <a:ln>
                  <a:noFill/>
                </a:ln>
                <a:solidFill>
                  <a:schemeClr val="accent4">
                    <a:lumMod val="75000"/>
                  </a:schemeClr>
                </a:solidFill>
                <a:effectLst/>
                <a:uLnTx/>
                <a:uFillTx/>
                <a:latin typeface="+mn-lt"/>
                <a:ea typeface="+mn-ea"/>
                <a:cs typeface="+mn-cs"/>
              </a:rPr>
              <a:t>I. Safha, 1999</a:t>
            </a:r>
          </a:p>
          <a:p>
            <a:pPr marL="621792" marR="0" lvl="1" indent="-228600" algn="l" defTabSz="914400" rtl="0" eaLnBrk="1" fontAlgn="auto" latinLnBrk="0" hangingPunct="1">
              <a:lnSpc>
                <a:spcPct val="100000"/>
              </a:lnSpc>
              <a:spcBef>
                <a:spcPts val="324"/>
              </a:spcBef>
              <a:spcAft>
                <a:spcPts val="0"/>
              </a:spcAft>
              <a:buClr>
                <a:schemeClr val="accent1"/>
              </a:buClr>
              <a:buSzTx/>
              <a:buFont typeface="Wingdings" pitchFamily="2" charset="2"/>
              <a:buChar char="ü"/>
              <a:tabLst/>
              <a:defRPr/>
            </a:pPr>
            <a:r>
              <a:rPr kumimoji="0" lang="tr-TR" sz="3000" b="0" i="0" u="none" strike="noStrike" kern="1200" cap="none" spc="0" normalizeH="0" baseline="0" noProof="0" dirty="0" smtClean="0">
                <a:ln>
                  <a:noFill/>
                </a:ln>
                <a:solidFill>
                  <a:schemeClr val="accent4">
                    <a:lumMod val="75000"/>
                  </a:schemeClr>
                </a:solidFill>
                <a:effectLst/>
                <a:uLnTx/>
                <a:uFillTx/>
                <a:latin typeface="+mn-lt"/>
                <a:ea typeface="+mn-ea"/>
                <a:cs typeface="+mn-cs"/>
              </a:rPr>
              <a:t>II. Safha, 2002</a:t>
            </a:r>
          </a:p>
          <a:p>
            <a:pPr marL="621792" marR="0" lvl="1" indent="-228600" algn="l" defTabSz="914400" rtl="0" eaLnBrk="1" fontAlgn="auto" latinLnBrk="0" hangingPunct="1">
              <a:lnSpc>
                <a:spcPct val="100000"/>
              </a:lnSpc>
              <a:spcBef>
                <a:spcPts val="324"/>
              </a:spcBef>
              <a:spcAft>
                <a:spcPts val="0"/>
              </a:spcAft>
              <a:buClr>
                <a:schemeClr val="accent1"/>
              </a:buClr>
              <a:buSzTx/>
              <a:buFont typeface="Wingdings" pitchFamily="2" charset="2"/>
              <a:buChar char="ü"/>
              <a:tabLst/>
              <a:defRPr/>
            </a:pPr>
            <a:r>
              <a:rPr kumimoji="0" lang="tr-TR" sz="3000" b="0" i="0" u="none" strike="noStrike" kern="1200" cap="none" spc="0" normalizeH="0" baseline="0" noProof="0" dirty="0" smtClean="0">
                <a:ln>
                  <a:noFill/>
                </a:ln>
                <a:solidFill>
                  <a:schemeClr val="accent4">
                    <a:lumMod val="75000"/>
                  </a:schemeClr>
                </a:solidFill>
                <a:effectLst/>
                <a:uLnTx/>
                <a:uFillTx/>
                <a:latin typeface="+mn-lt"/>
                <a:ea typeface="+mn-ea"/>
                <a:cs typeface="+mn-cs"/>
              </a:rPr>
              <a:t>III. Safha, henüz tamamlanmadı</a:t>
            </a:r>
          </a:p>
          <a:p>
            <a:pPr marL="621792" marR="0" lvl="1" indent="-228600" algn="l" defTabSz="914400" rtl="0" eaLnBrk="1" fontAlgn="auto" latinLnBrk="0" hangingPunct="1">
              <a:lnSpc>
                <a:spcPct val="100000"/>
              </a:lnSpc>
              <a:spcBef>
                <a:spcPts val="324"/>
              </a:spcBef>
              <a:spcAft>
                <a:spcPts val="0"/>
              </a:spcAft>
              <a:buClr>
                <a:schemeClr val="accent1"/>
              </a:buClr>
              <a:buSzTx/>
              <a:buFont typeface="Verdana"/>
              <a:buNone/>
              <a:tabLst/>
              <a:defRPr/>
            </a:pPr>
            <a:endParaRPr kumimoji="0" lang="tr-TR" sz="3000" b="0" i="0" u="none" strike="noStrike" kern="1200" cap="none" spc="0" normalizeH="0" baseline="0" noProof="0" dirty="0" smtClean="0">
              <a:ln>
                <a:noFill/>
              </a:ln>
              <a:solidFill>
                <a:schemeClr val="accent4">
                  <a:lumMod val="75000"/>
                </a:schemeClr>
              </a:solidFill>
              <a:effectLst/>
              <a:uLnTx/>
              <a:uFillTx/>
              <a:latin typeface="+mn-lt"/>
              <a:ea typeface="+mn-ea"/>
              <a:cs typeface="+mn-cs"/>
            </a:endParaRPr>
          </a:p>
          <a:p>
            <a:pPr marL="365760" lvl="0" indent="-256032" algn="just">
              <a:spcBef>
                <a:spcPts val="400"/>
              </a:spcBef>
              <a:buClr>
                <a:schemeClr val="accent1"/>
              </a:buClr>
              <a:buSzPct val="68000"/>
              <a:buFont typeface="Wingdings" pitchFamily="2" charset="2"/>
              <a:buChar char="Ø"/>
              <a:defRPr/>
            </a:pPr>
            <a:r>
              <a:rPr lang="tr-TR" sz="3200" dirty="0" smtClean="0">
                <a:solidFill>
                  <a:schemeClr val="accent4">
                    <a:lumMod val="75000"/>
                  </a:schemeClr>
                </a:solidFill>
              </a:rPr>
              <a:t>Türkiye 1966 yılından bu yana kesintisiz olarak TIR sistemini uygulamaktadır.</a:t>
            </a:r>
          </a:p>
          <a:p>
            <a:pPr marL="365760" lvl="0" indent="-256032">
              <a:spcBef>
                <a:spcPts val="400"/>
              </a:spcBef>
              <a:buClr>
                <a:schemeClr val="accent1"/>
              </a:buClr>
              <a:buSzPct val="68000"/>
              <a:buFont typeface="Wingdings" pitchFamily="2" charset="2"/>
              <a:buChar char="Ø"/>
              <a:defRPr/>
            </a:pPr>
            <a:endParaRPr kumimoji="0" lang="tr-TR" sz="2300" b="0" i="0" u="none" strike="noStrike" kern="1200" cap="none" spc="0" normalizeH="0" baseline="0" noProof="0" dirty="0" smtClean="0">
              <a:ln>
                <a:noFill/>
              </a:ln>
              <a:solidFill>
                <a:schemeClr val="tx1"/>
              </a:solidFill>
              <a:effectLst/>
              <a:uLnTx/>
              <a:uFillTx/>
              <a:latin typeface="+mn-lt"/>
              <a:ea typeface="+mn-ea"/>
              <a:cs typeface="+mn-cs"/>
            </a:endParaRPr>
          </a:p>
          <a:p>
            <a:pPr marL="621792" marR="0" lvl="1" indent="-228600" algn="l" defTabSz="914400" rtl="0" eaLnBrk="1" fontAlgn="auto" latinLnBrk="0" hangingPunct="1">
              <a:lnSpc>
                <a:spcPct val="100000"/>
              </a:lnSpc>
              <a:spcBef>
                <a:spcPts val="324"/>
              </a:spcBef>
              <a:spcAft>
                <a:spcPts val="0"/>
              </a:spcAft>
              <a:buClr>
                <a:schemeClr val="accent1"/>
              </a:buClr>
              <a:buSzTx/>
              <a:buFont typeface="Verdana"/>
              <a:buNone/>
              <a:tabLst/>
              <a:defRPr/>
            </a:pPr>
            <a:endParaRPr kumimoji="0" lang="tr-TR" sz="2300" b="0" i="0" u="none" strike="noStrike" kern="1200" cap="none" spc="0" normalizeH="0" baseline="0" noProof="0" dirty="0" smtClean="0">
              <a:ln>
                <a:noFill/>
              </a:ln>
              <a:solidFill>
                <a:schemeClr val="tx1"/>
              </a:solidFill>
              <a:effectLst/>
              <a:uLnTx/>
              <a:uFillTx/>
              <a:latin typeface="+mn-lt"/>
              <a:ea typeface="+mn-ea"/>
              <a:cs typeface="+mn-cs"/>
            </a:endParaRPr>
          </a:p>
          <a:p>
            <a:pPr marL="621792" marR="0" lvl="1" indent="-228600" algn="l" defTabSz="914400" rtl="0" eaLnBrk="1" fontAlgn="auto" latinLnBrk="0" hangingPunct="1">
              <a:lnSpc>
                <a:spcPct val="100000"/>
              </a:lnSpc>
              <a:spcBef>
                <a:spcPts val="324"/>
              </a:spcBef>
              <a:spcAft>
                <a:spcPts val="0"/>
              </a:spcAft>
              <a:buClr>
                <a:schemeClr val="accent1"/>
              </a:buClr>
              <a:buSzTx/>
              <a:buFont typeface="Wingdings" pitchFamily="2" charset="2"/>
              <a:buChar char="ü"/>
              <a:tabLst/>
              <a:defRPr/>
            </a:pPr>
            <a:endParaRPr kumimoji="0" lang="tr-TR" sz="23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pitchFamily="2" charset="2"/>
              <a:buChar char="Ø"/>
              <a:tabLst/>
              <a:defRPr/>
            </a:pPr>
            <a:endParaRPr kumimoji="0" lang="tr-TR" sz="27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pitchFamily="2" charset="2"/>
              <a:buChar char="Ø"/>
              <a:tabLst/>
              <a:defRPr/>
            </a:pPr>
            <a:endParaRPr kumimoji="0" lang="tr-TR" sz="27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5 Slayt Numarası Yer Tutucusu"/>
          <p:cNvSpPr>
            <a:spLocks noGrp="1"/>
          </p:cNvSpPr>
          <p:nvPr>
            <p:ph type="sldNum" sz="quarter" idx="12"/>
          </p:nvPr>
        </p:nvSpPr>
        <p:spPr/>
        <p:txBody>
          <a:bodyPr/>
          <a:lstStyle/>
          <a:p>
            <a:fld id="{22D17398-4798-403A-90D5-5B81D5752ADC}" type="slidenum">
              <a:rPr lang="tr-TR" smtClean="0"/>
              <a:pPr/>
              <a:t>3</a:t>
            </a:fld>
            <a:endParaRPr lang="tr-TR"/>
          </a:p>
        </p:txBody>
      </p:sp>
    </p:spTree>
  </p:cSld>
  <p:clrMapOvr>
    <a:masterClrMapping/>
  </p:clrMapOvr>
  <p:transition spd="med" advTm="3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a:bodyPr>
          <a:lstStyle/>
          <a:p>
            <a:pPr algn="just">
              <a:buFont typeface="Wingdings" pitchFamily="2" charset="2"/>
              <a:buChar char="Ø"/>
            </a:pPr>
            <a:r>
              <a:rPr lang="tr-TR" sz="2200" dirty="0" smtClean="0">
                <a:solidFill>
                  <a:schemeClr val="accent4">
                    <a:lumMod val="75000"/>
                  </a:schemeClr>
                </a:solidFill>
              </a:rPr>
              <a:t>Sözleşmeye hemen her kıtadan 68 ülke taraftır. Ancak, şu anda Avrupa, Ortadoğu ve Orta Asya arasındaki uluslararası taşımacılıkta </a:t>
            </a:r>
            <a:r>
              <a:rPr lang="tr-TR" sz="2200" dirty="0" smtClean="0">
                <a:solidFill>
                  <a:schemeClr val="accent4">
                    <a:lumMod val="75000"/>
                  </a:schemeClr>
                </a:solidFill>
              </a:rPr>
              <a:t>57 ülke </a:t>
            </a:r>
            <a:r>
              <a:rPr lang="tr-TR" sz="2200" dirty="0" smtClean="0">
                <a:solidFill>
                  <a:schemeClr val="accent4">
                    <a:lumMod val="75000"/>
                  </a:schemeClr>
                </a:solidFill>
              </a:rPr>
              <a:t>tarafından uygulanmaktadır.</a:t>
            </a:r>
          </a:p>
          <a:p>
            <a:pPr algn="just">
              <a:buFont typeface="Wingdings" pitchFamily="2" charset="2"/>
              <a:buChar char="Ø"/>
            </a:pPr>
            <a:endParaRPr lang="tr-TR" sz="2200" dirty="0" smtClean="0">
              <a:solidFill>
                <a:schemeClr val="accent4">
                  <a:lumMod val="75000"/>
                </a:schemeClr>
              </a:solidFill>
            </a:endParaRPr>
          </a:p>
          <a:p>
            <a:pPr algn="just">
              <a:buFont typeface="Wingdings" pitchFamily="2" charset="2"/>
              <a:buChar char="Ø"/>
              <a:defRPr/>
            </a:pPr>
            <a:r>
              <a:rPr lang="tr-TR" sz="2200" dirty="0" smtClean="0">
                <a:solidFill>
                  <a:schemeClr val="accent4">
                    <a:lumMod val="75000"/>
                  </a:schemeClr>
                </a:solidFill>
              </a:rPr>
              <a:t>Taraf olup uygulamayan ülkeler:</a:t>
            </a:r>
          </a:p>
          <a:p>
            <a:pPr algn="just">
              <a:buFont typeface="Arial" pitchFamily="34" charset="0"/>
              <a:buNone/>
              <a:defRPr/>
            </a:pPr>
            <a:r>
              <a:rPr lang="tr-TR" sz="2200" dirty="0" smtClean="0">
                <a:solidFill>
                  <a:schemeClr val="accent4">
                    <a:lumMod val="75000"/>
                  </a:schemeClr>
                </a:solidFill>
              </a:rPr>
              <a:t>	Afganistan				          Endonezya</a:t>
            </a:r>
          </a:p>
          <a:p>
            <a:pPr algn="just">
              <a:buFont typeface="Arial" pitchFamily="34" charset="0"/>
              <a:buNone/>
              <a:defRPr/>
            </a:pPr>
            <a:r>
              <a:rPr lang="tr-TR" sz="2200" dirty="0" smtClean="0">
                <a:solidFill>
                  <a:schemeClr val="accent4">
                    <a:lumMod val="75000"/>
                  </a:schemeClr>
                </a:solidFill>
              </a:rPr>
              <a:t>	Güney Kore			          Uruguay</a:t>
            </a:r>
          </a:p>
          <a:p>
            <a:pPr algn="just">
              <a:buFont typeface="Arial" pitchFamily="34" charset="0"/>
              <a:buNone/>
              <a:defRPr/>
            </a:pPr>
            <a:r>
              <a:rPr lang="tr-TR" sz="2200" dirty="0" smtClean="0">
                <a:solidFill>
                  <a:schemeClr val="accent4">
                    <a:lumMod val="75000"/>
                  </a:schemeClr>
                </a:solidFill>
              </a:rPr>
              <a:t>	Cezayir				          Kanada</a:t>
            </a:r>
          </a:p>
          <a:p>
            <a:pPr algn="just">
              <a:buFont typeface="Arial" pitchFamily="34" charset="0"/>
              <a:buNone/>
              <a:defRPr/>
            </a:pPr>
            <a:r>
              <a:rPr lang="tr-TR" sz="2200" dirty="0" smtClean="0">
                <a:solidFill>
                  <a:schemeClr val="accent4">
                    <a:lumMod val="75000"/>
                  </a:schemeClr>
                </a:solidFill>
              </a:rPr>
              <a:t>	Birleşik Arap Emirlikleri 		          Şili</a:t>
            </a:r>
          </a:p>
          <a:p>
            <a:pPr algn="just">
              <a:buFont typeface="Arial" pitchFamily="34" charset="0"/>
              <a:buNone/>
              <a:defRPr/>
            </a:pPr>
            <a:r>
              <a:rPr lang="tr-TR" sz="2200" dirty="0" smtClean="0">
                <a:solidFill>
                  <a:schemeClr val="accent4">
                    <a:lumMod val="75000"/>
                  </a:schemeClr>
                </a:solidFill>
              </a:rPr>
              <a:t>	Liberya				          ABD</a:t>
            </a:r>
          </a:p>
          <a:p>
            <a:pPr algn="just">
              <a:buNone/>
            </a:pPr>
            <a:r>
              <a:rPr lang="tr-TR" sz="2200" dirty="0" smtClean="0">
                <a:solidFill>
                  <a:schemeClr val="accent4">
                    <a:lumMod val="75000"/>
                  </a:schemeClr>
                </a:solidFill>
              </a:rPr>
              <a:t>   Avrupa Birliği</a:t>
            </a:r>
          </a:p>
          <a:p>
            <a:pPr algn="just">
              <a:buNone/>
            </a:pPr>
            <a:r>
              <a:rPr lang="tr-TR" sz="2200" dirty="0" smtClean="0">
                <a:solidFill>
                  <a:schemeClr val="accent4">
                    <a:lumMod val="75000"/>
                  </a:schemeClr>
                </a:solidFill>
              </a:rPr>
              <a:t>   Not1: Bir ülkede TIR sisteminin uygulanması için, yetkilendirilmiş bir kefil kuruluş bulunması gerekmektedir. </a:t>
            </a:r>
          </a:p>
          <a:p>
            <a:pPr>
              <a:buNone/>
            </a:pPr>
            <a:endParaRPr lang="tr-TR" sz="2800" dirty="0" smtClean="0">
              <a:solidFill>
                <a:schemeClr val="accent4">
                  <a:lumMod val="75000"/>
                </a:schemeClr>
              </a:solidFill>
            </a:endParaRPr>
          </a:p>
          <a:p>
            <a:pPr>
              <a:buNone/>
            </a:pPr>
            <a:endParaRPr lang="tr-TR" dirty="0">
              <a:solidFill>
                <a:schemeClr val="accent4">
                  <a:lumMod val="75000"/>
                </a:schemeClr>
              </a:solidFill>
            </a:endParaRPr>
          </a:p>
        </p:txBody>
      </p:sp>
      <p:sp>
        <p:nvSpPr>
          <p:cNvPr id="3" name="2 Başlık"/>
          <p:cNvSpPr>
            <a:spLocks noGrp="1"/>
          </p:cNvSpPr>
          <p:nvPr>
            <p:ph type="title"/>
          </p:nvPr>
        </p:nvSpPr>
        <p:spPr/>
        <p:txBody>
          <a:bodyPr>
            <a:normAutofit/>
          </a:bodyPr>
          <a:lstStyle/>
          <a:p>
            <a:pPr algn="ctr"/>
            <a:r>
              <a:rPr lang="tr-TR" sz="4400" dirty="0" smtClean="0">
                <a:solidFill>
                  <a:schemeClr val="accent4">
                    <a:lumMod val="75000"/>
                  </a:schemeClr>
                </a:solidFill>
                <a:effectLst/>
              </a:rPr>
              <a:t>KAPSAM</a:t>
            </a:r>
            <a:endParaRPr lang="tr-TR" sz="4400" dirty="0">
              <a:solidFill>
                <a:schemeClr val="accent4">
                  <a:lumMod val="75000"/>
                </a:schemeClr>
              </a:solidFill>
              <a:effectLst/>
            </a:endParaRPr>
          </a:p>
        </p:txBody>
      </p:sp>
      <p:sp>
        <p:nvSpPr>
          <p:cNvPr id="4" name="3 Slayt Numarası Yer Tutucusu"/>
          <p:cNvSpPr>
            <a:spLocks noGrp="1"/>
          </p:cNvSpPr>
          <p:nvPr>
            <p:ph type="sldNum" sz="quarter" idx="12"/>
          </p:nvPr>
        </p:nvSpPr>
        <p:spPr/>
        <p:txBody>
          <a:bodyPr/>
          <a:lstStyle/>
          <a:p>
            <a:fld id="{22D17398-4798-403A-90D5-5B81D5752ADC}" type="slidenum">
              <a:rPr lang="tr-TR" smtClean="0"/>
              <a:pPr/>
              <a:t>4</a:t>
            </a:fld>
            <a:endParaRPr lang="tr-TR"/>
          </a:p>
        </p:txBody>
      </p:sp>
    </p:spTree>
  </p:cSld>
  <p:clrMapOvr>
    <a:masterClrMapping/>
  </p:clrMapOvr>
  <p:transition spd="med" advTm="3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47500" lnSpcReduction="20000"/>
          </a:bodyPr>
          <a:lstStyle/>
          <a:p>
            <a:pPr>
              <a:buNone/>
              <a:defRPr/>
            </a:pPr>
            <a:r>
              <a:rPr lang="tr-TR" sz="2800" dirty="0" smtClean="0">
                <a:solidFill>
                  <a:srgbClr val="002060"/>
                </a:solidFill>
              </a:rPr>
              <a:t> </a:t>
            </a:r>
            <a:r>
              <a:rPr lang="tr-TR" sz="4200" dirty="0" smtClean="0">
                <a:solidFill>
                  <a:schemeClr val="accent4">
                    <a:lumMod val="75000"/>
                  </a:schemeClr>
                </a:solidFill>
              </a:rPr>
              <a:t>64 maddelik ana metin ile 10 Ekten oluşmaktadır. </a:t>
            </a:r>
          </a:p>
          <a:p>
            <a:pPr>
              <a:buNone/>
              <a:defRPr/>
            </a:pPr>
            <a:r>
              <a:rPr lang="tr-TR" sz="4200" dirty="0" smtClean="0">
                <a:solidFill>
                  <a:schemeClr val="accent4">
                    <a:lumMod val="75000"/>
                  </a:schemeClr>
                </a:solidFill>
              </a:rPr>
              <a:t>	</a:t>
            </a:r>
          </a:p>
          <a:p>
            <a:pPr lvl="2">
              <a:buClr>
                <a:schemeClr val="accent4">
                  <a:lumMod val="75000"/>
                </a:schemeClr>
              </a:buClr>
              <a:buFont typeface="Wingdings" pitchFamily="2" charset="2"/>
              <a:buChar char="Ø"/>
              <a:defRPr/>
            </a:pPr>
            <a:r>
              <a:rPr lang="tr-TR" sz="4200" b="1" dirty="0" smtClean="0">
                <a:solidFill>
                  <a:schemeClr val="accent4">
                    <a:lumMod val="75000"/>
                  </a:schemeClr>
                </a:solidFill>
              </a:rPr>
              <a:t>EKLER</a:t>
            </a:r>
          </a:p>
          <a:p>
            <a:pPr lvl="2">
              <a:buClr>
                <a:schemeClr val="accent4">
                  <a:lumMod val="75000"/>
                </a:schemeClr>
              </a:buClr>
              <a:buNone/>
              <a:defRPr/>
            </a:pPr>
            <a:endParaRPr lang="tr-TR" sz="4200" b="1" dirty="0" smtClean="0">
              <a:solidFill>
                <a:schemeClr val="accent4">
                  <a:lumMod val="75000"/>
                </a:schemeClr>
              </a:solidFill>
            </a:endParaRPr>
          </a:p>
          <a:p>
            <a:pPr>
              <a:buClr>
                <a:schemeClr val="accent4">
                  <a:lumMod val="75000"/>
                </a:schemeClr>
              </a:buClr>
              <a:buFont typeface="Webdings" pitchFamily="18" charset="2"/>
              <a:buChar char=""/>
              <a:defRPr/>
            </a:pPr>
            <a:r>
              <a:rPr lang="tr-TR" sz="4200" dirty="0" smtClean="0">
                <a:solidFill>
                  <a:schemeClr val="accent4">
                    <a:lumMod val="75000"/>
                  </a:schemeClr>
                </a:solidFill>
              </a:rPr>
              <a:t>EK 1. TIR Karnesi Modeli</a:t>
            </a:r>
          </a:p>
          <a:p>
            <a:pPr>
              <a:buClr>
                <a:schemeClr val="accent4">
                  <a:lumMod val="75000"/>
                </a:schemeClr>
              </a:buClr>
              <a:buFont typeface="Webdings" pitchFamily="18" charset="2"/>
              <a:buChar char=""/>
              <a:defRPr/>
            </a:pPr>
            <a:r>
              <a:rPr lang="tr-TR" sz="4200" dirty="0" smtClean="0">
                <a:solidFill>
                  <a:schemeClr val="accent4">
                    <a:lumMod val="75000"/>
                  </a:schemeClr>
                </a:solidFill>
              </a:rPr>
              <a:t>EK 2-3-4-5 ve 7 Taşıtların ve </a:t>
            </a:r>
            <a:r>
              <a:rPr lang="tr-TR" sz="4200" dirty="0" err="1" smtClean="0">
                <a:solidFill>
                  <a:schemeClr val="accent4">
                    <a:lumMod val="75000"/>
                  </a:schemeClr>
                </a:solidFill>
              </a:rPr>
              <a:t>Konteynerlerin</a:t>
            </a:r>
            <a:r>
              <a:rPr lang="tr-TR" sz="4200" dirty="0" smtClean="0">
                <a:solidFill>
                  <a:schemeClr val="accent4">
                    <a:lumMod val="75000"/>
                  </a:schemeClr>
                </a:solidFill>
              </a:rPr>
              <a:t> Onaylanması</a:t>
            </a:r>
          </a:p>
          <a:p>
            <a:pPr>
              <a:buClr>
                <a:schemeClr val="accent4">
                  <a:lumMod val="75000"/>
                </a:schemeClr>
              </a:buClr>
              <a:buFont typeface="Webdings" pitchFamily="18" charset="2"/>
              <a:buChar char=""/>
              <a:defRPr/>
            </a:pPr>
            <a:r>
              <a:rPr lang="tr-TR" sz="4200" dirty="0" smtClean="0">
                <a:solidFill>
                  <a:schemeClr val="accent4">
                    <a:lumMod val="75000"/>
                  </a:schemeClr>
                </a:solidFill>
              </a:rPr>
              <a:t>EK 6. Açıklama Notları</a:t>
            </a:r>
          </a:p>
          <a:p>
            <a:pPr>
              <a:buClr>
                <a:schemeClr val="accent4">
                  <a:lumMod val="75000"/>
                </a:schemeClr>
              </a:buClr>
              <a:buFont typeface="Webdings" pitchFamily="18" charset="2"/>
              <a:buChar char=""/>
              <a:defRPr/>
            </a:pPr>
            <a:r>
              <a:rPr lang="tr-TR" sz="4200" dirty="0" smtClean="0">
                <a:solidFill>
                  <a:schemeClr val="accent4">
                    <a:lumMod val="75000"/>
                  </a:schemeClr>
                </a:solidFill>
              </a:rPr>
              <a:t>EK 8. İdari Komite ve Tır Yürütme Kurulunun Oluşumu, İşlevleri, Usul ve Esasları</a:t>
            </a:r>
          </a:p>
          <a:p>
            <a:pPr>
              <a:buClr>
                <a:schemeClr val="accent4">
                  <a:lumMod val="75000"/>
                </a:schemeClr>
              </a:buClr>
              <a:buFont typeface="Webdings" pitchFamily="18" charset="2"/>
              <a:buChar char=""/>
              <a:defRPr/>
            </a:pPr>
            <a:r>
              <a:rPr lang="tr-TR" sz="4200" dirty="0" smtClean="0">
                <a:solidFill>
                  <a:schemeClr val="accent4">
                    <a:lumMod val="75000"/>
                  </a:schemeClr>
                </a:solidFill>
              </a:rPr>
              <a:t>EK 9. TIR Karnesi Verme Yetkisi ve Gerçek ve Tüzel Kişilerin TIR Karnesi Kullanma İzni </a:t>
            </a:r>
          </a:p>
          <a:p>
            <a:pPr>
              <a:buClr>
                <a:schemeClr val="accent4">
                  <a:lumMod val="75000"/>
                </a:schemeClr>
              </a:buClr>
              <a:buFont typeface="Webdings" pitchFamily="18" charset="2"/>
              <a:buChar char=""/>
              <a:defRPr/>
            </a:pPr>
            <a:r>
              <a:rPr lang="tr-TR" sz="4200" dirty="0" smtClean="0">
                <a:solidFill>
                  <a:schemeClr val="accent4">
                    <a:lumMod val="75000"/>
                  </a:schemeClr>
                </a:solidFill>
              </a:rPr>
              <a:t>EK 10. Akit Taraflarca Yetkili Kuruluşlara ve Uluslararası Kuruluşa Sağlanacak Bilgilere İlişkin Düzenlemeler (SAFETIR)</a:t>
            </a:r>
          </a:p>
          <a:p>
            <a:pPr>
              <a:buNone/>
            </a:pPr>
            <a:endParaRPr lang="tr-TR" sz="4200" dirty="0"/>
          </a:p>
        </p:txBody>
      </p:sp>
      <p:sp>
        <p:nvSpPr>
          <p:cNvPr id="3" name="2 Slayt Numarası Yer Tutucusu"/>
          <p:cNvSpPr>
            <a:spLocks noGrp="1"/>
          </p:cNvSpPr>
          <p:nvPr>
            <p:ph type="sldNum" sz="quarter" idx="12"/>
          </p:nvPr>
        </p:nvSpPr>
        <p:spPr/>
        <p:txBody>
          <a:bodyPr/>
          <a:lstStyle/>
          <a:p>
            <a:fld id="{22D17398-4798-403A-90D5-5B81D5752ADC}" type="slidenum">
              <a:rPr lang="tr-TR" smtClean="0"/>
              <a:pPr/>
              <a:t>5</a:t>
            </a:fld>
            <a:endParaRPr lang="tr-TR"/>
          </a:p>
        </p:txBody>
      </p:sp>
      <p:sp>
        <p:nvSpPr>
          <p:cNvPr id="4" name="3 Başlık"/>
          <p:cNvSpPr>
            <a:spLocks noGrp="1"/>
          </p:cNvSpPr>
          <p:nvPr>
            <p:ph type="title"/>
          </p:nvPr>
        </p:nvSpPr>
        <p:spPr/>
        <p:txBody>
          <a:bodyPr/>
          <a:lstStyle/>
          <a:p>
            <a:pPr algn="ctr"/>
            <a:r>
              <a:rPr lang="tr-TR" sz="4000" dirty="0" smtClean="0">
                <a:solidFill>
                  <a:schemeClr val="accent4">
                    <a:lumMod val="75000"/>
                  </a:schemeClr>
                </a:solidFill>
                <a:effectLst/>
              </a:rPr>
              <a:t>TIR SÖZLEŞMESİ</a:t>
            </a:r>
            <a:endParaRPr lang="tr-TR" dirty="0"/>
          </a:p>
        </p:txBody>
      </p:sp>
    </p:spTree>
  </p:cSld>
  <p:clrMapOvr>
    <a:masterClrMapping/>
  </p:clrMapOvr>
  <p:transition spd="med" advTm="300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İçerik Yer Tutucusu"/>
          <p:cNvSpPr>
            <a:spLocks noGrp="1"/>
          </p:cNvSpPr>
          <p:nvPr>
            <p:ph sz="half" idx="1"/>
          </p:nvPr>
        </p:nvSpPr>
        <p:spPr/>
        <p:txBody>
          <a:bodyPr>
            <a:normAutofit fontScale="92500" lnSpcReduction="20000"/>
          </a:bodyPr>
          <a:lstStyle/>
          <a:p>
            <a:pPr>
              <a:buNone/>
              <a:defRPr/>
            </a:pPr>
            <a:r>
              <a:rPr lang="tr-TR" u="sng" dirty="0" smtClean="0">
                <a:solidFill>
                  <a:schemeClr val="accent4">
                    <a:lumMod val="75000"/>
                  </a:schemeClr>
                </a:solidFill>
              </a:rPr>
              <a:t>Gümrük İdaresi Açısından:</a:t>
            </a:r>
          </a:p>
          <a:p>
            <a:pPr>
              <a:buNone/>
              <a:defRPr/>
            </a:pPr>
            <a:endParaRPr lang="tr-TR" dirty="0" smtClean="0">
              <a:solidFill>
                <a:schemeClr val="accent4">
                  <a:lumMod val="75000"/>
                </a:schemeClr>
              </a:solidFill>
            </a:endParaRPr>
          </a:p>
          <a:p>
            <a:pPr>
              <a:buFont typeface="Wingdings" pitchFamily="2" charset="2"/>
              <a:buChar char="Ø"/>
              <a:defRPr/>
            </a:pPr>
            <a:r>
              <a:rPr lang="tr-TR" dirty="0" smtClean="0">
                <a:solidFill>
                  <a:schemeClr val="accent4">
                    <a:lumMod val="75000"/>
                  </a:schemeClr>
                </a:solidFill>
              </a:rPr>
              <a:t>Ulusal prosedür gereklerini azaltır.</a:t>
            </a:r>
          </a:p>
          <a:p>
            <a:pPr>
              <a:buFont typeface="Wingdings" pitchFamily="2" charset="2"/>
              <a:buChar char="Ø"/>
              <a:defRPr/>
            </a:pPr>
            <a:r>
              <a:rPr lang="tr-TR" dirty="0" smtClean="0">
                <a:solidFill>
                  <a:schemeClr val="accent4">
                    <a:lumMod val="75000"/>
                  </a:schemeClr>
                </a:solidFill>
              </a:rPr>
              <a:t>Mühür ve dış koşul muayenesi</a:t>
            </a:r>
          </a:p>
          <a:p>
            <a:pPr>
              <a:buFont typeface="Wingdings" pitchFamily="2" charset="2"/>
              <a:buChar char="Ø"/>
              <a:defRPr/>
            </a:pPr>
            <a:r>
              <a:rPr lang="tr-TR" dirty="0" smtClean="0">
                <a:solidFill>
                  <a:schemeClr val="accent4">
                    <a:lumMod val="75000"/>
                  </a:schemeClr>
                </a:solidFill>
              </a:rPr>
              <a:t>İş gücü avantajı</a:t>
            </a:r>
          </a:p>
          <a:p>
            <a:pPr>
              <a:buFont typeface="Wingdings" pitchFamily="2" charset="2"/>
              <a:buChar char="Ø"/>
              <a:defRPr/>
            </a:pPr>
            <a:r>
              <a:rPr lang="tr-TR" dirty="0" smtClean="0">
                <a:solidFill>
                  <a:schemeClr val="accent4">
                    <a:lumMod val="75000"/>
                  </a:schemeClr>
                </a:solidFill>
              </a:rPr>
              <a:t>Ulusal garanti ve </a:t>
            </a:r>
            <a:r>
              <a:rPr lang="tr-TR" dirty="0" err="1" smtClean="0">
                <a:solidFill>
                  <a:schemeClr val="accent4">
                    <a:lumMod val="75000"/>
                  </a:schemeClr>
                </a:solidFill>
              </a:rPr>
              <a:t>dökümantasyona</a:t>
            </a:r>
            <a:r>
              <a:rPr lang="tr-TR" dirty="0" smtClean="0">
                <a:solidFill>
                  <a:schemeClr val="accent4">
                    <a:lumMod val="75000"/>
                  </a:schemeClr>
                </a:solidFill>
              </a:rPr>
              <a:t> gerek olmaması</a:t>
            </a:r>
          </a:p>
          <a:p>
            <a:pPr>
              <a:buFont typeface="Wingdings" pitchFamily="2" charset="2"/>
              <a:buChar char="Ø"/>
              <a:defRPr/>
            </a:pPr>
            <a:r>
              <a:rPr lang="tr-TR" dirty="0" smtClean="0">
                <a:solidFill>
                  <a:schemeClr val="accent4">
                    <a:lumMod val="75000"/>
                  </a:schemeClr>
                </a:solidFill>
              </a:rPr>
              <a:t>TIR Karnesi-Tek Belge</a:t>
            </a:r>
            <a:endParaRPr lang="tr-TR" dirty="0">
              <a:solidFill>
                <a:schemeClr val="accent4">
                  <a:lumMod val="75000"/>
                </a:schemeClr>
              </a:solidFill>
            </a:endParaRPr>
          </a:p>
        </p:txBody>
      </p:sp>
      <p:sp>
        <p:nvSpPr>
          <p:cNvPr id="5" name="4 İçerik Yer Tutucusu"/>
          <p:cNvSpPr>
            <a:spLocks noGrp="1"/>
          </p:cNvSpPr>
          <p:nvPr>
            <p:ph sz="half" idx="2"/>
          </p:nvPr>
        </p:nvSpPr>
        <p:spPr/>
        <p:txBody>
          <a:bodyPr>
            <a:normAutofit fontScale="92500" lnSpcReduction="20000"/>
          </a:bodyPr>
          <a:lstStyle/>
          <a:p>
            <a:pPr algn="ctr">
              <a:buNone/>
              <a:defRPr/>
            </a:pPr>
            <a:r>
              <a:rPr lang="tr-TR" u="sng" dirty="0" smtClean="0">
                <a:solidFill>
                  <a:schemeClr val="accent4">
                    <a:lumMod val="75000"/>
                  </a:schemeClr>
                </a:solidFill>
              </a:rPr>
              <a:t>Nakliyeciler Açısından:</a:t>
            </a:r>
          </a:p>
          <a:p>
            <a:pPr>
              <a:buNone/>
              <a:defRPr/>
            </a:pPr>
            <a:endParaRPr lang="tr-TR" u="sng" dirty="0" smtClean="0">
              <a:solidFill>
                <a:schemeClr val="accent4">
                  <a:lumMod val="75000"/>
                </a:schemeClr>
              </a:solidFill>
            </a:endParaRPr>
          </a:p>
          <a:p>
            <a:pPr>
              <a:buFont typeface="Wingdings" pitchFamily="2" charset="2"/>
              <a:buChar char="Ø"/>
              <a:defRPr/>
            </a:pPr>
            <a:r>
              <a:rPr lang="tr-TR" dirty="0" smtClean="0">
                <a:solidFill>
                  <a:schemeClr val="accent4">
                    <a:lumMod val="75000"/>
                  </a:schemeClr>
                </a:solidFill>
              </a:rPr>
              <a:t>Sınırlarda minimum engelleme</a:t>
            </a:r>
          </a:p>
          <a:p>
            <a:pPr>
              <a:buFont typeface="Wingdings" pitchFamily="2" charset="2"/>
              <a:buChar char="Ø"/>
              <a:defRPr/>
            </a:pPr>
            <a:r>
              <a:rPr lang="tr-TR" dirty="0" smtClean="0">
                <a:solidFill>
                  <a:schemeClr val="accent4">
                    <a:lumMod val="75000"/>
                  </a:schemeClr>
                </a:solidFill>
              </a:rPr>
              <a:t>Gecikmeleri azaltır</a:t>
            </a:r>
          </a:p>
          <a:p>
            <a:pPr>
              <a:buFont typeface="Wingdings" pitchFamily="2" charset="2"/>
              <a:buChar char="Ø"/>
              <a:defRPr/>
            </a:pPr>
            <a:r>
              <a:rPr lang="tr-TR" dirty="0" smtClean="0">
                <a:solidFill>
                  <a:schemeClr val="accent4">
                    <a:lumMod val="75000"/>
                  </a:schemeClr>
                </a:solidFill>
              </a:rPr>
              <a:t>Maliyeti azaltır</a:t>
            </a:r>
          </a:p>
          <a:p>
            <a:pPr>
              <a:buFont typeface="Wingdings" pitchFamily="2" charset="2"/>
              <a:buChar char="Ø"/>
              <a:defRPr/>
            </a:pPr>
            <a:r>
              <a:rPr lang="tr-TR" dirty="0" err="1" smtClean="0">
                <a:solidFill>
                  <a:schemeClr val="accent4">
                    <a:lumMod val="75000"/>
                  </a:schemeClr>
                </a:solidFill>
              </a:rPr>
              <a:t>Konteynerler</a:t>
            </a:r>
            <a:r>
              <a:rPr lang="tr-TR" dirty="0" smtClean="0">
                <a:solidFill>
                  <a:schemeClr val="accent4">
                    <a:lumMod val="75000"/>
                  </a:schemeClr>
                </a:solidFill>
              </a:rPr>
              <a:t> için de kullanılabilir.</a:t>
            </a:r>
          </a:p>
          <a:p>
            <a:pPr>
              <a:buFont typeface="Wingdings" pitchFamily="2" charset="2"/>
              <a:buChar char="Ø"/>
              <a:defRPr/>
            </a:pPr>
            <a:r>
              <a:rPr lang="tr-TR" dirty="0" smtClean="0">
                <a:solidFill>
                  <a:schemeClr val="accent4">
                    <a:lumMod val="75000"/>
                  </a:schemeClr>
                </a:solidFill>
              </a:rPr>
              <a:t>Transit idarelerinde teminat verilmesi gerekmez.</a:t>
            </a:r>
          </a:p>
          <a:p>
            <a:pPr>
              <a:buFont typeface="Wingdings" pitchFamily="2" charset="2"/>
              <a:buChar char="Ø"/>
              <a:defRPr/>
            </a:pPr>
            <a:endParaRPr lang="tr-TR" dirty="0" smtClean="0">
              <a:solidFill>
                <a:srgbClr val="002060"/>
              </a:solidFill>
            </a:endParaRPr>
          </a:p>
          <a:p>
            <a:pPr>
              <a:buNone/>
            </a:pPr>
            <a:endParaRPr lang="tr-TR" dirty="0"/>
          </a:p>
        </p:txBody>
      </p:sp>
      <p:sp>
        <p:nvSpPr>
          <p:cNvPr id="2" name="1 Başlık"/>
          <p:cNvSpPr>
            <a:spLocks noGrp="1"/>
          </p:cNvSpPr>
          <p:nvPr>
            <p:ph type="title"/>
          </p:nvPr>
        </p:nvSpPr>
        <p:spPr>
          <a:xfrm>
            <a:off x="179512" y="274638"/>
            <a:ext cx="8856984" cy="1143000"/>
          </a:xfrm>
        </p:spPr>
        <p:txBody>
          <a:bodyPr>
            <a:noAutofit/>
          </a:bodyPr>
          <a:lstStyle/>
          <a:p>
            <a:pPr algn="just"/>
            <a:r>
              <a:rPr lang="tr-TR" sz="3600" dirty="0" smtClean="0"/>
              <a:t>  </a:t>
            </a:r>
            <a:r>
              <a:rPr lang="tr-TR" sz="3600" dirty="0" smtClean="0">
                <a:solidFill>
                  <a:schemeClr val="accent4">
                    <a:lumMod val="75000"/>
                  </a:schemeClr>
                </a:solidFill>
                <a:effectLst/>
              </a:rPr>
              <a:t>TIR SİSTEMİNİN AVANTAJLARI</a:t>
            </a:r>
            <a:endParaRPr lang="tr-TR" sz="3600" dirty="0">
              <a:solidFill>
                <a:schemeClr val="accent4">
                  <a:lumMod val="75000"/>
                </a:schemeClr>
              </a:solidFill>
              <a:effectLst/>
            </a:endParaRPr>
          </a:p>
        </p:txBody>
      </p:sp>
      <p:sp>
        <p:nvSpPr>
          <p:cNvPr id="6" name="5 Slayt Numarası Yer Tutucusu"/>
          <p:cNvSpPr>
            <a:spLocks noGrp="1"/>
          </p:cNvSpPr>
          <p:nvPr>
            <p:ph type="sldNum" sz="quarter" idx="12"/>
          </p:nvPr>
        </p:nvSpPr>
        <p:spPr/>
        <p:txBody>
          <a:bodyPr/>
          <a:lstStyle/>
          <a:p>
            <a:fld id="{22D17398-4798-403A-90D5-5B81D5752ADC}" type="slidenum">
              <a:rPr lang="tr-TR" smtClean="0"/>
              <a:pPr/>
              <a:t>6</a:t>
            </a:fld>
            <a:endParaRPr lang="tr-T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fade">
                                      <p:cBhvr>
                                        <p:cTn id="10" dur="2000"/>
                                        <p:tgtEl>
                                          <p:spTgt spid="4">
                                            <p:txEl>
                                              <p:pRg st="2" end="2"/>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fade">
                                      <p:cBhvr>
                                        <p:cTn id="13" dur="2000"/>
                                        <p:tgtEl>
                                          <p:spTgt spid="4">
                                            <p:txEl>
                                              <p:pRg st="3" end="3"/>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4" end="4"/>
                                            </p:txEl>
                                          </p:spTgt>
                                        </p:tgtEl>
                                        <p:attrNameLst>
                                          <p:attrName>style.visibility</p:attrName>
                                        </p:attrNameLst>
                                      </p:cBhvr>
                                      <p:to>
                                        <p:strVal val="visible"/>
                                      </p:to>
                                    </p:set>
                                    <p:animEffect transition="in" filter="fade">
                                      <p:cBhvr>
                                        <p:cTn id="16" dur="2000"/>
                                        <p:tgtEl>
                                          <p:spTgt spid="4">
                                            <p:txEl>
                                              <p:pRg st="4" end="4"/>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Effect transition="in" filter="fade">
                                      <p:cBhvr>
                                        <p:cTn id="19" dur="2000"/>
                                        <p:tgtEl>
                                          <p:spTgt spid="4">
                                            <p:txEl>
                                              <p:pRg st="5" end="5"/>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fade">
                                      <p:cBhvr>
                                        <p:cTn id="22" dur="2000"/>
                                        <p:tgtEl>
                                          <p:spTgt spid="4">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fade">
                                      <p:cBhvr>
                                        <p:cTn id="27" dur="2000"/>
                                        <p:tgtEl>
                                          <p:spTgt spid="5">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Effect transition="in" filter="fade">
                                      <p:cBhvr>
                                        <p:cTn id="30" dur="2000"/>
                                        <p:tgtEl>
                                          <p:spTgt spid="5">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Effect transition="in" filter="fade">
                                      <p:cBhvr>
                                        <p:cTn id="33" dur="2000"/>
                                        <p:tgtEl>
                                          <p:spTgt spid="5">
                                            <p:txEl>
                                              <p:pRg st="3" end="3"/>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
                                            <p:txEl>
                                              <p:pRg st="4" end="4"/>
                                            </p:txEl>
                                          </p:spTgt>
                                        </p:tgtEl>
                                        <p:attrNameLst>
                                          <p:attrName>style.visibility</p:attrName>
                                        </p:attrNameLst>
                                      </p:cBhvr>
                                      <p:to>
                                        <p:strVal val="visible"/>
                                      </p:to>
                                    </p:set>
                                    <p:animEffect transition="in" filter="fade">
                                      <p:cBhvr>
                                        <p:cTn id="36" dur="2000"/>
                                        <p:tgtEl>
                                          <p:spTgt spid="5">
                                            <p:txEl>
                                              <p:pRg st="4" end="4"/>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
                                            <p:txEl>
                                              <p:pRg st="5" end="5"/>
                                            </p:txEl>
                                          </p:spTgt>
                                        </p:tgtEl>
                                        <p:attrNameLst>
                                          <p:attrName>style.visibility</p:attrName>
                                        </p:attrNameLst>
                                      </p:cBhvr>
                                      <p:to>
                                        <p:strVal val="visible"/>
                                      </p:to>
                                    </p:set>
                                    <p:animEffect transition="in" filter="fade">
                                      <p:cBhvr>
                                        <p:cTn id="39" dur="2000"/>
                                        <p:tgtEl>
                                          <p:spTgt spid="5">
                                            <p:txEl>
                                              <p:pRg st="5" end="5"/>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fade">
                                      <p:cBhvr>
                                        <p:cTn id="42" dur="20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P spid="5"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4400" dirty="0" smtClean="0">
                <a:solidFill>
                  <a:schemeClr val="accent4">
                    <a:lumMod val="75000"/>
                  </a:schemeClr>
                </a:solidFill>
                <a:effectLst/>
              </a:rPr>
              <a:t>TIR SİSTEMİNİN 5 ESASI</a:t>
            </a:r>
            <a:endParaRPr lang="tr-TR" dirty="0">
              <a:solidFill>
                <a:schemeClr val="accent4">
                  <a:lumMod val="75000"/>
                </a:schemeClr>
              </a:solidFill>
              <a:effectLst/>
            </a:endParaRPr>
          </a:p>
        </p:txBody>
      </p:sp>
      <p:pic>
        <p:nvPicPr>
          <p:cNvPr id="3" name="Picture 5"/>
          <p:cNvPicPr>
            <a:picLocks noChangeAspect="1" noChangeArrowheads="1"/>
          </p:cNvPicPr>
          <p:nvPr/>
        </p:nvPicPr>
        <p:blipFill>
          <a:blip r:embed="rId3" cstate="print"/>
          <a:srcRect/>
          <a:stretch>
            <a:fillRect/>
          </a:stretch>
        </p:blipFill>
        <p:spPr>
          <a:xfrm>
            <a:off x="785786" y="1785926"/>
            <a:ext cx="1571625" cy="1162050"/>
          </a:xfrm>
          <a:prstGeom prst="rect">
            <a:avLst/>
          </a:prstGeom>
        </p:spPr>
      </p:pic>
      <p:sp>
        <p:nvSpPr>
          <p:cNvPr id="4" name="Rectangle 6"/>
          <p:cNvSpPr>
            <a:spLocks noChangeArrowheads="1"/>
          </p:cNvSpPr>
          <p:nvPr/>
        </p:nvSpPr>
        <p:spPr bwMode="auto">
          <a:xfrm>
            <a:off x="785786" y="2928934"/>
            <a:ext cx="1571625" cy="2357437"/>
          </a:xfrm>
          <a:prstGeom prst="rect">
            <a:avLst/>
          </a:prstGeom>
          <a:solidFill>
            <a:schemeClr val="bg1">
              <a:lumMod val="50000"/>
            </a:schemeClr>
          </a:solidFill>
          <a:ln w="9525">
            <a:solidFill>
              <a:schemeClr val="tx1"/>
            </a:solidFill>
            <a:miter lim="800000"/>
            <a:headEnd/>
            <a:tailEnd/>
          </a:ln>
        </p:spPr>
        <p:txBody>
          <a:bodyPr wrap="none" anchor="ctr"/>
          <a:lstStyle/>
          <a:p>
            <a:pPr algn="ctr"/>
            <a:endParaRPr lang="tr-TR" sz="1500" b="1" dirty="0">
              <a:latin typeface="Arial" pitchFamily="34" charset="0"/>
            </a:endParaRPr>
          </a:p>
          <a:p>
            <a:pPr algn="ctr"/>
            <a:r>
              <a:rPr lang="tr-TR" sz="1500" b="1" dirty="0">
                <a:solidFill>
                  <a:schemeClr val="bg1"/>
                </a:solidFill>
                <a:latin typeface="Arial" pitchFamily="34" charset="0"/>
              </a:rPr>
              <a:t>GÜVENLİ</a:t>
            </a:r>
          </a:p>
          <a:p>
            <a:pPr algn="ctr"/>
            <a:r>
              <a:rPr lang="tr-TR" sz="1500" b="1" dirty="0">
                <a:latin typeface="Arial" pitchFamily="34" charset="0"/>
              </a:rPr>
              <a:t> </a:t>
            </a:r>
            <a:r>
              <a:rPr lang="tr-TR" sz="1500" b="1" dirty="0">
                <a:solidFill>
                  <a:schemeClr val="bg1"/>
                </a:solidFill>
                <a:latin typeface="Arial" pitchFamily="34" charset="0"/>
              </a:rPr>
              <a:t>TAŞIT</a:t>
            </a:r>
            <a:r>
              <a:rPr lang="tr-TR" sz="1500" b="1" dirty="0">
                <a:latin typeface="Arial" pitchFamily="34" charset="0"/>
              </a:rPr>
              <a:t> </a:t>
            </a:r>
            <a:r>
              <a:rPr lang="tr-TR" sz="1500" b="1" dirty="0">
                <a:solidFill>
                  <a:schemeClr val="bg1"/>
                </a:solidFill>
                <a:latin typeface="Arial" pitchFamily="34" charset="0"/>
              </a:rPr>
              <a:t>VE</a:t>
            </a:r>
          </a:p>
          <a:p>
            <a:pPr algn="ctr"/>
            <a:r>
              <a:rPr lang="tr-TR" sz="1500" b="1" dirty="0">
                <a:solidFill>
                  <a:schemeClr val="bg1"/>
                </a:solidFill>
                <a:latin typeface="Arial" pitchFamily="34" charset="0"/>
              </a:rPr>
              <a:t>KONTEYNERLER</a:t>
            </a:r>
          </a:p>
        </p:txBody>
      </p:sp>
      <p:sp>
        <p:nvSpPr>
          <p:cNvPr id="5" name="Rectangle 7"/>
          <p:cNvSpPr>
            <a:spLocks noChangeArrowheads="1"/>
          </p:cNvSpPr>
          <p:nvPr/>
        </p:nvSpPr>
        <p:spPr bwMode="auto">
          <a:xfrm>
            <a:off x="2500298" y="1785926"/>
            <a:ext cx="1571625" cy="3500438"/>
          </a:xfrm>
          <a:prstGeom prst="rect">
            <a:avLst/>
          </a:prstGeom>
          <a:solidFill>
            <a:schemeClr val="accent2">
              <a:lumMod val="75000"/>
            </a:schemeClr>
          </a:solidFill>
          <a:ln w="9525">
            <a:solidFill>
              <a:schemeClr val="tx1"/>
            </a:solidFill>
            <a:miter lim="800000"/>
            <a:headEnd/>
            <a:tailEnd/>
          </a:ln>
        </p:spPr>
        <p:txBody>
          <a:bodyPr wrap="none" anchor="ctr"/>
          <a:lstStyle/>
          <a:p>
            <a:pPr algn="ctr"/>
            <a:endParaRPr lang="tr-TR" sz="1500" b="1" dirty="0">
              <a:latin typeface="Arial" pitchFamily="34" charset="0"/>
            </a:endParaRPr>
          </a:p>
          <a:p>
            <a:pPr algn="ctr"/>
            <a:endParaRPr lang="tr-TR" sz="1500" b="1" dirty="0">
              <a:latin typeface="Arial" pitchFamily="34" charset="0"/>
            </a:endParaRPr>
          </a:p>
          <a:p>
            <a:pPr algn="ctr"/>
            <a:endParaRPr lang="tr-TR" sz="1500" b="1" dirty="0">
              <a:latin typeface="Arial" pitchFamily="34" charset="0"/>
            </a:endParaRPr>
          </a:p>
          <a:p>
            <a:pPr algn="ctr"/>
            <a:endParaRPr lang="tr-TR" sz="1500" b="1" dirty="0">
              <a:latin typeface="Arial" pitchFamily="34" charset="0"/>
            </a:endParaRPr>
          </a:p>
          <a:p>
            <a:pPr algn="ctr"/>
            <a:r>
              <a:rPr lang="tr-TR" sz="1500" b="1" dirty="0">
                <a:solidFill>
                  <a:schemeClr val="bg1"/>
                </a:solidFill>
                <a:latin typeface="Arial" pitchFamily="34" charset="0"/>
              </a:rPr>
              <a:t>ULUSLARARASI</a:t>
            </a:r>
          </a:p>
          <a:p>
            <a:pPr algn="ctr"/>
            <a:r>
              <a:rPr lang="tr-TR" sz="1500" b="1" dirty="0">
                <a:solidFill>
                  <a:schemeClr val="bg1"/>
                </a:solidFill>
                <a:latin typeface="Arial" pitchFamily="34" charset="0"/>
              </a:rPr>
              <a:t> GARANTİ</a:t>
            </a:r>
          </a:p>
        </p:txBody>
      </p:sp>
      <p:pic>
        <p:nvPicPr>
          <p:cNvPr id="6" name="Picture 10" descr="TirCarCover"/>
          <p:cNvPicPr>
            <a:picLocks noChangeAspect="1" noChangeArrowheads="1"/>
          </p:cNvPicPr>
          <p:nvPr/>
        </p:nvPicPr>
        <p:blipFill>
          <a:blip r:embed="rId4" cstate="print"/>
          <a:srcRect/>
          <a:stretch>
            <a:fillRect/>
          </a:stretch>
        </p:blipFill>
        <p:spPr bwMode="auto">
          <a:xfrm>
            <a:off x="4214810" y="1785926"/>
            <a:ext cx="1143000" cy="1563688"/>
          </a:xfrm>
          <a:prstGeom prst="rect">
            <a:avLst/>
          </a:prstGeom>
          <a:noFill/>
          <a:ln w="9525">
            <a:noFill/>
            <a:miter lim="800000"/>
            <a:headEnd/>
            <a:tailEnd/>
          </a:ln>
        </p:spPr>
      </p:pic>
      <p:sp>
        <p:nvSpPr>
          <p:cNvPr id="7" name="Rectangle 9"/>
          <p:cNvSpPr>
            <a:spLocks noChangeArrowheads="1"/>
          </p:cNvSpPr>
          <p:nvPr/>
        </p:nvSpPr>
        <p:spPr bwMode="auto">
          <a:xfrm>
            <a:off x="4214810" y="3357562"/>
            <a:ext cx="1143000" cy="1928812"/>
          </a:xfrm>
          <a:prstGeom prst="rect">
            <a:avLst/>
          </a:prstGeom>
          <a:solidFill>
            <a:srgbClr val="732B60"/>
          </a:solidFill>
          <a:ln w="9525">
            <a:solidFill>
              <a:schemeClr val="tx1"/>
            </a:solidFill>
            <a:miter lim="800000"/>
            <a:headEnd/>
            <a:tailEnd/>
          </a:ln>
        </p:spPr>
        <p:txBody>
          <a:bodyPr wrap="none" anchor="ctr"/>
          <a:lstStyle/>
          <a:p>
            <a:pPr algn="ctr"/>
            <a:r>
              <a:rPr lang="tr-TR" sz="1600" b="1" dirty="0">
                <a:solidFill>
                  <a:schemeClr val="bg1"/>
                </a:solidFill>
                <a:latin typeface="Arial" pitchFamily="34" charset="0"/>
              </a:rPr>
              <a:t>TIR </a:t>
            </a:r>
          </a:p>
          <a:p>
            <a:pPr algn="ctr"/>
            <a:r>
              <a:rPr lang="tr-TR" sz="1600" b="1" dirty="0">
                <a:solidFill>
                  <a:schemeClr val="bg1"/>
                </a:solidFill>
                <a:latin typeface="Arial" pitchFamily="34" charset="0"/>
              </a:rPr>
              <a:t>KARNESİ</a:t>
            </a:r>
          </a:p>
        </p:txBody>
      </p:sp>
      <p:sp>
        <p:nvSpPr>
          <p:cNvPr id="8" name="Rectangle 11"/>
          <p:cNvSpPr>
            <a:spLocks noChangeArrowheads="1"/>
          </p:cNvSpPr>
          <p:nvPr/>
        </p:nvSpPr>
        <p:spPr bwMode="auto">
          <a:xfrm>
            <a:off x="5500694" y="1785926"/>
            <a:ext cx="1643074" cy="3500437"/>
          </a:xfrm>
          <a:prstGeom prst="rect">
            <a:avLst/>
          </a:prstGeom>
          <a:solidFill>
            <a:srgbClr val="E082B8"/>
          </a:solidFill>
          <a:ln w="9525">
            <a:solidFill>
              <a:schemeClr val="tx1"/>
            </a:solidFill>
            <a:miter lim="800000"/>
            <a:headEnd/>
            <a:tailEnd/>
          </a:ln>
        </p:spPr>
        <p:txBody>
          <a:bodyPr wrap="none" anchor="ctr"/>
          <a:lstStyle/>
          <a:p>
            <a:pPr algn="ctr">
              <a:lnSpc>
                <a:spcPct val="150000"/>
              </a:lnSpc>
            </a:pPr>
            <a:endParaRPr lang="tr-TR" sz="1400" b="1" dirty="0">
              <a:latin typeface="Arial" pitchFamily="34" charset="0"/>
            </a:endParaRPr>
          </a:p>
          <a:p>
            <a:pPr algn="ctr">
              <a:lnSpc>
                <a:spcPct val="150000"/>
              </a:lnSpc>
            </a:pPr>
            <a:endParaRPr lang="tr-TR" sz="1400" b="1" dirty="0">
              <a:latin typeface="Arial" pitchFamily="34" charset="0"/>
            </a:endParaRPr>
          </a:p>
          <a:p>
            <a:pPr algn="ctr">
              <a:lnSpc>
                <a:spcPct val="150000"/>
              </a:lnSpc>
            </a:pPr>
            <a:endParaRPr lang="tr-TR" sz="1400" b="1" dirty="0">
              <a:latin typeface="Arial" pitchFamily="34" charset="0"/>
            </a:endParaRPr>
          </a:p>
          <a:p>
            <a:pPr algn="ctr">
              <a:lnSpc>
                <a:spcPct val="150000"/>
              </a:lnSpc>
            </a:pPr>
            <a:endParaRPr lang="tr-TR" sz="1400" b="1" dirty="0">
              <a:latin typeface="Arial" pitchFamily="34" charset="0"/>
            </a:endParaRPr>
          </a:p>
          <a:p>
            <a:pPr algn="ctr">
              <a:lnSpc>
                <a:spcPct val="150000"/>
              </a:lnSpc>
            </a:pPr>
            <a:r>
              <a:rPr lang="tr-TR" sz="1400" b="1" dirty="0">
                <a:solidFill>
                  <a:schemeClr val="bg1"/>
                </a:solidFill>
                <a:latin typeface="Arial" pitchFamily="34" charset="0"/>
              </a:rPr>
              <a:t>GÜMRÜK</a:t>
            </a:r>
          </a:p>
          <a:p>
            <a:pPr algn="ctr">
              <a:lnSpc>
                <a:spcPct val="150000"/>
              </a:lnSpc>
            </a:pPr>
            <a:r>
              <a:rPr lang="tr-TR" sz="1400" b="1" dirty="0">
                <a:solidFill>
                  <a:schemeClr val="bg1"/>
                </a:solidFill>
                <a:latin typeface="Arial" pitchFamily="34" charset="0"/>
              </a:rPr>
              <a:t>KONTROLLERİNİN</a:t>
            </a:r>
          </a:p>
          <a:p>
            <a:pPr algn="ctr">
              <a:lnSpc>
                <a:spcPct val="150000"/>
              </a:lnSpc>
            </a:pPr>
            <a:r>
              <a:rPr lang="tr-TR" sz="1400" b="1" dirty="0">
                <a:solidFill>
                  <a:schemeClr val="bg1"/>
                </a:solidFill>
                <a:latin typeface="Arial" pitchFamily="34" charset="0"/>
              </a:rPr>
              <a:t> KARŞILIKLI</a:t>
            </a:r>
          </a:p>
          <a:p>
            <a:pPr algn="ctr">
              <a:lnSpc>
                <a:spcPct val="150000"/>
              </a:lnSpc>
            </a:pPr>
            <a:r>
              <a:rPr lang="tr-TR" sz="1400" b="1" dirty="0">
                <a:solidFill>
                  <a:schemeClr val="bg1"/>
                </a:solidFill>
                <a:latin typeface="Arial" pitchFamily="34" charset="0"/>
              </a:rPr>
              <a:t> TANINMASI</a:t>
            </a:r>
          </a:p>
        </p:txBody>
      </p:sp>
      <p:sp>
        <p:nvSpPr>
          <p:cNvPr id="9" name="Rectangle 12"/>
          <p:cNvSpPr>
            <a:spLocks noChangeArrowheads="1"/>
          </p:cNvSpPr>
          <p:nvPr/>
        </p:nvSpPr>
        <p:spPr bwMode="auto">
          <a:xfrm>
            <a:off x="7286644" y="1785926"/>
            <a:ext cx="1357312" cy="3500437"/>
          </a:xfrm>
          <a:prstGeom prst="rect">
            <a:avLst/>
          </a:prstGeom>
          <a:solidFill>
            <a:srgbClr val="2D168E"/>
          </a:solidFill>
          <a:ln w="9525">
            <a:solidFill>
              <a:schemeClr val="tx1"/>
            </a:solidFill>
            <a:miter lim="800000"/>
            <a:headEnd/>
            <a:tailEnd/>
          </a:ln>
        </p:spPr>
        <p:txBody>
          <a:bodyPr wrap="none" anchor="ctr"/>
          <a:lstStyle/>
          <a:p>
            <a:pPr algn="ctr">
              <a:lnSpc>
                <a:spcPct val="150000"/>
              </a:lnSpc>
            </a:pPr>
            <a:endParaRPr lang="tr-TR" sz="1600" b="1" dirty="0">
              <a:latin typeface="Arial" pitchFamily="34" charset="0"/>
            </a:endParaRPr>
          </a:p>
          <a:p>
            <a:pPr algn="ctr">
              <a:lnSpc>
                <a:spcPct val="150000"/>
              </a:lnSpc>
            </a:pPr>
            <a:endParaRPr lang="tr-TR" sz="1600" b="1" dirty="0">
              <a:latin typeface="Arial" pitchFamily="34" charset="0"/>
            </a:endParaRPr>
          </a:p>
          <a:p>
            <a:pPr algn="ctr">
              <a:lnSpc>
                <a:spcPct val="150000"/>
              </a:lnSpc>
            </a:pPr>
            <a:endParaRPr lang="tr-TR" sz="1600" b="1" dirty="0">
              <a:latin typeface="Arial" pitchFamily="34" charset="0"/>
            </a:endParaRPr>
          </a:p>
          <a:p>
            <a:pPr algn="ctr">
              <a:lnSpc>
                <a:spcPct val="150000"/>
              </a:lnSpc>
            </a:pPr>
            <a:r>
              <a:rPr lang="tr-TR" sz="1600" b="1" dirty="0">
                <a:solidFill>
                  <a:schemeClr val="bg1"/>
                </a:solidFill>
                <a:latin typeface="Arial" pitchFamily="34" charset="0"/>
              </a:rPr>
              <a:t>SİSTEME </a:t>
            </a:r>
          </a:p>
          <a:p>
            <a:pPr algn="ctr">
              <a:lnSpc>
                <a:spcPct val="150000"/>
              </a:lnSpc>
            </a:pPr>
            <a:r>
              <a:rPr lang="tr-TR" sz="1600" b="1" dirty="0">
                <a:solidFill>
                  <a:schemeClr val="bg1"/>
                </a:solidFill>
                <a:latin typeface="Arial" pitchFamily="34" charset="0"/>
              </a:rPr>
              <a:t>KONTROLLÜ</a:t>
            </a:r>
          </a:p>
          <a:p>
            <a:pPr algn="ctr">
              <a:lnSpc>
                <a:spcPct val="150000"/>
              </a:lnSpc>
            </a:pPr>
            <a:r>
              <a:rPr lang="tr-TR" sz="1600" b="1" dirty="0">
                <a:solidFill>
                  <a:schemeClr val="bg1"/>
                </a:solidFill>
                <a:latin typeface="Arial" pitchFamily="34" charset="0"/>
              </a:rPr>
              <a:t> GİRİŞ</a:t>
            </a:r>
          </a:p>
        </p:txBody>
      </p:sp>
      <p:sp>
        <p:nvSpPr>
          <p:cNvPr id="10" name="9 Slayt Numarası Yer Tutucusu"/>
          <p:cNvSpPr>
            <a:spLocks noGrp="1"/>
          </p:cNvSpPr>
          <p:nvPr>
            <p:ph type="sldNum" sz="quarter" idx="12"/>
          </p:nvPr>
        </p:nvSpPr>
        <p:spPr/>
        <p:txBody>
          <a:bodyPr/>
          <a:lstStyle/>
          <a:p>
            <a:fld id="{22D17398-4798-403A-90D5-5B81D5752ADC}" type="slidenum">
              <a:rPr lang="tr-TR" smtClean="0"/>
              <a:pPr/>
              <a:t>7</a:t>
            </a:fld>
            <a:endParaRPr lang="tr-T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heckerboard(across)">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heckerboard(across)">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strVal val="#ppt_w*0.70"/>
                                          </p:val>
                                        </p:tav>
                                        <p:tav tm="100000">
                                          <p:val>
                                            <p:strVal val="#ppt_w"/>
                                          </p:val>
                                        </p:tav>
                                      </p:tavLst>
                                    </p:anim>
                                    <p:anim calcmode="lin" valueType="num">
                                      <p:cBhvr>
                                        <p:cTn id="25" dur="1000" fill="hold"/>
                                        <p:tgtEl>
                                          <p:spTgt spid="6"/>
                                        </p:tgtEl>
                                        <p:attrNameLst>
                                          <p:attrName>ppt_h</p:attrName>
                                        </p:attrNameLst>
                                      </p:cBhvr>
                                      <p:tavLst>
                                        <p:tav tm="0">
                                          <p:val>
                                            <p:strVal val="#ppt_h"/>
                                          </p:val>
                                        </p:tav>
                                        <p:tav tm="100000">
                                          <p:val>
                                            <p:strVal val="#ppt_h"/>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checkerboard(across)">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checkerboard(across)">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checkerboard(across)">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481329"/>
            <a:ext cx="8075240" cy="3891888"/>
          </a:xfrm>
        </p:spPr>
        <p:txBody>
          <a:bodyPr>
            <a:normAutofit/>
          </a:bodyPr>
          <a:lstStyle/>
          <a:p>
            <a:pPr>
              <a:buFont typeface="Wingdings" pitchFamily="2" charset="2"/>
              <a:buChar char="Ø"/>
            </a:pPr>
            <a:endParaRPr lang="tr-TR" sz="1800" dirty="0" smtClean="0"/>
          </a:p>
          <a:p>
            <a:pPr algn="just">
              <a:buFont typeface="Wingdings" pitchFamily="2" charset="2"/>
              <a:buChar char="Ø"/>
            </a:pPr>
            <a:r>
              <a:rPr lang="tr-TR" sz="1800" dirty="0" smtClean="0">
                <a:solidFill>
                  <a:schemeClr val="accent4">
                    <a:lumMod val="75000"/>
                  </a:schemeClr>
                </a:solidFill>
              </a:rPr>
              <a:t>Emniyet zorunluluğu ile alakalı olarak, TIR Sözleşmesi eşyaların, yük bölümleri gümrük  mührü ile emniyet altına alındıktan sonra iç kısımlarına erişime olanak tanımayacak ve her türlü  tahrifatın  görünür  olacağı  şekilde  yapılmış  </a:t>
            </a:r>
            <a:r>
              <a:rPr lang="tr-TR" sz="1800" dirty="0" err="1" smtClean="0">
                <a:solidFill>
                  <a:schemeClr val="accent4">
                    <a:lumMod val="75000"/>
                  </a:schemeClr>
                </a:solidFill>
              </a:rPr>
              <a:t>konteynerler</a:t>
            </a:r>
            <a:r>
              <a:rPr lang="tr-TR" sz="1800" dirty="0" smtClean="0">
                <a:solidFill>
                  <a:schemeClr val="accent4">
                    <a:lumMod val="75000"/>
                  </a:schemeClr>
                </a:solidFill>
              </a:rPr>
              <a:t>  ya  da  karayolu  araçları içerisinde taşınmasını  öngörmektedir. </a:t>
            </a:r>
          </a:p>
          <a:p>
            <a:pPr algn="just">
              <a:buNone/>
            </a:pPr>
            <a:endParaRPr lang="tr-TR" sz="1800" dirty="0" smtClean="0">
              <a:solidFill>
                <a:schemeClr val="accent4">
                  <a:lumMod val="75000"/>
                </a:schemeClr>
              </a:solidFill>
            </a:endParaRPr>
          </a:p>
          <a:p>
            <a:pPr algn="just">
              <a:buFont typeface="Wingdings" pitchFamily="2" charset="2"/>
              <a:buChar char="Ø"/>
            </a:pPr>
            <a:r>
              <a:rPr lang="tr-TR" sz="1800" dirty="0" smtClean="0">
                <a:solidFill>
                  <a:schemeClr val="accent4">
                    <a:lumMod val="75000"/>
                  </a:schemeClr>
                </a:solidFill>
              </a:rPr>
              <a:t>Bu  amaçla, Sözleşme bu araçların yapım  ve  onay prosedürlerine  ilişkin  standartlar  ortaya  koymaktadır. Ülkemizde, bu standartları sağlaması şartıyla, Gümrük ve Muhafaza Başmüdürlüklerinin yetki verdiği gümrük idareleri karayolu taşıtları için “</a:t>
            </a:r>
            <a:r>
              <a:rPr lang="tr-TR" sz="1800" b="1" dirty="0" smtClean="0">
                <a:solidFill>
                  <a:schemeClr val="accent4">
                    <a:lumMod val="75000"/>
                  </a:schemeClr>
                </a:solidFill>
              </a:rPr>
              <a:t>Taşıt Onay Belgesi</a:t>
            </a:r>
            <a:r>
              <a:rPr lang="tr-TR" sz="1800" dirty="0" smtClean="0">
                <a:solidFill>
                  <a:schemeClr val="accent4">
                    <a:lumMod val="75000"/>
                  </a:schemeClr>
                </a:solidFill>
              </a:rPr>
              <a:t>”, </a:t>
            </a:r>
            <a:r>
              <a:rPr lang="tr-TR" sz="1800" dirty="0" err="1" smtClean="0">
                <a:solidFill>
                  <a:schemeClr val="accent4">
                    <a:lumMod val="75000"/>
                  </a:schemeClr>
                </a:solidFill>
              </a:rPr>
              <a:t>konteynerler</a:t>
            </a:r>
            <a:r>
              <a:rPr lang="tr-TR" sz="1800" dirty="0" smtClean="0">
                <a:solidFill>
                  <a:schemeClr val="accent4">
                    <a:lumMod val="75000"/>
                  </a:schemeClr>
                </a:solidFill>
              </a:rPr>
              <a:t> için ise “</a:t>
            </a:r>
            <a:r>
              <a:rPr lang="tr-TR" sz="1800" b="1" dirty="0" smtClean="0">
                <a:solidFill>
                  <a:schemeClr val="accent4">
                    <a:lumMod val="75000"/>
                  </a:schemeClr>
                </a:solidFill>
              </a:rPr>
              <a:t>Onay Plakası</a:t>
            </a:r>
            <a:r>
              <a:rPr lang="tr-TR" sz="1800" dirty="0" smtClean="0">
                <a:solidFill>
                  <a:schemeClr val="accent4">
                    <a:lumMod val="75000"/>
                  </a:schemeClr>
                </a:solidFill>
              </a:rPr>
              <a:t>” vermektedir.</a:t>
            </a:r>
            <a:endParaRPr lang="tr-TR" sz="1800" dirty="0">
              <a:solidFill>
                <a:schemeClr val="accent4">
                  <a:lumMod val="75000"/>
                </a:schemeClr>
              </a:solidFill>
            </a:endParaRPr>
          </a:p>
        </p:txBody>
      </p:sp>
      <p:sp>
        <p:nvSpPr>
          <p:cNvPr id="2" name="1 Başlık"/>
          <p:cNvSpPr>
            <a:spLocks noGrp="1"/>
          </p:cNvSpPr>
          <p:nvPr>
            <p:ph type="title"/>
          </p:nvPr>
        </p:nvSpPr>
        <p:spPr/>
        <p:txBody>
          <a:bodyPr>
            <a:noAutofit/>
          </a:bodyPr>
          <a:lstStyle/>
          <a:p>
            <a:pPr algn="ctr"/>
            <a:endParaRPr lang="tr-TR" sz="4400" dirty="0">
              <a:solidFill>
                <a:schemeClr val="bg1"/>
              </a:solidFill>
            </a:endParaRPr>
          </a:p>
        </p:txBody>
      </p:sp>
      <p:sp>
        <p:nvSpPr>
          <p:cNvPr id="4" name="3 Dikdörtgen"/>
          <p:cNvSpPr/>
          <p:nvPr/>
        </p:nvSpPr>
        <p:spPr>
          <a:xfrm>
            <a:off x="539552" y="116632"/>
            <a:ext cx="8143932" cy="1368152"/>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solidFill>
                  <a:schemeClr val="bg1"/>
                </a:solidFill>
                <a:latin typeface="+mj-lt"/>
              </a:rPr>
              <a:t>GÜVENLİ TAŞIT</a:t>
            </a:r>
            <a:r>
              <a:rPr lang="tr-TR" sz="4400" b="1" dirty="0" smtClean="0">
                <a:latin typeface="+mj-lt"/>
              </a:rPr>
              <a:t> </a:t>
            </a:r>
            <a:r>
              <a:rPr lang="tr-TR" sz="4400" b="1" dirty="0" smtClean="0">
                <a:solidFill>
                  <a:schemeClr val="bg1"/>
                </a:solidFill>
                <a:latin typeface="+mj-lt"/>
              </a:rPr>
              <a:t>VE</a:t>
            </a:r>
          </a:p>
          <a:p>
            <a:pPr algn="ctr"/>
            <a:r>
              <a:rPr lang="tr-TR" sz="4400" b="1" dirty="0" smtClean="0">
                <a:solidFill>
                  <a:schemeClr val="bg1"/>
                </a:solidFill>
                <a:latin typeface="+mj-lt"/>
              </a:rPr>
              <a:t>KONTEYNERLER</a:t>
            </a:r>
            <a:endParaRPr lang="tr-TR" sz="4400" b="1" dirty="0">
              <a:solidFill>
                <a:schemeClr val="bg1"/>
              </a:solidFill>
              <a:latin typeface="+mj-lt"/>
            </a:endParaRPr>
          </a:p>
        </p:txBody>
      </p:sp>
      <p:pic>
        <p:nvPicPr>
          <p:cNvPr id="5" name="Picture 3"/>
          <p:cNvPicPr>
            <a:picLocks noChangeAspect="1" noChangeArrowheads="1"/>
          </p:cNvPicPr>
          <p:nvPr/>
        </p:nvPicPr>
        <p:blipFill>
          <a:blip r:embed="rId3" cstate="print"/>
          <a:srcRect/>
          <a:stretch>
            <a:fillRect/>
          </a:stretch>
        </p:blipFill>
        <p:spPr bwMode="auto">
          <a:xfrm>
            <a:off x="6786578" y="5103014"/>
            <a:ext cx="1643074" cy="1754986"/>
          </a:xfrm>
          <a:prstGeom prst="rect">
            <a:avLst/>
          </a:prstGeom>
          <a:noFill/>
          <a:ln w="9525">
            <a:noFill/>
            <a:miter lim="800000"/>
            <a:headEnd/>
            <a:tailEnd/>
          </a:ln>
          <a:effectLst/>
        </p:spPr>
      </p:pic>
      <p:pic>
        <p:nvPicPr>
          <p:cNvPr id="6" name="Picture 4"/>
          <p:cNvPicPr>
            <a:picLocks noChangeAspect="1" noChangeArrowheads="1"/>
          </p:cNvPicPr>
          <p:nvPr/>
        </p:nvPicPr>
        <p:blipFill>
          <a:blip r:embed="rId4" cstate="print"/>
          <a:srcRect/>
          <a:stretch>
            <a:fillRect/>
          </a:stretch>
        </p:blipFill>
        <p:spPr bwMode="auto">
          <a:xfrm>
            <a:off x="3857620" y="5286364"/>
            <a:ext cx="2500330" cy="1571636"/>
          </a:xfrm>
          <a:prstGeom prst="rect">
            <a:avLst/>
          </a:prstGeom>
          <a:noFill/>
          <a:ln w="9525">
            <a:noFill/>
            <a:miter lim="800000"/>
            <a:headEnd/>
            <a:tailEnd/>
          </a:ln>
          <a:effectLst/>
        </p:spPr>
      </p:pic>
      <p:pic>
        <p:nvPicPr>
          <p:cNvPr id="7" name="6 Resim" descr="http://www.freightsecure.eu/images/t_seal.jpg"/>
          <p:cNvPicPr/>
          <p:nvPr/>
        </p:nvPicPr>
        <p:blipFill>
          <a:blip r:embed="rId5" cstate="print"/>
          <a:srcRect/>
          <a:stretch>
            <a:fillRect/>
          </a:stretch>
        </p:blipFill>
        <p:spPr bwMode="auto">
          <a:xfrm>
            <a:off x="1357290" y="5286388"/>
            <a:ext cx="1692696" cy="720080"/>
          </a:xfrm>
          <a:prstGeom prst="rect">
            <a:avLst/>
          </a:prstGeom>
          <a:noFill/>
          <a:ln w="9525">
            <a:noFill/>
            <a:miter lim="800000"/>
            <a:headEnd/>
            <a:tailEnd/>
          </a:ln>
        </p:spPr>
      </p:pic>
      <p:sp>
        <p:nvSpPr>
          <p:cNvPr id="8" name="7 Slayt Numarası Yer Tutucusu"/>
          <p:cNvSpPr>
            <a:spLocks noGrp="1"/>
          </p:cNvSpPr>
          <p:nvPr>
            <p:ph type="sldNum" sz="quarter" idx="12"/>
          </p:nvPr>
        </p:nvSpPr>
        <p:spPr/>
        <p:txBody>
          <a:bodyPr/>
          <a:lstStyle/>
          <a:p>
            <a:fld id="{22D17398-4798-403A-90D5-5B81D5752ADC}" type="slidenum">
              <a:rPr lang="tr-TR" smtClean="0"/>
              <a:pPr/>
              <a:t>8</a:t>
            </a:fld>
            <a:endParaRPr lang="tr-TR"/>
          </a:p>
        </p:txBody>
      </p:sp>
    </p:spTree>
  </p:cSld>
  <p:clrMapOvr>
    <a:masterClrMapping/>
  </p:clrMapOvr>
  <p:transition spd="med" advTm="3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İçerik Yer Tutucusu"/>
          <p:cNvSpPr>
            <a:spLocks noGrp="1"/>
          </p:cNvSpPr>
          <p:nvPr>
            <p:ph idx="1"/>
          </p:nvPr>
        </p:nvSpPr>
        <p:spPr>
          <a:xfrm>
            <a:off x="457200" y="1481328"/>
            <a:ext cx="8229600" cy="5044016"/>
          </a:xfrm>
        </p:spPr>
        <p:txBody>
          <a:bodyPr>
            <a:normAutofit fontScale="47500" lnSpcReduction="20000"/>
          </a:bodyPr>
          <a:lstStyle/>
          <a:p>
            <a:pPr>
              <a:buNone/>
            </a:pPr>
            <a:endParaRPr lang="tr-TR" sz="1200" dirty="0" smtClean="0">
              <a:solidFill>
                <a:schemeClr val="accent4">
                  <a:lumMod val="75000"/>
                </a:schemeClr>
              </a:solidFill>
            </a:endParaRPr>
          </a:p>
          <a:p>
            <a:pPr algn="just">
              <a:buFont typeface="Wingdings" pitchFamily="2" charset="2"/>
              <a:buChar char="Ø"/>
            </a:pPr>
            <a:r>
              <a:rPr lang="tr-TR" sz="4400" dirty="0" smtClean="0">
                <a:solidFill>
                  <a:schemeClr val="accent4">
                    <a:lumMod val="75000"/>
                  </a:schemeClr>
                </a:solidFill>
              </a:rPr>
              <a:t>Uluslararası Garanti Sistemi, transit işlemleri sırasında risk altındaki gümrük vergi ve resimlerinin,  her an için, bir ulusal kefil kuruluş tarafından karşılanmasını temin etmek üzere oluşturulmuştur. </a:t>
            </a:r>
          </a:p>
          <a:p>
            <a:pPr algn="just">
              <a:buNone/>
            </a:pPr>
            <a:endParaRPr lang="tr-TR" sz="4400" dirty="0" smtClean="0">
              <a:solidFill>
                <a:schemeClr val="accent4">
                  <a:lumMod val="75000"/>
                </a:schemeClr>
              </a:solidFill>
            </a:endParaRPr>
          </a:p>
          <a:p>
            <a:pPr algn="just">
              <a:buNone/>
            </a:pPr>
            <a:r>
              <a:rPr lang="tr-TR" sz="4400" dirty="0" smtClean="0">
                <a:solidFill>
                  <a:schemeClr val="accent4">
                    <a:lumMod val="75000"/>
                  </a:schemeClr>
                </a:solidFill>
              </a:rPr>
              <a:t>   Bu sistem uyarınca, belli bir ülkede nakliyecileri temsil eden ve  o  ülkenin  gümrük  yönetimi  tarafından  onaylanmış  her  kefil  kuruluş,  TIR  taşımaları esnasında  ortaya  çıkan  herhangi  bir  usulsüzlük  halinde  ödenmesi  gereken gümrük vergilerinin o ülke içinde ödenmesini garanti etmektedir.</a:t>
            </a:r>
          </a:p>
          <a:p>
            <a:pPr algn="just">
              <a:buNone/>
            </a:pPr>
            <a:endParaRPr lang="tr-TR" sz="4400" dirty="0" smtClean="0">
              <a:solidFill>
                <a:schemeClr val="accent4">
                  <a:lumMod val="75000"/>
                </a:schemeClr>
              </a:solidFill>
            </a:endParaRPr>
          </a:p>
          <a:p>
            <a:pPr algn="just">
              <a:buFont typeface="Wingdings" pitchFamily="2" charset="2"/>
              <a:buChar char="Ø"/>
            </a:pPr>
            <a:r>
              <a:rPr lang="tr-TR" sz="4400" dirty="0" smtClean="0">
                <a:solidFill>
                  <a:schemeClr val="accent4">
                    <a:lumMod val="75000"/>
                  </a:schemeClr>
                </a:solidFill>
              </a:rPr>
              <a:t>Garantinin parasal limitleri her ülke için </a:t>
            </a:r>
            <a:r>
              <a:rPr lang="tr-TR" sz="4400" b="1" dirty="0" smtClean="0">
                <a:solidFill>
                  <a:schemeClr val="accent4">
                    <a:lumMod val="75000"/>
                  </a:schemeClr>
                </a:solidFill>
              </a:rPr>
              <a:t>farklı</a:t>
            </a:r>
            <a:r>
              <a:rPr lang="tr-TR" sz="4400" dirty="0" smtClean="0">
                <a:solidFill>
                  <a:schemeClr val="accent4">
                    <a:lumMod val="75000"/>
                  </a:schemeClr>
                </a:solidFill>
              </a:rPr>
              <a:t> olarak belirlenmektedir. Ancak, ulusal kefil kuruluşlara teminat üst limitini her TIR Karnesi başına 50.000 $ olarak belirlemesi </a:t>
            </a:r>
            <a:r>
              <a:rPr lang="tr-TR" sz="4400" b="1" dirty="0" smtClean="0">
                <a:solidFill>
                  <a:schemeClr val="accent4">
                    <a:lumMod val="75000"/>
                  </a:schemeClr>
                </a:solidFill>
              </a:rPr>
              <a:t>tavsiye </a:t>
            </a:r>
            <a:r>
              <a:rPr lang="tr-TR" sz="4400" dirty="0" smtClean="0">
                <a:solidFill>
                  <a:schemeClr val="accent4">
                    <a:lumMod val="75000"/>
                  </a:schemeClr>
                </a:solidFill>
              </a:rPr>
              <a:t>edilmektedir.</a:t>
            </a:r>
          </a:p>
          <a:p>
            <a:endParaRPr lang="tr-TR" sz="3400" dirty="0" smtClean="0"/>
          </a:p>
          <a:p>
            <a:pPr>
              <a:buNone/>
            </a:pPr>
            <a:endParaRPr lang="tr-TR" sz="1200" dirty="0" smtClean="0"/>
          </a:p>
        </p:txBody>
      </p:sp>
      <p:sp>
        <p:nvSpPr>
          <p:cNvPr id="3" name="2 Başlık"/>
          <p:cNvSpPr>
            <a:spLocks noGrp="1"/>
          </p:cNvSpPr>
          <p:nvPr>
            <p:ph type="title"/>
          </p:nvPr>
        </p:nvSpPr>
        <p:spPr/>
        <p:txBody>
          <a:bodyPr>
            <a:normAutofit/>
          </a:bodyPr>
          <a:lstStyle/>
          <a:p>
            <a:endParaRPr lang="tr-TR" sz="4400" dirty="0">
              <a:solidFill>
                <a:schemeClr val="accent4">
                  <a:lumMod val="75000"/>
                </a:schemeClr>
              </a:solidFill>
              <a:effectLst/>
            </a:endParaRPr>
          </a:p>
        </p:txBody>
      </p:sp>
      <p:sp>
        <p:nvSpPr>
          <p:cNvPr id="5" name="4 Dikdörtgen"/>
          <p:cNvSpPr/>
          <p:nvPr/>
        </p:nvSpPr>
        <p:spPr>
          <a:xfrm>
            <a:off x="395536" y="188640"/>
            <a:ext cx="8286808" cy="1285884"/>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solidFill>
                  <a:schemeClr val="bg1"/>
                </a:solidFill>
                <a:latin typeface="+mj-lt"/>
              </a:rPr>
              <a:t>ULUSLARARASI GARANTİ</a:t>
            </a:r>
            <a:endParaRPr lang="tr-TR" sz="4400" b="1" dirty="0">
              <a:solidFill>
                <a:schemeClr val="bg1"/>
              </a:solidFill>
              <a:latin typeface="+mj-lt"/>
            </a:endParaRPr>
          </a:p>
        </p:txBody>
      </p:sp>
      <p:sp>
        <p:nvSpPr>
          <p:cNvPr id="6" name="5 Slayt Numarası Yer Tutucusu"/>
          <p:cNvSpPr>
            <a:spLocks noGrp="1"/>
          </p:cNvSpPr>
          <p:nvPr>
            <p:ph type="sldNum" sz="quarter" idx="12"/>
          </p:nvPr>
        </p:nvSpPr>
        <p:spPr/>
        <p:txBody>
          <a:bodyPr/>
          <a:lstStyle/>
          <a:p>
            <a:fld id="{22D17398-4798-403A-90D5-5B81D5752ADC}" type="slidenum">
              <a:rPr lang="tr-TR" smtClean="0"/>
              <a:pPr/>
              <a:t>9</a:t>
            </a:fld>
            <a:endParaRPr lang="tr-TR"/>
          </a:p>
        </p:txBody>
      </p:sp>
    </p:spTree>
  </p:cSld>
  <p:clrMapOvr>
    <a:masterClrMapping/>
  </p:clrMapOvr>
  <p:transition spd="med" advTm="3000"/>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labalık">
  <a:themeElements>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Görünüş">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Kalabalı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4227</TotalTime>
  <Words>2129</Words>
  <Application>Microsoft Office PowerPoint</Application>
  <PresentationFormat>Ekran Gösterisi (4:3)</PresentationFormat>
  <Paragraphs>304</Paragraphs>
  <Slides>21</Slides>
  <Notes>18</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21</vt:i4>
      </vt:variant>
    </vt:vector>
  </HeadingPairs>
  <TitlesOfParts>
    <vt:vector size="23" baseType="lpstr">
      <vt:lpstr>Kalabalık</vt:lpstr>
      <vt:lpstr>Bit Eşlem Resmi</vt:lpstr>
      <vt:lpstr> </vt:lpstr>
      <vt:lpstr>SUNUMUN İÇERİĞİ</vt:lpstr>
      <vt:lpstr>TARİHÇE</vt:lpstr>
      <vt:lpstr>KAPSAM</vt:lpstr>
      <vt:lpstr>TIR SÖZLEŞMESİ</vt:lpstr>
      <vt:lpstr>  TIR SİSTEMİNİN AVANTAJLARI</vt:lpstr>
      <vt:lpstr>TIR SİSTEMİNİN 5 ESASI</vt:lpstr>
      <vt:lpstr>Slayt 8</vt:lpstr>
      <vt:lpstr>Slayt 9</vt:lpstr>
      <vt:lpstr> TIR SİSTEMİNİN AKTÖRLERİ </vt:lpstr>
      <vt:lpstr>KEFALET ZİNCİRİ</vt:lpstr>
      <vt:lpstr>Slayt 12</vt:lpstr>
      <vt:lpstr> </vt:lpstr>
      <vt:lpstr>Slayt 14</vt:lpstr>
      <vt:lpstr>TIR SİSTEMİNİN TÜRKİYE UYGULANMASI</vt:lpstr>
      <vt:lpstr>TIR SİSTEMİNDEN YARARLANACAK FİRMALARIN YETKİLENDİRİLMESİ</vt:lpstr>
      <vt:lpstr>Slayt 17</vt:lpstr>
      <vt:lpstr>Slayt 18</vt:lpstr>
      <vt:lpstr>Slayt 19</vt:lpstr>
      <vt:lpstr>TIR işleminin sona ermesi ve ibrası</vt:lpstr>
      <vt:lpstr>Slayt 21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T.C. </dc:title>
  <dc:creator>NAZLI_PC</dc:creator>
  <cp:lastModifiedBy>Valued Acer Customer</cp:lastModifiedBy>
  <cp:revision>702</cp:revision>
  <dcterms:created xsi:type="dcterms:W3CDTF">2011-05-22T04:45:52Z</dcterms:created>
  <dcterms:modified xsi:type="dcterms:W3CDTF">2011-06-23T18:51:22Z</dcterms:modified>
</cp:coreProperties>
</file>